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13"/>
  </p:notesMasterIdLst>
  <p:sldIdLst>
    <p:sldId id="256" r:id="rId2"/>
    <p:sldId id="257" r:id="rId3"/>
    <p:sldId id="258" r:id="rId4"/>
    <p:sldId id="309" r:id="rId5"/>
    <p:sldId id="260" r:id="rId6"/>
    <p:sldId id="261" r:id="rId7"/>
    <p:sldId id="262" r:id="rId8"/>
    <p:sldId id="263" r:id="rId9"/>
    <p:sldId id="312" r:id="rId10"/>
    <p:sldId id="265" r:id="rId11"/>
    <p:sldId id="266" r:id="rId12"/>
    <p:sldId id="267" r:id="rId13"/>
    <p:sldId id="268" r:id="rId14"/>
    <p:sldId id="264" r:id="rId15"/>
    <p:sldId id="269" r:id="rId16"/>
    <p:sldId id="270" r:id="rId17"/>
    <p:sldId id="271" r:id="rId18"/>
    <p:sldId id="272" r:id="rId19"/>
    <p:sldId id="273" r:id="rId20"/>
    <p:sldId id="274" r:id="rId21"/>
    <p:sldId id="287" r:id="rId22"/>
    <p:sldId id="284" r:id="rId23"/>
    <p:sldId id="275" r:id="rId24"/>
    <p:sldId id="276" r:id="rId25"/>
    <p:sldId id="277" r:id="rId26"/>
    <p:sldId id="288" r:id="rId27"/>
    <p:sldId id="278" r:id="rId28"/>
    <p:sldId id="279" r:id="rId29"/>
    <p:sldId id="280" r:id="rId30"/>
    <p:sldId id="281" r:id="rId31"/>
    <p:sldId id="313" r:id="rId32"/>
    <p:sldId id="282" r:id="rId33"/>
    <p:sldId id="283" r:id="rId34"/>
    <p:sldId id="310" r:id="rId35"/>
    <p:sldId id="311" r:id="rId36"/>
    <p:sldId id="285" r:id="rId37"/>
    <p:sldId id="370" r:id="rId38"/>
    <p:sldId id="371" r:id="rId39"/>
    <p:sldId id="289" r:id="rId40"/>
    <p:sldId id="290" r:id="rId41"/>
    <p:sldId id="291" r:id="rId42"/>
    <p:sldId id="292" r:id="rId43"/>
    <p:sldId id="293" r:id="rId44"/>
    <p:sldId id="294" r:id="rId45"/>
    <p:sldId id="295" r:id="rId46"/>
    <p:sldId id="296" r:id="rId47"/>
    <p:sldId id="368" r:id="rId48"/>
    <p:sldId id="367" r:id="rId49"/>
    <p:sldId id="298" r:id="rId50"/>
    <p:sldId id="297" r:id="rId51"/>
    <p:sldId id="299" r:id="rId52"/>
    <p:sldId id="300" r:id="rId53"/>
    <p:sldId id="301" r:id="rId54"/>
    <p:sldId id="302" r:id="rId55"/>
    <p:sldId id="316" r:id="rId56"/>
    <p:sldId id="303" r:id="rId57"/>
    <p:sldId id="308" r:id="rId58"/>
    <p:sldId id="317" r:id="rId59"/>
    <p:sldId id="318" r:id="rId60"/>
    <p:sldId id="319" r:id="rId61"/>
    <p:sldId id="320" r:id="rId62"/>
    <p:sldId id="321" r:id="rId63"/>
    <p:sldId id="304"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05" r:id="rId108"/>
    <p:sldId id="369" r:id="rId109"/>
    <p:sldId id="306" r:id="rId110"/>
    <p:sldId id="366" r:id="rId111"/>
    <p:sldId id="307" r:id="rId112"/>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1" autoAdjust="0"/>
    <p:restoredTop sz="82935" autoAdjust="0"/>
  </p:normalViewPr>
  <p:slideViewPr>
    <p:cSldViewPr snapToObjects="1">
      <p:cViewPr varScale="1">
        <p:scale>
          <a:sx n="72" d="100"/>
          <a:sy n="72" d="100"/>
        </p:scale>
        <p:origin x="-1404" y="-90"/>
      </p:cViewPr>
      <p:guideLst>
        <p:guide orient="horz" pos="2160"/>
        <p:guide pos="2880"/>
      </p:guideLst>
    </p:cSldViewPr>
  </p:slideViewPr>
  <p:outlineViewPr>
    <p:cViewPr>
      <p:scale>
        <a:sx n="33" d="100"/>
        <a:sy n="33" d="100"/>
      </p:scale>
      <p:origin x="0" y="46304"/>
    </p:cViewPr>
  </p:outlineViewPr>
  <p:notesTextViewPr>
    <p:cViewPr>
      <p:scale>
        <a:sx n="100" d="100"/>
        <a:sy n="100" d="100"/>
      </p:scale>
      <p:origin x="0" y="0"/>
    </p:cViewPr>
  </p:notesTextViewPr>
  <p:sorterViewPr>
    <p:cViewPr>
      <p:scale>
        <a:sx n="66" d="100"/>
        <a:sy n="66" d="100"/>
      </p:scale>
      <p:origin x="0" y="376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24971067852629536"/>
          <c:y val="0"/>
          <c:w val="0.51601086322542999"/>
          <c:h val="0.93826728146032057"/>
        </c:manualLayout>
      </c:layout>
      <c:pieChart>
        <c:varyColors val="1"/>
        <c:ser>
          <c:idx val="0"/>
          <c:order val="0"/>
          <c:tx>
            <c:strRef>
              <c:f>Sheet1!$B$1</c:f>
              <c:strCache>
                <c:ptCount val="1"/>
                <c:pt idx="0">
                  <c:v>20.40%</c:v>
                </c:pt>
              </c:strCache>
            </c:strRef>
          </c:tx>
          <c:explosion val="25"/>
          <c:dPt>
            <c:idx val="0"/>
            <c:explosion val="0"/>
          </c:dPt>
          <c:dPt>
            <c:idx val="1"/>
            <c:explosion val="13"/>
          </c:dPt>
          <c:dLbls>
            <c:dLbl>
              <c:idx val="0"/>
              <c:layout/>
              <c:tx>
                <c:rich>
                  <a:bodyPr/>
                  <a:lstStyle/>
                  <a:p>
                    <a:r>
                      <a:rPr lang="en-US" smtClean="0">
                        <a:effectLst>
                          <a:outerShdw blurRad="38100" dist="38100" dir="2700000" algn="ctr" rotWithShape="0">
                            <a:srgbClr val="000000">
                              <a:alpha val="43000"/>
                            </a:srgbClr>
                          </a:outerShdw>
                        </a:effectLst>
                      </a:rPr>
                      <a:t>422,108</a:t>
                    </a:r>
                    <a:br>
                      <a:rPr lang="en-US" smtClean="0">
                        <a:effectLst>
                          <a:outerShdw blurRad="38100" dist="38100" dir="2700000" algn="ctr" rotWithShape="0">
                            <a:srgbClr val="000000">
                              <a:alpha val="43000"/>
                            </a:srgbClr>
                          </a:outerShdw>
                        </a:effectLst>
                      </a:rPr>
                    </a:br>
                    <a:r>
                      <a:rPr lang="en-US" smtClean="0">
                        <a:effectLst>
                          <a:outerShdw blurRad="38100" dist="38100" dir="2700000" algn="ctr" rotWithShape="0">
                            <a:srgbClr val="000000">
                              <a:alpha val="43000"/>
                            </a:srgbClr>
                          </a:outerShdw>
                        </a:effectLst>
                      </a:rPr>
                      <a:t>People</a:t>
                    </a:r>
                    <a:endParaRPr lang="en-US" dirty="0">
                      <a:effectLst>
                        <a:outerShdw blurRad="38100" dist="38100" dir="2700000" algn="ctr" rotWithShape="0">
                          <a:srgbClr val="000000">
                            <a:alpha val="43000"/>
                          </a:srgbClr>
                        </a:outerShdw>
                      </a:effectLst>
                    </a:endParaRPr>
                  </a:p>
                </c:rich>
              </c:tx>
              <c:showVal val="1"/>
            </c:dLbl>
            <c:dLbl>
              <c:idx val="1"/>
              <c:delete val="1"/>
            </c:dLbl>
            <c:txPr>
              <a:bodyPr/>
              <a:lstStyle/>
              <a:p>
                <a:pPr>
                  <a:defRPr>
                    <a:effectLst>
                      <a:outerShdw blurRad="38100" dist="38100" dir="2700000" algn="ctr" rotWithShape="0">
                        <a:srgbClr val="000000">
                          <a:alpha val="43000"/>
                        </a:srgbClr>
                      </a:outerShdw>
                    </a:effectLst>
                  </a:defRPr>
                </a:pPr>
                <a:endParaRPr lang="en-US"/>
              </a:p>
            </c:txPr>
            <c:showVal val="1"/>
            <c:showLeaderLines val="1"/>
          </c:dLbls>
          <c:cat>
            <c:numRef>
              <c:f>Sheet1!$A$2:$A$3</c:f>
              <c:numCache>
                <c:formatCode>General</c:formatCode>
                <c:ptCount val="2"/>
              </c:numCache>
            </c:numRef>
          </c:cat>
          <c:val>
            <c:numRef>
              <c:f>Sheet1!$B$2:$B$3</c:f>
              <c:numCache>
                <c:formatCode>0.000%</c:formatCode>
                <c:ptCount val="2"/>
                <c:pt idx="0" formatCode="0.00%">
                  <c:v>0.20400000000000001</c:v>
                </c:pt>
                <c:pt idx="1">
                  <c:v>0.79600000000000004</c:v>
                </c:pt>
              </c:numCache>
            </c:numRef>
          </c:val>
        </c:ser>
        <c:dLbls>
          <c:showVal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effectLst>
                  <a:outerShdw blurRad="38100" dist="38100" dir="2700000" algn="tl">
                    <a:srgbClr val="000000">
                      <a:alpha val="43137"/>
                    </a:srgbClr>
                  </a:outerShdw>
                </a:effectLst>
              </a:defRPr>
            </a:pPr>
            <a:r>
              <a:rPr lang="en-US" b="0" dirty="0">
                <a:effectLst/>
              </a:rPr>
              <a:t>Base: US 18- to 64-year-olds</a:t>
            </a:r>
          </a:p>
        </c:rich>
      </c:tx>
      <c:layout/>
    </c:title>
    <c:plotArea>
      <c:layout/>
      <c:pieChart>
        <c:varyColors val="1"/>
        <c:ser>
          <c:idx val="0"/>
          <c:order val="0"/>
          <c:tx>
            <c:strRef>
              <c:f>Sheet1!$B$1</c:f>
              <c:strCache>
                <c:ptCount val="1"/>
                <c:pt idx="0">
                  <c:v>Base: US 18- to 64-year-olds</c:v>
                </c:pt>
              </c:strCache>
            </c:strRef>
          </c:tx>
          <c:dLbls>
            <c:txPr>
              <a:bodyPr/>
              <a:lstStyle/>
              <a:p>
                <a:pPr>
                  <a:defRPr>
                    <a:effectLst>
                      <a:outerShdw blurRad="38100" dist="38100" dir="2700000" algn="ctr" rotWithShape="0">
                        <a:srgbClr val="000000">
                          <a:alpha val="43000"/>
                        </a:srgbClr>
                      </a:outerShdw>
                    </a:effectLst>
                  </a:defRPr>
                </a:pPr>
                <a:endParaRPr lang="en-US"/>
              </a:p>
            </c:txPr>
            <c:showCatName val="1"/>
            <c:showPercent val="1"/>
          </c:dLbls>
          <c:cat>
            <c:strRef>
              <c:f>Sheet1!$A$2:$A$4</c:f>
              <c:strCache>
                <c:ptCount val="3"/>
                <c:pt idx="0">
                  <c:v>Very Likely</c:v>
                </c:pt>
                <c:pt idx="1">
                  <c:v>Likely</c:v>
                </c:pt>
                <c:pt idx="2">
                  <c:v>Not Likely</c:v>
                </c:pt>
              </c:strCache>
            </c:strRef>
          </c:cat>
          <c:val>
            <c:numRef>
              <c:f>Sheet1!$B$2:$B$4</c:f>
              <c:numCache>
                <c:formatCode>0%</c:formatCode>
                <c:ptCount val="3"/>
                <c:pt idx="0">
                  <c:v>0.22</c:v>
                </c:pt>
                <c:pt idx="1">
                  <c:v>0.38000000000000039</c:v>
                </c:pt>
                <c:pt idx="2">
                  <c:v>0.4</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2000" b="0" dirty="0">
                <a:effectLst/>
              </a:rPr>
              <a:t>Base: US 18- to 64-year-old computer users</a:t>
            </a:r>
          </a:p>
        </c:rich>
      </c:tx>
      <c:layout/>
    </c:title>
    <c:plotArea>
      <c:layout/>
      <c:pieChart>
        <c:varyColors val="1"/>
        <c:ser>
          <c:idx val="0"/>
          <c:order val="0"/>
          <c:tx>
            <c:strRef>
              <c:f>Sheet1!$B$1</c:f>
              <c:strCache>
                <c:ptCount val="1"/>
                <c:pt idx="0">
                  <c:v>Base: US 18- to 64-year-old computer users</c:v>
                </c:pt>
              </c:strCache>
            </c:strRef>
          </c:tx>
          <c:dLbls>
            <c:txPr>
              <a:bodyPr/>
              <a:lstStyle/>
              <a:p>
                <a:pPr>
                  <a:defRPr>
                    <a:effectLst>
                      <a:outerShdw blurRad="38100" dist="38100" dir="2700000" algn="ctr" rotWithShape="0">
                        <a:prstClr val="black">
                          <a:alpha val="43000"/>
                        </a:prstClr>
                      </a:outerShdw>
                    </a:effectLst>
                  </a:defRPr>
                </a:pPr>
                <a:endParaRPr lang="en-US"/>
              </a:p>
            </c:txPr>
            <c:showCatName val="1"/>
            <c:showPercent val="1"/>
          </c:dLbls>
          <c:cat>
            <c:strRef>
              <c:f>Sheet1!$A$2:$A$4</c:f>
              <c:strCache>
                <c:ptCount val="3"/>
                <c:pt idx="0">
                  <c:v>Very Likely</c:v>
                </c:pt>
                <c:pt idx="1">
                  <c:v>Likely</c:v>
                </c:pt>
                <c:pt idx="2">
                  <c:v>Not Likely</c:v>
                </c:pt>
              </c:strCache>
            </c:strRef>
          </c:cat>
          <c:val>
            <c:numRef>
              <c:f>Sheet1!$B$2:$B$4</c:f>
              <c:numCache>
                <c:formatCode>0%</c:formatCode>
                <c:ptCount val="3"/>
                <c:pt idx="0">
                  <c:v>0.17</c:v>
                </c:pt>
                <c:pt idx="1">
                  <c:v>0.4</c:v>
                </c:pt>
                <c:pt idx="2">
                  <c:v>0.43000000000000033</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b="0" dirty="0">
                <a:effectLst/>
              </a:rPr>
              <a:t>13</a:t>
            </a:r>
            <a:r>
              <a:rPr lang="en-US" b="0" dirty="0" smtClean="0">
                <a:effectLst/>
              </a:rPr>
              <a:t>% of Kansans</a:t>
            </a:r>
            <a:r>
              <a:rPr lang="en-US" b="0" baseline="0" dirty="0" smtClean="0">
                <a:effectLst/>
              </a:rPr>
              <a:t> 65+</a:t>
            </a:r>
            <a:endParaRPr lang="en-US" b="0" dirty="0">
              <a:effectLst/>
            </a:endParaRPr>
          </a:p>
        </c:rich>
      </c:tx>
      <c:layout/>
    </c:title>
    <c:plotArea>
      <c:layout/>
      <c:pieChart>
        <c:varyColors val="1"/>
        <c:ser>
          <c:idx val="0"/>
          <c:order val="0"/>
          <c:tx>
            <c:strRef>
              <c:f>Sheet1!$B$1</c:f>
              <c:strCache>
                <c:ptCount val="1"/>
                <c:pt idx="0">
                  <c:v>13%</c:v>
                </c:pt>
              </c:strCache>
            </c:strRef>
          </c:tx>
          <c:explosion val="25"/>
          <c:dPt>
            <c:idx val="0"/>
            <c:explosion val="0"/>
          </c:dPt>
          <c:dPt>
            <c:idx val="1"/>
            <c:explosion val="17"/>
          </c:dPt>
          <c:dLbls>
            <c:delete val="1"/>
          </c:dLbls>
          <c:cat>
            <c:strRef>
              <c:f>Sheet1!$A$2:$A$3</c:f>
              <c:strCache>
                <c:ptCount val="1"/>
                <c:pt idx="0">
                  <c:v>65+</c:v>
                </c:pt>
              </c:strCache>
            </c:strRef>
          </c:cat>
          <c:val>
            <c:numRef>
              <c:f>Sheet1!$B$2:$B$3</c:f>
              <c:numCache>
                <c:formatCode>0.00%</c:formatCode>
                <c:ptCount val="2"/>
                <c:pt idx="0" formatCode="0%">
                  <c:v>0.13</c:v>
                </c:pt>
                <c:pt idx="1">
                  <c:v>0.87000000000000066</c:v>
                </c:pt>
              </c:numCache>
            </c:numRef>
          </c:val>
        </c:ser>
        <c:dLbls>
          <c:showCatName val="1"/>
        </c:dLbls>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stacked"/>
        <c:ser>
          <c:idx val="0"/>
          <c:order val="0"/>
          <c:tx>
            <c:strRef>
              <c:f>Sheet1!$B$1</c:f>
              <c:strCache>
                <c:ptCount val="1"/>
                <c:pt idx="0">
                  <c:v>Start Date</c:v>
                </c:pt>
              </c:strCache>
            </c:strRef>
          </c:tx>
          <c:spPr>
            <a:noFill/>
            <a:ln>
              <a:noFill/>
            </a:ln>
          </c:spPr>
          <c:cat>
            <c:strRef>
              <c:f>Sheet1!$A$2:$A$8</c:f>
              <c:strCache>
                <c:ptCount val="7"/>
                <c:pt idx="0">
                  <c:v>Communication Plan</c:v>
                </c:pt>
                <c:pt idx="1">
                  <c:v>Guidelines</c:v>
                </c:pt>
                <c:pt idx="2">
                  <c:v>Web Site</c:v>
                </c:pt>
                <c:pt idx="3">
                  <c:v>Monitoring Tool Acquisition</c:v>
                </c:pt>
                <c:pt idx="4">
                  <c:v>Training (Program Design)</c:v>
                </c:pt>
                <c:pt idx="5">
                  <c:v>Procurement Policy</c:v>
                </c:pt>
                <c:pt idx="6">
                  <c:v>Architecture</c:v>
                </c:pt>
              </c:strCache>
            </c:strRef>
          </c:cat>
          <c:val>
            <c:numRef>
              <c:f>Sheet1!$B$2:$B$8</c:f>
              <c:numCache>
                <c:formatCode>m/d/yyyy</c:formatCode>
                <c:ptCount val="7"/>
                <c:pt idx="0">
                  <c:v>38380</c:v>
                </c:pt>
                <c:pt idx="1">
                  <c:v>38380</c:v>
                </c:pt>
                <c:pt idx="2">
                  <c:v>38380</c:v>
                </c:pt>
                <c:pt idx="3">
                  <c:v>38380</c:v>
                </c:pt>
                <c:pt idx="4">
                  <c:v>38380</c:v>
                </c:pt>
                <c:pt idx="5">
                  <c:v>38547</c:v>
                </c:pt>
                <c:pt idx="6">
                  <c:v>38638</c:v>
                </c:pt>
              </c:numCache>
            </c:numRef>
          </c:val>
        </c:ser>
        <c:ser>
          <c:idx val="1"/>
          <c:order val="1"/>
          <c:tx>
            <c:strRef>
              <c:f>Sheet1!$C$1</c:f>
              <c:strCache>
                <c:ptCount val="1"/>
                <c:pt idx="0">
                  <c:v>Duration</c:v>
                </c:pt>
              </c:strCache>
            </c:strRef>
          </c:tx>
          <c:cat>
            <c:strRef>
              <c:f>Sheet1!$A$2:$A$8</c:f>
              <c:strCache>
                <c:ptCount val="7"/>
                <c:pt idx="0">
                  <c:v>Communication Plan</c:v>
                </c:pt>
                <c:pt idx="1">
                  <c:v>Guidelines</c:v>
                </c:pt>
                <c:pt idx="2">
                  <c:v>Web Site</c:v>
                </c:pt>
                <c:pt idx="3">
                  <c:v>Monitoring Tool Acquisition</c:v>
                </c:pt>
                <c:pt idx="4">
                  <c:v>Training (Program Design)</c:v>
                </c:pt>
                <c:pt idx="5">
                  <c:v>Procurement Policy</c:v>
                </c:pt>
                <c:pt idx="6">
                  <c:v>Architecture</c:v>
                </c:pt>
              </c:strCache>
            </c:strRef>
          </c:cat>
          <c:val>
            <c:numRef>
              <c:f>Sheet1!$C$2:$C$8</c:f>
              <c:numCache>
                <c:formatCode>General</c:formatCode>
                <c:ptCount val="7"/>
                <c:pt idx="0">
                  <c:v>60</c:v>
                </c:pt>
                <c:pt idx="1">
                  <c:v>76</c:v>
                </c:pt>
                <c:pt idx="2">
                  <c:v>91</c:v>
                </c:pt>
                <c:pt idx="3">
                  <c:v>122</c:v>
                </c:pt>
                <c:pt idx="4">
                  <c:v>152</c:v>
                </c:pt>
                <c:pt idx="5">
                  <c:v>169</c:v>
                </c:pt>
                <c:pt idx="6">
                  <c:v>78</c:v>
                </c:pt>
              </c:numCache>
            </c:numRef>
          </c:val>
        </c:ser>
        <c:overlap val="100"/>
        <c:axId val="80593280"/>
        <c:axId val="80594816"/>
      </c:barChart>
      <c:catAx>
        <c:axId val="80593280"/>
        <c:scaling>
          <c:orientation val="maxMin"/>
        </c:scaling>
        <c:axPos val="r"/>
        <c:tickLblPos val="nextTo"/>
        <c:txPr>
          <a:bodyPr/>
          <a:lstStyle/>
          <a:p>
            <a:pPr>
              <a:defRPr sz="1400"/>
            </a:pPr>
            <a:endParaRPr lang="en-US"/>
          </a:p>
        </c:txPr>
        <c:crossAx val="80594816"/>
        <c:crosses val="max"/>
        <c:auto val="1"/>
        <c:lblAlgn val="ctr"/>
        <c:lblOffset val="100"/>
        <c:tickLblSkip val="1"/>
        <c:tickMarkSkip val="1"/>
      </c:catAx>
      <c:valAx>
        <c:axId val="80594816"/>
        <c:scaling>
          <c:orientation val="minMax"/>
          <c:max val="38716"/>
          <c:min val="38352"/>
        </c:scaling>
        <c:axPos val="t"/>
        <c:majorGridlines/>
        <c:numFmt formatCode="mmm\ yy" sourceLinked="0"/>
        <c:tickLblPos val="nextTo"/>
        <c:txPr>
          <a:bodyPr rot="-2700000"/>
          <a:lstStyle/>
          <a:p>
            <a:pPr>
              <a:defRPr sz="1400"/>
            </a:pPr>
            <a:endParaRPr lang="en-US"/>
          </a:p>
        </c:txPr>
        <c:crossAx val="80593280"/>
        <c:crosses val="autoZero"/>
        <c:crossBetween val="between"/>
        <c:majorUnit val="91"/>
        <c:minorUnit val="1"/>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2EC1E-262A-4604-A894-461E70B1A57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D69552F-752F-433C-AFA9-C502C80DB357}">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effectLst>
                <a:outerShdw blurRad="38100" dist="38100" dir="2700000" algn="ctr" rotWithShape="0">
                  <a:srgbClr val="000000">
                    <a:alpha val="43000"/>
                  </a:srgbClr>
                </a:outerShdw>
              </a:effectLst>
            </a:rPr>
            <a:t>Kansas Partnership for Accessible Technology</a:t>
          </a:r>
          <a:endParaRPr lang="en-US" dirty="0">
            <a:effectLst>
              <a:outerShdw blurRad="38100" dist="38100" dir="2700000" algn="ctr" rotWithShape="0">
                <a:srgbClr val="000000">
                  <a:alpha val="43000"/>
                </a:srgbClr>
              </a:outerShdw>
            </a:effectLst>
          </a:endParaRPr>
        </a:p>
      </dgm:t>
    </dgm:pt>
    <dgm:pt modelId="{7D7CC9F3-6280-4317-BB49-152B3F823F33}" type="parTrans" cxnId="{ACEE4600-3378-4A17-86FD-A971870E64CB}">
      <dgm:prSet/>
      <dgm:spPr/>
      <dgm:t>
        <a:bodyPr/>
        <a:lstStyle/>
        <a:p>
          <a:endParaRPr lang="en-US"/>
        </a:p>
      </dgm:t>
    </dgm:pt>
    <dgm:pt modelId="{B936AC8C-4226-4226-930C-1B8F647E98A8}" type="sibTrans" cxnId="{ACEE4600-3378-4A17-86FD-A971870E64CB}">
      <dgm:prSet/>
      <dgm:spPr/>
      <dgm:t>
        <a:bodyPr/>
        <a:lstStyle/>
        <a:p>
          <a:endParaRPr lang="en-US"/>
        </a:p>
      </dgm:t>
    </dgm:pt>
    <dgm:pt modelId="{A0F7E8A1-178C-49E2-AC6F-972A8548B5C3}">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Disability Support and Advocacy Community</a:t>
          </a:r>
          <a:endParaRPr lang="en-US" sz="1000" dirty="0">
            <a:effectLst>
              <a:outerShdw blurRad="38100" dist="38100" dir="2700000" algn="ctr" rotWithShape="0">
                <a:srgbClr val="000000">
                  <a:alpha val="43000"/>
                </a:srgbClr>
              </a:outerShdw>
            </a:effectLst>
          </a:endParaRPr>
        </a:p>
      </dgm:t>
    </dgm:pt>
    <dgm:pt modelId="{9FA3DEB7-9A82-4856-8D7F-88E50BAF3A9C}" type="parTrans" cxnId="{BF67B5A3-533F-4A75-9A8C-13B8DF9D797E}">
      <dgm:prSet/>
      <dgm:spPr/>
      <dgm:t>
        <a:bodyPr/>
        <a:lstStyle/>
        <a:p>
          <a:endParaRPr lang="en-US"/>
        </a:p>
      </dgm:t>
    </dgm:pt>
    <dgm:pt modelId="{033B6C6D-0E24-4191-BD01-1753C0CCB679}" type="sibTrans" cxnId="{BF67B5A3-533F-4A75-9A8C-13B8DF9D797E}">
      <dgm:prSet/>
      <dgm:spPr/>
      <dgm:t>
        <a:bodyPr/>
        <a:lstStyle/>
        <a:p>
          <a:endParaRPr lang="en-US"/>
        </a:p>
      </dgm:t>
    </dgm:pt>
    <dgm:pt modelId="{C2FA3A50-D4AB-4319-AB49-F0349CF035CA}">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State Agencies</a:t>
          </a:r>
          <a:endParaRPr lang="en-US" sz="1000" dirty="0">
            <a:effectLst>
              <a:outerShdw blurRad="38100" dist="38100" dir="2700000" algn="ctr" rotWithShape="0">
                <a:srgbClr val="000000">
                  <a:alpha val="43000"/>
                </a:srgbClr>
              </a:outerShdw>
            </a:effectLst>
          </a:endParaRPr>
        </a:p>
      </dgm:t>
    </dgm:pt>
    <dgm:pt modelId="{2BD56883-2DB3-434C-8834-425809206AF7}" type="parTrans" cxnId="{E4CFBA85-427A-48E7-B4A4-16D1CC468B53}">
      <dgm:prSet/>
      <dgm:spPr/>
      <dgm:t>
        <a:bodyPr/>
        <a:lstStyle/>
        <a:p>
          <a:endParaRPr lang="en-US"/>
        </a:p>
      </dgm:t>
    </dgm:pt>
    <dgm:pt modelId="{AC6033C7-7BEE-4606-9F3A-F1D115D907DE}" type="sibTrans" cxnId="{E4CFBA85-427A-48E7-B4A4-16D1CC468B53}">
      <dgm:prSet/>
      <dgm:spPr/>
      <dgm:t>
        <a:bodyPr/>
        <a:lstStyle/>
        <a:p>
          <a:endParaRPr lang="en-US"/>
        </a:p>
      </dgm:t>
    </dgm:pt>
    <dgm:pt modelId="{97384854-0509-4A1B-8AC0-60B67DB6A554}">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Legislative Branch</a:t>
          </a:r>
          <a:endParaRPr lang="en-US" sz="1000" dirty="0">
            <a:effectLst>
              <a:outerShdw blurRad="38100" dist="38100" dir="2700000" algn="ctr" rotWithShape="0">
                <a:srgbClr val="000000">
                  <a:alpha val="43000"/>
                </a:srgbClr>
              </a:outerShdw>
            </a:effectLst>
          </a:endParaRPr>
        </a:p>
      </dgm:t>
    </dgm:pt>
    <dgm:pt modelId="{7448B5CB-2182-4357-AEF6-76D030446F3F}" type="parTrans" cxnId="{CA5879C9-6641-4CD7-8C6D-E94440997D29}">
      <dgm:prSet/>
      <dgm:spPr/>
      <dgm:t>
        <a:bodyPr/>
        <a:lstStyle/>
        <a:p>
          <a:endParaRPr lang="en-US"/>
        </a:p>
      </dgm:t>
    </dgm:pt>
    <dgm:pt modelId="{9044A002-02C3-407B-863E-938570E1D813}" type="sibTrans" cxnId="{CA5879C9-6641-4CD7-8C6D-E94440997D29}">
      <dgm:prSet/>
      <dgm:spPr/>
      <dgm:t>
        <a:bodyPr/>
        <a:lstStyle/>
        <a:p>
          <a:endParaRPr lang="en-US"/>
        </a:p>
      </dgm:t>
    </dgm:pt>
    <dgm:pt modelId="{0D729E64-CC81-4818-A67F-4AC9C2F14436}">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Judicial Branch</a:t>
          </a:r>
          <a:endParaRPr lang="en-US" sz="1000" dirty="0">
            <a:effectLst>
              <a:outerShdw blurRad="38100" dist="38100" dir="2700000" algn="ctr" rotWithShape="0">
                <a:srgbClr val="000000">
                  <a:alpha val="43000"/>
                </a:srgbClr>
              </a:outerShdw>
            </a:effectLst>
          </a:endParaRPr>
        </a:p>
      </dgm:t>
    </dgm:pt>
    <dgm:pt modelId="{B7FFF20E-11FE-4A83-BA91-5846BD989B99}" type="parTrans" cxnId="{FB41DB4C-9D2A-4962-AA3B-7978DAD6189D}">
      <dgm:prSet/>
      <dgm:spPr/>
      <dgm:t>
        <a:bodyPr/>
        <a:lstStyle/>
        <a:p>
          <a:endParaRPr lang="en-US"/>
        </a:p>
      </dgm:t>
    </dgm:pt>
    <dgm:pt modelId="{02F5EAED-A3F6-42CE-989F-3DF2CE4E698F}" type="sibTrans" cxnId="{FB41DB4C-9D2A-4962-AA3B-7978DAD6189D}">
      <dgm:prSet/>
      <dgm:spPr/>
      <dgm:t>
        <a:bodyPr/>
        <a:lstStyle/>
        <a:p>
          <a:endParaRPr lang="en-US"/>
        </a:p>
      </dgm:t>
    </dgm:pt>
    <dgm:pt modelId="{359D6290-321F-4300-9636-1A49CB4E00F5}">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Counties</a:t>
          </a:r>
          <a:endParaRPr lang="en-US" sz="1000" dirty="0">
            <a:effectLst>
              <a:outerShdw blurRad="38100" dist="38100" dir="2700000" algn="ctr" rotWithShape="0">
                <a:srgbClr val="000000">
                  <a:alpha val="43000"/>
                </a:srgbClr>
              </a:outerShdw>
            </a:effectLst>
          </a:endParaRPr>
        </a:p>
      </dgm:t>
    </dgm:pt>
    <dgm:pt modelId="{51A59E22-107F-4F0D-89EF-619FA9DC1F35}" type="parTrans" cxnId="{0670845C-21FD-46F1-85F8-1FFEDD5183E4}">
      <dgm:prSet/>
      <dgm:spPr/>
      <dgm:t>
        <a:bodyPr/>
        <a:lstStyle/>
        <a:p>
          <a:endParaRPr lang="en-US"/>
        </a:p>
      </dgm:t>
    </dgm:pt>
    <dgm:pt modelId="{3B221922-F098-42C7-942B-E8F86B7D9A46}" type="sibTrans" cxnId="{0670845C-21FD-46F1-85F8-1FFEDD5183E4}">
      <dgm:prSet/>
      <dgm:spPr/>
      <dgm:t>
        <a:bodyPr/>
        <a:lstStyle/>
        <a:p>
          <a:endParaRPr lang="en-US"/>
        </a:p>
      </dgm:t>
    </dgm:pt>
    <dgm:pt modelId="{F15A8454-090C-4D87-A5D1-12C85B6E9576}">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Municipalities</a:t>
          </a:r>
          <a:endParaRPr lang="en-US" sz="1000" dirty="0">
            <a:effectLst>
              <a:outerShdw blurRad="38100" dist="38100" dir="2700000" algn="ctr" rotWithShape="0">
                <a:srgbClr val="000000">
                  <a:alpha val="43000"/>
                </a:srgbClr>
              </a:outerShdw>
            </a:effectLst>
          </a:endParaRPr>
        </a:p>
      </dgm:t>
    </dgm:pt>
    <dgm:pt modelId="{D8BF8A6C-F30F-4891-A987-C5AABB1ED8F2}" type="parTrans" cxnId="{83691C86-9F87-4E02-A73E-2C514C5F33E1}">
      <dgm:prSet/>
      <dgm:spPr/>
      <dgm:t>
        <a:bodyPr/>
        <a:lstStyle/>
        <a:p>
          <a:endParaRPr lang="en-US"/>
        </a:p>
      </dgm:t>
    </dgm:pt>
    <dgm:pt modelId="{62CD5083-836E-448D-A6DE-F4E1ADC5E0A0}" type="sibTrans" cxnId="{83691C86-9F87-4E02-A73E-2C514C5F33E1}">
      <dgm:prSet/>
      <dgm:spPr/>
      <dgm:t>
        <a:bodyPr/>
        <a:lstStyle/>
        <a:p>
          <a:endParaRPr lang="en-US"/>
        </a:p>
      </dgm:t>
    </dgm:pt>
    <dgm:pt modelId="{A7DB5F78-50AA-4086-B953-D4681649C559}">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Business Partners</a:t>
          </a:r>
          <a:endParaRPr lang="en-US" sz="1000" dirty="0">
            <a:effectLst>
              <a:outerShdw blurRad="38100" dist="38100" dir="2700000" algn="ctr" rotWithShape="0">
                <a:srgbClr val="000000">
                  <a:alpha val="43000"/>
                </a:srgbClr>
              </a:outerShdw>
            </a:effectLst>
          </a:endParaRPr>
        </a:p>
      </dgm:t>
    </dgm:pt>
    <dgm:pt modelId="{C6B4AD78-3D08-4A07-9B2A-4A073E672F38}" type="parTrans" cxnId="{88DAAC2B-CAD7-4E80-B0A3-6B40BAB75978}">
      <dgm:prSet/>
      <dgm:spPr/>
      <dgm:t>
        <a:bodyPr/>
        <a:lstStyle/>
        <a:p>
          <a:endParaRPr lang="en-US"/>
        </a:p>
      </dgm:t>
    </dgm:pt>
    <dgm:pt modelId="{9B0E718D-C554-477F-A545-92C677E4A51C}" type="sibTrans" cxnId="{88DAAC2B-CAD7-4E80-B0A3-6B40BAB75978}">
      <dgm:prSet/>
      <dgm:spPr/>
      <dgm:t>
        <a:bodyPr/>
        <a:lstStyle/>
        <a:p>
          <a:endParaRPr lang="en-US"/>
        </a:p>
      </dgm:t>
    </dgm:pt>
    <dgm:pt modelId="{39ECF6D8-47B7-41B9-9928-7AB073348B25}">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Product and Service Vendors</a:t>
          </a:r>
          <a:endParaRPr lang="en-US" sz="1000" dirty="0">
            <a:effectLst>
              <a:outerShdw blurRad="38100" dist="38100" dir="2700000" algn="ctr" rotWithShape="0">
                <a:srgbClr val="000000">
                  <a:alpha val="43000"/>
                </a:srgbClr>
              </a:outerShdw>
            </a:effectLst>
          </a:endParaRPr>
        </a:p>
      </dgm:t>
    </dgm:pt>
    <dgm:pt modelId="{D0156194-D748-4383-AC5F-0267479DBDFC}" type="parTrans" cxnId="{66160C6C-5609-4D3F-94E1-86EED98E79DC}">
      <dgm:prSet/>
      <dgm:spPr/>
      <dgm:t>
        <a:bodyPr/>
        <a:lstStyle/>
        <a:p>
          <a:endParaRPr lang="en-US"/>
        </a:p>
      </dgm:t>
    </dgm:pt>
    <dgm:pt modelId="{8250BAB6-0C91-4D70-AC65-32CD92A15E30}" type="sibTrans" cxnId="{66160C6C-5609-4D3F-94E1-86EED98E79DC}">
      <dgm:prSet/>
      <dgm:spPr/>
      <dgm:t>
        <a:bodyPr/>
        <a:lstStyle/>
        <a:p>
          <a:endParaRPr lang="en-US"/>
        </a:p>
      </dgm:t>
    </dgm:pt>
    <dgm:pt modelId="{D738B20F-D154-46D6-8504-075FEB98390A}">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000" dirty="0" smtClean="0">
              <a:effectLst>
                <a:outerShdw blurRad="38100" dist="38100" dir="2700000" algn="ctr" rotWithShape="0">
                  <a:srgbClr val="000000">
                    <a:alpha val="43000"/>
                  </a:srgbClr>
                </a:outerShdw>
              </a:effectLst>
            </a:rPr>
            <a:t>Regents Institutions</a:t>
          </a:r>
          <a:endParaRPr lang="en-US" sz="1000" dirty="0">
            <a:effectLst>
              <a:outerShdw blurRad="38100" dist="38100" dir="2700000" algn="ctr" rotWithShape="0">
                <a:srgbClr val="000000">
                  <a:alpha val="43000"/>
                </a:srgbClr>
              </a:outerShdw>
            </a:effectLst>
          </a:endParaRPr>
        </a:p>
      </dgm:t>
    </dgm:pt>
    <dgm:pt modelId="{E6227B69-9FF0-4338-BDFC-1FD94CC73BF5}" type="parTrans" cxnId="{E68D0D81-9D48-438B-89AB-B0BC67043C6B}">
      <dgm:prSet/>
      <dgm:spPr/>
      <dgm:t>
        <a:bodyPr/>
        <a:lstStyle/>
        <a:p>
          <a:endParaRPr lang="en-US"/>
        </a:p>
      </dgm:t>
    </dgm:pt>
    <dgm:pt modelId="{B01EE484-8929-4E22-8464-2977DC5608B6}" type="sibTrans" cxnId="{E68D0D81-9D48-438B-89AB-B0BC67043C6B}">
      <dgm:prSet/>
      <dgm:spPr/>
      <dgm:t>
        <a:bodyPr/>
        <a:lstStyle/>
        <a:p>
          <a:endParaRPr lang="en-US"/>
        </a:p>
      </dgm:t>
    </dgm:pt>
    <dgm:pt modelId="{702D9247-0EBD-4837-BE00-AD0BFBDD2F23}" type="pres">
      <dgm:prSet presAssocID="{DC82EC1E-262A-4604-A894-461E70B1A571}" presName="cycle" presStyleCnt="0">
        <dgm:presLayoutVars>
          <dgm:chMax val="1"/>
          <dgm:dir/>
          <dgm:animLvl val="ctr"/>
          <dgm:resizeHandles val="exact"/>
        </dgm:presLayoutVars>
      </dgm:prSet>
      <dgm:spPr/>
      <dgm:t>
        <a:bodyPr/>
        <a:lstStyle/>
        <a:p>
          <a:endParaRPr lang="en-US"/>
        </a:p>
      </dgm:t>
    </dgm:pt>
    <dgm:pt modelId="{14F6AD96-0958-4481-800D-3427898FDA34}" type="pres">
      <dgm:prSet presAssocID="{CD69552F-752F-433C-AFA9-C502C80DB357}" presName="centerShape" presStyleLbl="node0" presStyleIdx="0" presStyleCnt="1" custScaleX="194872" custScaleY="194872"/>
      <dgm:spPr/>
      <dgm:t>
        <a:bodyPr/>
        <a:lstStyle/>
        <a:p>
          <a:endParaRPr lang="en-US"/>
        </a:p>
      </dgm:t>
    </dgm:pt>
    <dgm:pt modelId="{06C0853E-5980-4648-AB95-C20D8E5591E7}" type="pres">
      <dgm:prSet presAssocID="{9FA3DEB7-9A82-4856-8D7F-88E50BAF3A9C}" presName="Name9" presStyleLbl="parChTrans1D2" presStyleIdx="0" presStyleCnt="9"/>
      <dgm:spPr/>
      <dgm:t>
        <a:bodyPr/>
        <a:lstStyle/>
        <a:p>
          <a:endParaRPr lang="en-US"/>
        </a:p>
      </dgm:t>
    </dgm:pt>
    <dgm:pt modelId="{99442A4E-4292-4601-816C-75F5E041B3EC}" type="pres">
      <dgm:prSet presAssocID="{9FA3DEB7-9A82-4856-8D7F-88E50BAF3A9C}" presName="connTx" presStyleLbl="parChTrans1D2" presStyleIdx="0" presStyleCnt="9"/>
      <dgm:spPr/>
      <dgm:t>
        <a:bodyPr/>
        <a:lstStyle/>
        <a:p>
          <a:endParaRPr lang="en-US"/>
        </a:p>
      </dgm:t>
    </dgm:pt>
    <dgm:pt modelId="{D8D8993B-8E98-43BD-8FDF-6C4E61C9285A}" type="pres">
      <dgm:prSet presAssocID="{A0F7E8A1-178C-49E2-AC6F-972A8548B5C3}" presName="node" presStyleLbl="node1" presStyleIdx="0" presStyleCnt="9" custScaleX="131049">
        <dgm:presLayoutVars>
          <dgm:bulletEnabled val="1"/>
        </dgm:presLayoutVars>
      </dgm:prSet>
      <dgm:spPr/>
      <dgm:t>
        <a:bodyPr/>
        <a:lstStyle/>
        <a:p>
          <a:endParaRPr lang="en-US"/>
        </a:p>
      </dgm:t>
    </dgm:pt>
    <dgm:pt modelId="{BF851020-7D05-4C24-9702-0800162D1575}" type="pres">
      <dgm:prSet presAssocID="{2BD56883-2DB3-434C-8834-425809206AF7}" presName="Name9" presStyleLbl="parChTrans1D2" presStyleIdx="1" presStyleCnt="9"/>
      <dgm:spPr/>
      <dgm:t>
        <a:bodyPr/>
        <a:lstStyle/>
        <a:p>
          <a:endParaRPr lang="en-US"/>
        </a:p>
      </dgm:t>
    </dgm:pt>
    <dgm:pt modelId="{9B368861-1812-412E-98EC-55319BB18373}" type="pres">
      <dgm:prSet presAssocID="{2BD56883-2DB3-434C-8834-425809206AF7}" presName="connTx" presStyleLbl="parChTrans1D2" presStyleIdx="1" presStyleCnt="9"/>
      <dgm:spPr/>
      <dgm:t>
        <a:bodyPr/>
        <a:lstStyle/>
        <a:p>
          <a:endParaRPr lang="en-US"/>
        </a:p>
      </dgm:t>
    </dgm:pt>
    <dgm:pt modelId="{021663B4-A5A9-4473-B694-BB4A0D71FD0B}" type="pres">
      <dgm:prSet presAssocID="{C2FA3A50-D4AB-4319-AB49-F0349CF035CA}" presName="node" presStyleLbl="node1" presStyleIdx="1" presStyleCnt="9" custScaleX="131049">
        <dgm:presLayoutVars>
          <dgm:bulletEnabled val="1"/>
        </dgm:presLayoutVars>
      </dgm:prSet>
      <dgm:spPr/>
      <dgm:t>
        <a:bodyPr/>
        <a:lstStyle/>
        <a:p>
          <a:endParaRPr lang="en-US"/>
        </a:p>
      </dgm:t>
    </dgm:pt>
    <dgm:pt modelId="{B4DF72F1-C11D-47F8-9950-3B7E1D0CA989}" type="pres">
      <dgm:prSet presAssocID="{7448B5CB-2182-4357-AEF6-76D030446F3F}" presName="Name9" presStyleLbl="parChTrans1D2" presStyleIdx="2" presStyleCnt="9"/>
      <dgm:spPr/>
      <dgm:t>
        <a:bodyPr/>
        <a:lstStyle/>
        <a:p>
          <a:endParaRPr lang="en-US"/>
        </a:p>
      </dgm:t>
    </dgm:pt>
    <dgm:pt modelId="{11E2F132-CF49-4626-8591-E62868F19EB9}" type="pres">
      <dgm:prSet presAssocID="{7448B5CB-2182-4357-AEF6-76D030446F3F}" presName="connTx" presStyleLbl="parChTrans1D2" presStyleIdx="2" presStyleCnt="9"/>
      <dgm:spPr/>
      <dgm:t>
        <a:bodyPr/>
        <a:lstStyle/>
        <a:p>
          <a:endParaRPr lang="en-US"/>
        </a:p>
      </dgm:t>
    </dgm:pt>
    <dgm:pt modelId="{FA2EA975-3BAF-4751-9CB2-D22C53F01270}" type="pres">
      <dgm:prSet presAssocID="{97384854-0509-4A1B-8AC0-60B67DB6A554}" presName="node" presStyleLbl="node1" presStyleIdx="2" presStyleCnt="9" custScaleX="131049">
        <dgm:presLayoutVars>
          <dgm:bulletEnabled val="1"/>
        </dgm:presLayoutVars>
      </dgm:prSet>
      <dgm:spPr/>
      <dgm:t>
        <a:bodyPr/>
        <a:lstStyle/>
        <a:p>
          <a:endParaRPr lang="en-US"/>
        </a:p>
      </dgm:t>
    </dgm:pt>
    <dgm:pt modelId="{02F5EE35-A9A9-4118-B26F-8C8D1EBBC548}" type="pres">
      <dgm:prSet presAssocID="{B7FFF20E-11FE-4A83-BA91-5846BD989B99}" presName="Name9" presStyleLbl="parChTrans1D2" presStyleIdx="3" presStyleCnt="9"/>
      <dgm:spPr/>
      <dgm:t>
        <a:bodyPr/>
        <a:lstStyle/>
        <a:p>
          <a:endParaRPr lang="en-US"/>
        </a:p>
      </dgm:t>
    </dgm:pt>
    <dgm:pt modelId="{D6076EE9-6B90-41E6-911B-F4F1BC660B72}" type="pres">
      <dgm:prSet presAssocID="{B7FFF20E-11FE-4A83-BA91-5846BD989B99}" presName="connTx" presStyleLbl="parChTrans1D2" presStyleIdx="3" presStyleCnt="9"/>
      <dgm:spPr/>
      <dgm:t>
        <a:bodyPr/>
        <a:lstStyle/>
        <a:p>
          <a:endParaRPr lang="en-US"/>
        </a:p>
      </dgm:t>
    </dgm:pt>
    <dgm:pt modelId="{C2D1DA3A-AFD1-4FAD-9DCC-F9B80661F51D}" type="pres">
      <dgm:prSet presAssocID="{0D729E64-CC81-4818-A67F-4AC9C2F14436}" presName="node" presStyleLbl="node1" presStyleIdx="3" presStyleCnt="9" custScaleX="131049">
        <dgm:presLayoutVars>
          <dgm:bulletEnabled val="1"/>
        </dgm:presLayoutVars>
      </dgm:prSet>
      <dgm:spPr/>
      <dgm:t>
        <a:bodyPr/>
        <a:lstStyle/>
        <a:p>
          <a:endParaRPr lang="en-US"/>
        </a:p>
      </dgm:t>
    </dgm:pt>
    <dgm:pt modelId="{744C8BDE-A22D-404E-BDCA-21B54ACD3914}" type="pres">
      <dgm:prSet presAssocID="{E6227B69-9FF0-4338-BDFC-1FD94CC73BF5}" presName="Name9" presStyleLbl="parChTrans1D2" presStyleIdx="4" presStyleCnt="9"/>
      <dgm:spPr/>
      <dgm:t>
        <a:bodyPr/>
        <a:lstStyle/>
        <a:p>
          <a:endParaRPr lang="en-US"/>
        </a:p>
      </dgm:t>
    </dgm:pt>
    <dgm:pt modelId="{C3819E7F-993C-4569-A13A-9A74C8A9ABC6}" type="pres">
      <dgm:prSet presAssocID="{E6227B69-9FF0-4338-BDFC-1FD94CC73BF5}" presName="connTx" presStyleLbl="parChTrans1D2" presStyleIdx="4" presStyleCnt="9"/>
      <dgm:spPr/>
      <dgm:t>
        <a:bodyPr/>
        <a:lstStyle/>
        <a:p>
          <a:endParaRPr lang="en-US"/>
        </a:p>
      </dgm:t>
    </dgm:pt>
    <dgm:pt modelId="{EE7AE97A-6C39-462A-9677-03B77B8EF60E}" type="pres">
      <dgm:prSet presAssocID="{D738B20F-D154-46D6-8504-075FEB98390A}" presName="node" presStyleLbl="node1" presStyleIdx="4" presStyleCnt="9" custScaleX="131049">
        <dgm:presLayoutVars>
          <dgm:bulletEnabled val="1"/>
        </dgm:presLayoutVars>
      </dgm:prSet>
      <dgm:spPr/>
      <dgm:t>
        <a:bodyPr/>
        <a:lstStyle/>
        <a:p>
          <a:endParaRPr lang="en-US"/>
        </a:p>
      </dgm:t>
    </dgm:pt>
    <dgm:pt modelId="{95D500E8-FF9C-4A9C-B9BE-B5EB4E57E308}" type="pres">
      <dgm:prSet presAssocID="{51A59E22-107F-4F0D-89EF-619FA9DC1F35}" presName="Name9" presStyleLbl="parChTrans1D2" presStyleIdx="5" presStyleCnt="9"/>
      <dgm:spPr/>
      <dgm:t>
        <a:bodyPr/>
        <a:lstStyle/>
        <a:p>
          <a:endParaRPr lang="en-US"/>
        </a:p>
      </dgm:t>
    </dgm:pt>
    <dgm:pt modelId="{956D6508-B0B8-4E9C-926D-446C80DD909A}" type="pres">
      <dgm:prSet presAssocID="{51A59E22-107F-4F0D-89EF-619FA9DC1F35}" presName="connTx" presStyleLbl="parChTrans1D2" presStyleIdx="5" presStyleCnt="9"/>
      <dgm:spPr/>
      <dgm:t>
        <a:bodyPr/>
        <a:lstStyle/>
        <a:p>
          <a:endParaRPr lang="en-US"/>
        </a:p>
      </dgm:t>
    </dgm:pt>
    <dgm:pt modelId="{891AE7E9-532C-4277-AF5E-AF8A16D49FB8}" type="pres">
      <dgm:prSet presAssocID="{359D6290-321F-4300-9636-1A49CB4E00F5}" presName="node" presStyleLbl="node1" presStyleIdx="5" presStyleCnt="9" custScaleX="131049">
        <dgm:presLayoutVars>
          <dgm:bulletEnabled val="1"/>
        </dgm:presLayoutVars>
      </dgm:prSet>
      <dgm:spPr/>
      <dgm:t>
        <a:bodyPr/>
        <a:lstStyle/>
        <a:p>
          <a:endParaRPr lang="en-US"/>
        </a:p>
      </dgm:t>
    </dgm:pt>
    <dgm:pt modelId="{9CBE37A1-B131-4C51-8564-50288E7E9D4E}" type="pres">
      <dgm:prSet presAssocID="{D8BF8A6C-F30F-4891-A987-C5AABB1ED8F2}" presName="Name9" presStyleLbl="parChTrans1D2" presStyleIdx="6" presStyleCnt="9"/>
      <dgm:spPr/>
      <dgm:t>
        <a:bodyPr/>
        <a:lstStyle/>
        <a:p>
          <a:endParaRPr lang="en-US"/>
        </a:p>
      </dgm:t>
    </dgm:pt>
    <dgm:pt modelId="{2DFF7DFA-0472-43CD-B676-309AA11BCC72}" type="pres">
      <dgm:prSet presAssocID="{D8BF8A6C-F30F-4891-A987-C5AABB1ED8F2}" presName="connTx" presStyleLbl="parChTrans1D2" presStyleIdx="6" presStyleCnt="9"/>
      <dgm:spPr/>
      <dgm:t>
        <a:bodyPr/>
        <a:lstStyle/>
        <a:p>
          <a:endParaRPr lang="en-US"/>
        </a:p>
      </dgm:t>
    </dgm:pt>
    <dgm:pt modelId="{3D03E396-DAB5-4ABE-8124-0D98F69567A9}" type="pres">
      <dgm:prSet presAssocID="{F15A8454-090C-4D87-A5D1-12C85B6E9576}" presName="node" presStyleLbl="node1" presStyleIdx="6" presStyleCnt="9" custScaleX="131049">
        <dgm:presLayoutVars>
          <dgm:bulletEnabled val="1"/>
        </dgm:presLayoutVars>
      </dgm:prSet>
      <dgm:spPr/>
      <dgm:t>
        <a:bodyPr/>
        <a:lstStyle/>
        <a:p>
          <a:endParaRPr lang="en-US"/>
        </a:p>
      </dgm:t>
    </dgm:pt>
    <dgm:pt modelId="{2FFC80E8-24FD-477F-9557-955FC98B8942}" type="pres">
      <dgm:prSet presAssocID="{C6B4AD78-3D08-4A07-9B2A-4A073E672F38}" presName="Name9" presStyleLbl="parChTrans1D2" presStyleIdx="7" presStyleCnt="9"/>
      <dgm:spPr/>
      <dgm:t>
        <a:bodyPr/>
        <a:lstStyle/>
        <a:p>
          <a:endParaRPr lang="en-US"/>
        </a:p>
      </dgm:t>
    </dgm:pt>
    <dgm:pt modelId="{E2666732-2753-4502-834A-4964E5752953}" type="pres">
      <dgm:prSet presAssocID="{C6B4AD78-3D08-4A07-9B2A-4A073E672F38}" presName="connTx" presStyleLbl="parChTrans1D2" presStyleIdx="7" presStyleCnt="9"/>
      <dgm:spPr/>
      <dgm:t>
        <a:bodyPr/>
        <a:lstStyle/>
        <a:p>
          <a:endParaRPr lang="en-US"/>
        </a:p>
      </dgm:t>
    </dgm:pt>
    <dgm:pt modelId="{FCE2400B-DFDC-4CB4-8C03-7187D4FC31F0}" type="pres">
      <dgm:prSet presAssocID="{A7DB5F78-50AA-4086-B953-D4681649C559}" presName="node" presStyleLbl="node1" presStyleIdx="7" presStyleCnt="9" custScaleX="131049">
        <dgm:presLayoutVars>
          <dgm:bulletEnabled val="1"/>
        </dgm:presLayoutVars>
      </dgm:prSet>
      <dgm:spPr/>
      <dgm:t>
        <a:bodyPr/>
        <a:lstStyle/>
        <a:p>
          <a:endParaRPr lang="en-US"/>
        </a:p>
      </dgm:t>
    </dgm:pt>
    <dgm:pt modelId="{FE08357D-9EA0-40C2-A68D-300E159C4E76}" type="pres">
      <dgm:prSet presAssocID="{D0156194-D748-4383-AC5F-0267479DBDFC}" presName="Name9" presStyleLbl="parChTrans1D2" presStyleIdx="8" presStyleCnt="9"/>
      <dgm:spPr/>
      <dgm:t>
        <a:bodyPr/>
        <a:lstStyle/>
        <a:p>
          <a:endParaRPr lang="en-US"/>
        </a:p>
      </dgm:t>
    </dgm:pt>
    <dgm:pt modelId="{E8D018C8-043A-4883-84B8-B90ED13D995B}" type="pres">
      <dgm:prSet presAssocID="{D0156194-D748-4383-AC5F-0267479DBDFC}" presName="connTx" presStyleLbl="parChTrans1D2" presStyleIdx="8" presStyleCnt="9"/>
      <dgm:spPr/>
      <dgm:t>
        <a:bodyPr/>
        <a:lstStyle/>
        <a:p>
          <a:endParaRPr lang="en-US"/>
        </a:p>
      </dgm:t>
    </dgm:pt>
    <dgm:pt modelId="{4459CA89-8807-4D8D-9B4C-D8C681CA90E1}" type="pres">
      <dgm:prSet presAssocID="{39ECF6D8-47B7-41B9-9928-7AB073348B25}" presName="node" presStyleLbl="node1" presStyleIdx="8" presStyleCnt="9" custScaleX="131049">
        <dgm:presLayoutVars>
          <dgm:bulletEnabled val="1"/>
        </dgm:presLayoutVars>
      </dgm:prSet>
      <dgm:spPr/>
      <dgm:t>
        <a:bodyPr/>
        <a:lstStyle/>
        <a:p>
          <a:endParaRPr lang="en-US"/>
        </a:p>
      </dgm:t>
    </dgm:pt>
  </dgm:ptLst>
  <dgm:cxnLst>
    <dgm:cxn modelId="{83691C86-9F87-4E02-A73E-2C514C5F33E1}" srcId="{CD69552F-752F-433C-AFA9-C502C80DB357}" destId="{F15A8454-090C-4D87-A5D1-12C85B6E9576}" srcOrd="6" destOrd="0" parTransId="{D8BF8A6C-F30F-4891-A987-C5AABB1ED8F2}" sibTransId="{62CD5083-836E-448D-A6DE-F4E1ADC5E0A0}"/>
    <dgm:cxn modelId="{E39306F6-DA45-4898-A991-95AB1CE17CFA}" type="presOf" srcId="{D738B20F-D154-46D6-8504-075FEB98390A}" destId="{EE7AE97A-6C39-462A-9677-03B77B8EF60E}" srcOrd="0" destOrd="0" presId="urn:microsoft.com/office/officeart/2005/8/layout/radial1"/>
    <dgm:cxn modelId="{9E62AC4D-CD55-4814-B8E1-9072B11C0F5B}" type="presOf" srcId="{97384854-0509-4A1B-8AC0-60B67DB6A554}" destId="{FA2EA975-3BAF-4751-9CB2-D22C53F01270}" srcOrd="0" destOrd="0" presId="urn:microsoft.com/office/officeart/2005/8/layout/radial1"/>
    <dgm:cxn modelId="{FB41DB4C-9D2A-4962-AA3B-7978DAD6189D}" srcId="{CD69552F-752F-433C-AFA9-C502C80DB357}" destId="{0D729E64-CC81-4818-A67F-4AC9C2F14436}" srcOrd="3" destOrd="0" parTransId="{B7FFF20E-11FE-4A83-BA91-5846BD989B99}" sibTransId="{02F5EAED-A3F6-42CE-989F-3DF2CE4E698F}"/>
    <dgm:cxn modelId="{59A0B7DE-F84D-4C1F-860E-36200BF7F876}" type="presOf" srcId="{D0156194-D748-4383-AC5F-0267479DBDFC}" destId="{E8D018C8-043A-4883-84B8-B90ED13D995B}" srcOrd="1" destOrd="0" presId="urn:microsoft.com/office/officeart/2005/8/layout/radial1"/>
    <dgm:cxn modelId="{E48E94AA-3E4E-46AC-9D57-E50E4B1AE481}" type="presOf" srcId="{51A59E22-107F-4F0D-89EF-619FA9DC1F35}" destId="{956D6508-B0B8-4E9C-926D-446C80DD909A}" srcOrd="1" destOrd="0" presId="urn:microsoft.com/office/officeart/2005/8/layout/radial1"/>
    <dgm:cxn modelId="{FBD5E96B-0BCE-4A09-A429-1FCAC7F41F90}" type="presOf" srcId="{E6227B69-9FF0-4338-BDFC-1FD94CC73BF5}" destId="{C3819E7F-993C-4569-A13A-9A74C8A9ABC6}" srcOrd="1" destOrd="0" presId="urn:microsoft.com/office/officeart/2005/8/layout/radial1"/>
    <dgm:cxn modelId="{17C10A50-7E33-463F-8540-8C80859E55A4}" type="presOf" srcId="{E6227B69-9FF0-4338-BDFC-1FD94CC73BF5}" destId="{744C8BDE-A22D-404E-BDCA-21B54ACD3914}" srcOrd="0" destOrd="0" presId="urn:microsoft.com/office/officeart/2005/8/layout/radial1"/>
    <dgm:cxn modelId="{A1615BD5-AB28-4316-ADB8-7E2D342E1E68}" type="presOf" srcId="{B7FFF20E-11FE-4A83-BA91-5846BD989B99}" destId="{D6076EE9-6B90-41E6-911B-F4F1BC660B72}" srcOrd="1" destOrd="0" presId="urn:microsoft.com/office/officeart/2005/8/layout/radial1"/>
    <dgm:cxn modelId="{E68D0D81-9D48-438B-89AB-B0BC67043C6B}" srcId="{CD69552F-752F-433C-AFA9-C502C80DB357}" destId="{D738B20F-D154-46D6-8504-075FEB98390A}" srcOrd="4" destOrd="0" parTransId="{E6227B69-9FF0-4338-BDFC-1FD94CC73BF5}" sibTransId="{B01EE484-8929-4E22-8464-2977DC5608B6}"/>
    <dgm:cxn modelId="{3A4D1C9E-1529-466B-BD4B-1AFC742A61F4}" type="presOf" srcId="{7448B5CB-2182-4357-AEF6-76D030446F3F}" destId="{11E2F132-CF49-4626-8591-E62868F19EB9}" srcOrd="1" destOrd="0" presId="urn:microsoft.com/office/officeart/2005/8/layout/radial1"/>
    <dgm:cxn modelId="{75DFD455-1888-41A2-AC83-C9CD263CC0A2}" type="presOf" srcId="{9FA3DEB7-9A82-4856-8D7F-88E50BAF3A9C}" destId="{06C0853E-5980-4648-AB95-C20D8E5591E7}" srcOrd="0" destOrd="0" presId="urn:microsoft.com/office/officeart/2005/8/layout/radial1"/>
    <dgm:cxn modelId="{7726E186-B6FA-4C47-8311-83CF1C31BEEE}" type="presOf" srcId="{2BD56883-2DB3-434C-8834-425809206AF7}" destId="{BF851020-7D05-4C24-9702-0800162D1575}" srcOrd="0" destOrd="0" presId="urn:microsoft.com/office/officeart/2005/8/layout/radial1"/>
    <dgm:cxn modelId="{904DEA8C-24EE-4556-BB82-5A359C42C6AE}" type="presOf" srcId="{51A59E22-107F-4F0D-89EF-619FA9DC1F35}" destId="{95D500E8-FF9C-4A9C-B9BE-B5EB4E57E308}" srcOrd="0" destOrd="0" presId="urn:microsoft.com/office/officeart/2005/8/layout/radial1"/>
    <dgm:cxn modelId="{BF67B5A3-533F-4A75-9A8C-13B8DF9D797E}" srcId="{CD69552F-752F-433C-AFA9-C502C80DB357}" destId="{A0F7E8A1-178C-49E2-AC6F-972A8548B5C3}" srcOrd="0" destOrd="0" parTransId="{9FA3DEB7-9A82-4856-8D7F-88E50BAF3A9C}" sibTransId="{033B6C6D-0E24-4191-BD01-1753C0CCB679}"/>
    <dgm:cxn modelId="{F4F2B205-B44E-4285-8407-9E4697563C02}" type="presOf" srcId="{C2FA3A50-D4AB-4319-AB49-F0349CF035CA}" destId="{021663B4-A5A9-4473-B694-BB4A0D71FD0B}" srcOrd="0" destOrd="0" presId="urn:microsoft.com/office/officeart/2005/8/layout/radial1"/>
    <dgm:cxn modelId="{A053AF26-C748-458F-850A-9380C6C20067}" type="presOf" srcId="{359D6290-321F-4300-9636-1A49CB4E00F5}" destId="{891AE7E9-532C-4277-AF5E-AF8A16D49FB8}" srcOrd="0" destOrd="0" presId="urn:microsoft.com/office/officeart/2005/8/layout/radial1"/>
    <dgm:cxn modelId="{9FAEEA19-C476-4C51-9E01-F08660218282}" type="presOf" srcId="{D8BF8A6C-F30F-4891-A987-C5AABB1ED8F2}" destId="{2DFF7DFA-0472-43CD-B676-309AA11BCC72}" srcOrd="1" destOrd="0" presId="urn:microsoft.com/office/officeart/2005/8/layout/radial1"/>
    <dgm:cxn modelId="{380E2709-5D06-4B0E-AD7E-EC1F6A4B21BE}" type="presOf" srcId="{C6B4AD78-3D08-4A07-9B2A-4A073E672F38}" destId="{E2666732-2753-4502-834A-4964E5752953}" srcOrd="1" destOrd="0" presId="urn:microsoft.com/office/officeart/2005/8/layout/radial1"/>
    <dgm:cxn modelId="{DE007B6D-3A16-4EDC-A6FA-CA906ACD3A0C}" type="presOf" srcId="{D8BF8A6C-F30F-4891-A987-C5AABB1ED8F2}" destId="{9CBE37A1-B131-4C51-8564-50288E7E9D4E}" srcOrd="0" destOrd="0" presId="urn:microsoft.com/office/officeart/2005/8/layout/radial1"/>
    <dgm:cxn modelId="{0670845C-21FD-46F1-85F8-1FFEDD5183E4}" srcId="{CD69552F-752F-433C-AFA9-C502C80DB357}" destId="{359D6290-321F-4300-9636-1A49CB4E00F5}" srcOrd="5" destOrd="0" parTransId="{51A59E22-107F-4F0D-89EF-619FA9DC1F35}" sibTransId="{3B221922-F098-42C7-942B-E8F86B7D9A46}"/>
    <dgm:cxn modelId="{90A8B234-08E8-4232-B7DC-94F1F9FF9310}" type="presOf" srcId="{A7DB5F78-50AA-4086-B953-D4681649C559}" destId="{FCE2400B-DFDC-4CB4-8C03-7187D4FC31F0}" srcOrd="0" destOrd="0" presId="urn:microsoft.com/office/officeart/2005/8/layout/radial1"/>
    <dgm:cxn modelId="{2BB14F72-E87B-467E-9531-B5B218433A1C}" type="presOf" srcId="{9FA3DEB7-9A82-4856-8D7F-88E50BAF3A9C}" destId="{99442A4E-4292-4601-816C-75F5E041B3EC}" srcOrd="1" destOrd="0" presId="urn:microsoft.com/office/officeart/2005/8/layout/radial1"/>
    <dgm:cxn modelId="{D510F2F4-2160-4665-A4D4-D3CE9DFB5C7B}" type="presOf" srcId="{F15A8454-090C-4D87-A5D1-12C85B6E9576}" destId="{3D03E396-DAB5-4ABE-8124-0D98F69567A9}" srcOrd="0" destOrd="0" presId="urn:microsoft.com/office/officeart/2005/8/layout/radial1"/>
    <dgm:cxn modelId="{02436267-1C54-495A-BA1C-70551AB0CDF4}" type="presOf" srcId="{B7FFF20E-11FE-4A83-BA91-5846BD989B99}" destId="{02F5EE35-A9A9-4118-B26F-8C8D1EBBC548}" srcOrd="0" destOrd="0" presId="urn:microsoft.com/office/officeart/2005/8/layout/radial1"/>
    <dgm:cxn modelId="{66160C6C-5609-4D3F-94E1-86EED98E79DC}" srcId="{CD69552F-752F-433C-AFA9-C502C80DB357}" destId="{39ECF6D8-47B7-41B9-9928-7AB073348B25}" srcOrd="8" destOrd="0" parTransId="{D0156194-D748-4383-AC5F-0267479DBDFC}" sibTransId="{8250BAB6-0C91-4D70-AC65-32CD92A15E30}"/>
    <dgm:cxn modelId="{045EDA73-488A-4DEC-A38B-9CA647FC26F2}" type="presOf" srcId="{39ECF6D8-47B7-41B9-9928-7AB073348B25}" destId="{4459CA89-8807-4D8D-9B4C-D8C681CA90E1}" srcOrd="0" destOrd="0" presId="urn:microsoft.com/office/officeart/2005/8/layout/radial1"/>
    <dgm:cxn modelId="{118907A4-4668-4FC9-BDB7-EEB5B527CEEC}" type="presOf" srcId="{7448B5CB-2182-4357-AEF6-76D030446F3F}" destId="{B4DF72F1-C11D-47F8-9950-3B7E1D0CA989}" srcOrd="0" destOrd="0" presId="urn:microsoft.com/office/officeart/2005/8/layout/radial1"/>
    <dgm:cxn modelId="{D7E0FA5C-9F33-479F-9D37-3C60EF88E016}" type="presOf" srcId="{C6B4AD78-3D08-4A07-9B2A-4A073E672F38}" destId="{2FFC80E8-24FD-477F-9557-955FC98B8942}" srcOrd="0" destOrd="0" presId="urn:microsoft.com/office/officeart/2005/8/layout/radial1"/>
    <dgm:cxn modelId="{7D06E6B3-6CFE-4416-B142-DF00F5315EEC}" type="presOf" srcId="{A0F7E8A1-178C-49E2-AC6F-972A8548B5C3}" destId="{D8D8993B-8E98-43BD-8FDF-6C4E61C9285A}" srcOrd="0" destOrd="0" presId="urn:microsoft.com/office/officeart/2005/8/layout/radial1"/>
    <dgm:cxn modelId="{C6763E42-F107-4DFB-BF30-C90EF78ABD59}" type="presOf" srcId="{2BD56883-2DB3-434C-8834-425809206AF7}" destId="{9B368861-1812-412E-98EC-55319BB18373}" srcOrd="1" destOrd="0" presId="urn:microsoft.com/office/officeart/2005/8/layout/radial1"/>
    <dgm:cxn modelId="{21C96E3E-B273-42BD-B236-ACD1164EBB4C}" type="presOf" srcId="{DC82EC1E-262A-4604-A894-461E70B1A571}" destId="{702D9247-0EBD-4837-BE00-AD0BFBDD2F23}" srcOrd="0" destOrd="0" presId="urn:microsoft.com/office/officeart/2005/8/layout/radial1"/>
    <dgm:cxn modelId="{78D31059-7C63-4D01-97A1-9A1307EFDF45}" type="presOf" srcId="{0D729E64-CC81-4818-A67F-4AC9C2F14436}" destId="{C2D1DA3A-AFD1-4FAD-9DCC-F9B80661F51D}" srcOrd="0" destOrd="0" presId="urn:microsoft.com/office/officeart/2005/8/layout/radial1"/>
    <dgm:cxn modelId="{60128EC7-C632-4A28-9406-460A884CBB47}" type="presOf" srcId="{D0156194-D748-4383-AC5F-0267479DBDFC}" destId="{FE08357D-9EA0-40C2-A68D-300E159C4E76}" srcOrd="0" destOrd="0" presId="urn:microsoft.com/office/officeart/2005/8/layout/radial1"/>
    <dgm:cxn modelId="{ACEE4600-3378-4A17-86FD-A971870E64CB}" srcId="{DC82EC1E-262A-4604-A894-461E70B1A571}" destId="{CD69552F-752F-433C-AFA9-C502C80DB357}" srcOrd="0" destOrd="0" parTransId="{7D7CC9F3-6280-4317-BB49-152B3F823F33}" sibTransId="{B936AC8C-4226-4226-930C-1B8F647E98A8}"/>
    <dgm:cxn modelId="{E4CFBA85-427A-48E7-B4A4-16D1CC468B53}" srcId="{CD69552F-752F-433C-AFA9-C502C80DB357}" destId="{C2FA3A50-D4AB-4319-AB49-F0349CF035CA}" srcOrd="1" destOrd="0" parTransId="{2BD56883-2DB3-434C-8834-425809206AF7}" sibTransId="{AC6033C7-7BEE-4606-9F3A-F1D115D907DE}"/>
    <dgm:cxn modelId="{4A172906-CDF3-4EF1-B22A-09315574EE48}" type="presOf" srcId="{CD69552F-752F-433C-AFA9-C502C80DB357}" destId="{14F6AD96-0958-4481-800D-3427898FDA34}" srcOrd="0" destOrd="0" presId="urn:microsoft.com/office/officeart/2005/8/layout/radial1"/>
    <dgm:cxn modelId="{CA5879C9-6641-4CD7-8C6D-E94440997D29}" srcId="{CD69552F-752F-433C-AFA9-C502C80DB357}" destId="{97384854-0509-4A1B-8AC0-60B67DB6A554}" srcOrd="2" destOrd="0" parTransId="{7448B5CB-2182-4357-AEF6-76D030446F3F}" sibTransId="{9044A002-02C3-407B-863E-938570E1D813}"/>
    <dgm:cxn modelId="{88DAAC2B-CAD7-4E80-B0A3-6B40BAB75978}" srcId="{CD69552F-752F-433C-AFA9-C502C80DB357}" destId="{A7DB5F78-50AA-4086-B953-D4681649C559}" srcOrd="7" destOrd="0" parTransId="{C6B4AD78-3D08-4A07-9B2A-4A073E672F38}" sibTransId="{9B0E718D-C554-477F-A545-92C677E4A51C}"/>
    <dgm:cxn modelId="{08047086-8EF3-4FC2-BA52-73D7C3CBAC60}" type="presParOf" srcId="{702D9247-0EBD-4837-BE00-AD0BFBDD2F23}" destId="{14F6AD96-0958-4481-800D-3427898FDA34}" srcOrd="0" destOrd="0" presId="urn:microsoft.com/office/officeart/2005/8/layout/radial1"/>
    <dgm:cxn modelId="{40BD7282-1976-4A01-A1B4-ABB790058475}" type="presParOf" srcId="{702D9247-0EBD-4837-BE00-AD0BFBDD2F23}" destId="{06C0853E-5980-4648-AB95-C20D8E5591E7}" srcOrd="1" destOrd="0" presId="urn:microsoft.com/office/officeart/2005/8/layout/radial1"/>
    <dgm:cxn modelId="{8DA8A12C-6F91-4B34-B63C-DB577CA9293E}" type="presParOf" srcId="{06C0853E-5980-4648-AB95-C20D8E5591E7}" destId="{99442A4E-4292-4601-816C-75F5E041B3EC}" srcOrd="0" destOrd="0" presId="urn:microsoft.com/office/officeart/2005/8/layout/radial1"/>
    <dgm:cxn modelId="{64E0FFD1-8265-472C-9E91-CEF6A62D1FEE}" type="presParOf" srcId="{702D9247-0EBD-4837-BE00-AD0BFBDD2F23}" destId="{D8D8993B-8E98-43BD-8FDF-6C4E61C9285A}" srcOrd="2" destOrd="0" presId="urn:microsoft.com/office/officeart/2005/8/layout/radial1"/>
    <dgm:cxn modelId="{C10B4455-08BF-4BA7-B761-14BC8A7AAF62}" type="presParOf" srcId="{702D9247-0EBD-4837-BE00-AD0BFBDD2F23}" destId="{BF851020-7D05-4C24-9702-0800162D1575}" srcOrd="3" destOrd="0" presId="urn:microsoft.com/office/officeart/2005/8/layout/radial1"/>
    <dgm:cxn modelId="{B0DC9555-AA64-4A1F-8A83-1EA63D9FB958}" type="presParOf" srcId="{BF851020-7D05-4C24-9702-0800162D1575}" destId="{9B368861-1812-412E-98EC-55319BB18373}" srcOrd="0" destOrd="0" presId="urn:microsoft.com/office/officeart/2005/8/layout/radial1"/>
    <dgm:cxn modelId="{4655C4C1-D38F-4F9A-93C7-9A923D425360}" type="presParOf" srcId="{702D9247-0EBD-4837-BE00-AD0BFBDD2F23}" destId="{021663B4-A5A9-4473-B694-BB4A0D71FD0B}" srcOrd="4" destOrd="0" presId="urn:microsoft.com/office/officeart/2005/8/layout/radial1"/>
    <dgm:cxn modelId="{0A41EE1D-3446-4ECE-90A6-5C2105D12DB9}" type="presParOf" srcId="{702D9247-0EBD-4837-BE00-AD0BFBDD2F23}" destId="{B4DF72F1-C11D-47F8-9950-3B7E1D0CA989}" srcOrd="5" destOrd="0" presId="urn:microsoft.com/office/officeart/2005/8/layout/radial1"/>
    <dgm:cxn modelId="{FE29FFEA-99DD-44EE-BA7C-8689B42A3712}" type="presParOf" srcId="{B4DF72F1-C11D-47F8-9950-3B7E1D0CA989}" destId="{11E2F132-CF49-4626-8591-E62868F19EB9}" srcOrd="0" destOrd="0" presId="urn:microsoft.com/office/officeart/2005/8/layout/radial1"/>
    <dgm:cxn modelId="{3A3BF686-DEC5-49E8-981D-C05B73470521}" type="presParOf" srcId="{702D9247-0EBD-4837-BE00-AD0BFBDD2F23}" destId="{FA2EA975-3BAF-4751-9CB2-D22C53F01270}" srcOrd="6" destOrd="0" presId="urn:microsoft.com/office/officeart/2005/8/layout/radial1"/>
    <dgm:cxn modelId="{5EA3F163-84CD-4522-815E-C57C05981318}" type="presParOf" srcId="{702D9247-0EBD-4837-BE00-AD0BFBDD2F23}" destId="{02F5EE35-A9A9-4118-B26F-8C8D1EBBC548}" srcOrd="7" destOrd="0" presId="urn:microsoft.com/office/officeart/2005/8/layout/radial1"/>
    <dgm:cxn modelId="{741EEF2A-E901-4B01-8866-D64B708ABC9B}" type="presParOf" srcId="{02F5EE35-A9A9-4118-B26F-8C8D1EBBC548}" destId="{D6076EE9-6B90-41E6-911B-F4F1BC660B72}" srcOrd="0" destOrd="0" presId="urn:microsoft.com/office/officeart/2005/8/layout/radial1"/>
    <dgm:cxn modelId="{BFE03059-20A1-4AD4-880A-CAA2AF64EF10}" type="presParOf" srcId="{702D9247-0EBD-4837-BE00-AD0BFBDD2F23}" destId="{C2D1DA3A-AFD1-4FAD-9DCC-F9B80661F51D}" srcOrd="8" destOrd="0" presId="urn:microsoft.com/office/officeart/2005/8/layout/radial1"/>
    <dgm:cxn modelId="{CC95F2AA-04A7-431D-BEF3-D781964CFC68}" type="presParOf" srcId="{702D9247-0EBD-4837-BE00-AD0BFBDD2F23}" destId="{744C8BDE-A22D-404E-BDCA-21B54ACD3914}" srcOrd="9" destOrd="0" presId="urn:microsoft.com/office/officeart/2005/8/layout/radial1"/>
    <dgm:cxn modelId="{0D6B38BE-27E6-41FC-A631-6744F6E8B08A}" type="presParOf" srcId="{744C8BDE-A22D-404E-BDCA-21B54ACD3914}" destId="{C3819E7F-993C-4569-A13A-9A74C8A9ABC6}" srcOrd="0" destOrd="0" presId="urn:microsoft.com/office/officeart/2005/8/layout/radial1"/>
    <dgm:cxn modelId="{B2BD7DEE-F43B-45A6-95EA-BAEE25721355}" type="presParOf" srcId="{702D9247-0EBD-4837-BE00-AD0BFBDD2F23}" destId="{EE7AE97A-6C39-462A-9677-03B77B8EF60E}" srcOrd="10" destOrd="0" presId="urn:microsoft.com/office/officeart/2005/8/layout/radial1"/>
    <dgm:cxn modelId="{27AA8617-C561-41B5-ACB4-65034F6957D9}" type="presParOf" srcId="{702D9247-0EBD-4837-BE00-AD0BFBDD2F23}" destId="{95D500E8-FF9C-4A9C-B9BE-B5EB4E57E308}" srcOrd="11" destOrd="0" presId="urn:microsoft.com/office/officeart/2005/8/layout/radial1"/>
    <dgm:cxn modelId="{68DF5314-A26A-4BC8-B563-DA8DB9E764F2}" type="presParOf" srcId="{95D500E8-FF9C-4A9C-B9BE-B5EB4E57E308}" destId="{956D6508-B0B8-4E9C-926D-446C80DD909A}" srcOrd="0" destOrd="0" presId="urn:microsoft.com/office/officeart/2005/8/layout/radial1"/>
    <dgm:cxn modelId="{A06B6CCD-524A-4509-80C4-416402B6B8C5}" type="presParOf" srcId="{702D9247-0EBD-4837-BE00-AD0BFBDD2F23}" destId="{891AE7E9-532C-4277-AF5E-AF8A16D49FB8}" srcOrd="12" destOrd="0" presId="urn:microsoft.com/office/officeart/2005/8/layout/radial1"/>
    <dgm:cxn modelId="{09A5B0CD-2D10-4DEF-B586-B8D3FE9ADB5A}" type="presParOf" srcId="{702D9247-0EBD-4837-BE00-AD0BFBDD2F23}" destId="{9CBE37A1-B131-4C51-8564-50288E7E9D4E}" srcOrd="13" destOrd="0" presId="urn:microsoft.com/office/officeart/2005/8/layout/radial1"/>
    <dgm:cxn modelId="{6EE253DB-B45A-44C1-9DA8-7AFDD3FFCDA5}" type="presParOf" srcId="{9CBE37A1-B131-4C51-8564-50288E7E9D4E}" destId="{2DFF7DFA-0472-43CD-B676-309AA11BCC72}" srcOrd="0" destOrd="0" presId="urn:microsoft.com/office/officeart/2005/8/layout/radial1"/>
    <dgm:cxn modelId="{8ECD0EF8-2EE6-45B4-9054-DE1B9DCC55E2}" type="presParOf" srcId="{702D9247-0EBD-4837-BE00-AD0BFBDD2F23}" destId="{3D03E396-DAB5-4ABE-8124-0D98F69567A9}" srcOrd="14" destOrd="0" presId="urn:microsoft.com/office/officeart/2005/8/layout/radial1"/>
    <dgm:cxn modelId="{9F04AB24-046F-4875-8595-5C5F2254E3BA}" type="presParOf" srcId="{702D9247-0EBD-4837-BE00-AD0BFBDD2F23}" destId="{2FFC80E8-24FD-477F-9557-955FC98B8942}" srcOrd="15" destOrd="0" presId="urn:microsoft.com/office/officeart/2005/8/layout/radial1"/>
    <dgm:cxn modelId="{30A99CA4-76FC-406E-B623-104A781A576A}" type="presParOf" srcId="{2FFC80E8-24FD-477F-9557-955FC98B8942}" destId="{E2666732-2753-4502-834A-4964E5752953}" srcOrd="0" destOrd="0" presId="urn:microsoft.com/office/officeart/2005/8/layout/radial1"/>
    <dgm:cxn modelId="{640FF36C-370B-4988-8E2E-7AE25F9462EF}" type="presParOf" srcId="{702D9247-0EBD-4837-BE00-AD0BFBDD2F23}" destId="{FCE2400B-DFDC-4CB4-8C03-7187D4FC31F0}" srcOrd="16" destOrd="0" presId="urn:microsoft.com/office/officeart/2005/8/layout/radial1"/>
    <dgm:cxn modelId="{7436C9A1-EE0A-4739-A4B9-C46A5BAD085D}" type="presParOf" srcId="{702D9247-0EBD-4837-BE00-AD0BFBDD2F23}" destId="{FE08357D-9EA0-40C2-A68D-300E159C4E76}" srcOrd="17" destOrd="0" presId="urn:microsoft.com/office/officeart/2005/8/layout/radial1"/>
    <dgm:cxn modelId="{8332B6FE-57F3-4727-9983-9AF5EFEC7902}" type="presParOf" srcId="{FE08357D-9EA0-40C2-A68D-300E159C4E76}" destId="{E8D018C8-043A-4883-84B8-B90ED13D995B}" srcOrd="0" destOrd="0" presId="urn:microsoft.com/office/officeart/2005/8/layout/radial1"/>
    <dgm:cxn modelId="{EA0166F4-62DA-40BA-A201-177FE883E864}" type="presParOf" srcId="{702D9247-0EBD-4837-BE00-AD0BFBDD2F23}" destId="{4459CA89-8807-4D8D-9B4C-D8C681CA90E1}" srcOrd="18"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833C2398-E86C-4D73-970B-D37BCD053628}" type="datetimeFigureOut">
              <a:rPr lang="en-US" smtClean="0"/>
              <a:pPr/>
              <a:t>2/2/2009</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73E8E00B-F436-44B1-8C1E-E0578C6CD2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Furthermore…</a:t>
            </a:r>
          </a:p>
          <a:p>
            <a:endParaRPr lang="en-US" dirty="0" smtClean="0"/>
          </a:p>
          <a:p>
            <a:r>
              <a:rPr lang="en-US" dirty="0" smtClean="0"/>
              <a:t>As shown in the chart, 60% of working-age adults are likely or very likely to benefit from the use of accessible technology.</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a:t>
            </a:r>
          </a:p>
          <a:p>
            <a:endParaRPr lang="en-US" dirty="0" smtClean="0"/>
          </a:p>
          <a:p>
            <a:r>
              <a:rPr lang="en-US" dirty="0" smtClean="0"/>
              <a:t>As shown in the figure, 57% of computer users are likely or very likely to benefit from the use of accessible technology.</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of Kansans 65 and older (2% 85 and older)</a:t>
            </a:r>
          </a:p>
          <a:p>
            <a:endParaRPr lang="en-US" dirty="0"/>
          </a:p>
          <a:p>
            <a:r>
              <a:rPr lang="en-US" dirty="0" smtClean="0"/>
              <a:t>Source: 2000 Census</a:t>
            </a:r>
          </a:p>
        </p:txBody>
      </p:sp>
      <p:sp>
        <p:nvSpPr>
          <p:cNvPr id="4" name="Slide Number Placeholder 3"/>
          <p:cNvSpPr>
            <a:spLocks noGrp="1"/>
          </p:cNvSpPr>
          <p:nvPr>
            <p:ph type="sldNum" sz="quarter" idx="10"/>
          </p:nvPr>
        </p:nvSpPr>
        <p:spPr/>
        <p:txBody>
          <a:bodyPr/>
          <a:lstStyle/>
          <a:p>
            <a:fld id="{2652CAD3-B9BC-499D-BF8C-DE8416B6096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SAP provides the Arkansas Administrative Statewide Information System</a:t>
            </a:r>
            <a:r>
              <a:rPr lang="en-US" baseline="0" dirty="0" smtClean="0"/>
              <a:t> (HR/payroll/purchasing)</a:t>
            </a:r>
            <a:r>
              <a:rPr lang="en-US" dirty="0" smtClean="0"/>
              <a:t>.</a:t>
            </a:r>
          </a:p>
          <a:p>
            <a:r>
              <a:rPr lang="en-US" dirty="0" smtClean="0"/>
              <a:t>SAP</a:t>
            </a:r>
            <a:r>
              <a:rPr lang="en-US" baseline="0" dirty="0" smtClean="0"/>
              <a:t> situation reminiscent of our own dealings with PeopleSoft.</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Duncan – 15 Min.</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laws</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Kansas statutes</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Cole – 15 Min.</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Duncan – 15 Min.</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Stress</a:t>
            </a:r>
            <a:r>
              <a:rPr lang="en-US" baseline="0" smtClean="0"/>
              <a:t> the </a:t>
            </a:r>
            <a:r>
              <a:rPr lang="en-US" sz="1200" kern="1200" smtClean="0">
                <a:solidFill>
                  <a:schemeClr val="tx1"/>
                </a:solidFill>
                <a:latin typeface="+mn-lt"/>
                <a:ea typeface="+mn-ea"/>
                <a:cs typeface="+mn-cs"/>
              </a:rPr>
              <a:t>importance of a policy-level committee.</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annual responsibility.</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Usability is Three Times Better for Non-Disabled Users</a:t>
            </a:r>
          </a:p>
          <a:p>
            <a:endParaRPr lang="en-US" dirty="0" smtClean="0"/>
          </a:p>
          <a:p>
            <a:r>
              <a:rPr lang="en-US" dirty="0" smtClean="0"/>
              <a:t>Usability measurements:</a:t>
            </a:r>
          </a:p>
          <a:p>
            <a:pPr marL="0" marR="0">
              <a:lnSpc>
                <a:spcPct val="115000"/>
              </a:lnSpc>
              <a:spcBef>
                <a:spcPts val="0"/>
              </a:spcBef>
              <a:spcAft>
                <a:spcPts val="0"/>
              </a:spcAft>
              <a:tabLst>
                <a:tab pos="1520190" algn="l"/>
                <a:tab pos="3040380" algn="l"/>
                <a:tab pos="4560570" algn="l"/>
              </a:tabLst>
            </a:pPr>
            <a:r>
              <a:rPr lang="en-US" sz="1200" b="1" dirty="0" smtClean="0">
                <a:latin typeface="+mn-lt"/>
                <a:ea typeface="Calibri"/>
                <a:cs typeface="Times New Roman"/>
              </a:rPr>
              <a:t>		Screen Reader Users	Screen Magnifier Users		Control Group</a:t>
            </a:r>
            <a:endParaRPr lang="en-US" sz="1200" dirty="0" smtClean="0">
              <a:latin typeface="+mn-lt"/>
              <a:ea typeface="Calibri"/>
              <a:cs typeface="Times New Roman"/>
            </a:endParaRPr>
          </a:p>
          <a:p>
            <a:pPr marL="0" marR="0">
              <a:lnSpc>
                <a:spcPct val="115000"/>
              </a:lnSpc>
              <a:spcBef>
                <a:spcPts val="0"/>
              </a:spcBef>
              <a:spcAft>
                <a:spcPts val="0"/>
              </a:spcAft>
              <a:tabLst>
                <a:tab pos="1520190" algn="l"/>
                <a:tab pos="3040380" algn="l"/>
                <a:tab pos="4560570" algn="l"/>
              </a:tabLst>
            </a:pPr>
            <a:r>
              <a:rPr lang="en-US" sz="1200" b="1" dirty="0" smtClean="0">
                <a:latin typeface="+mn-lt"/>
                <a:ea typeface="Calibri"/>
                <a:cs typeface="Times New Roman"/>
              </a:rPr>
              <a:t>Success Rate		</a:t>
            </a:r>
            <a:r>
              <a:rPr lang="en-US" sz="1200" dirty="0" smtClean="0">
                <a:latin typeface="+mn-lt"/>
                <a:ea typeface="Calibri"/>
                <a:cs typeface="Times New Roman"/>
              </a:rPr>
              <a:t>12.5%			21.4%					78.2%</a:t>
            </a:r>
          </a:p>
          <a:p>
            <a:pPr marL="0" marR="0">
              <a:lnSpc>
                <a:spcPct val="115000"/>
              </a:lnSpc>
              <a:spcBef>
                <a:spcPts val="0"/>
              </a:spcBef>
              <a:spcAft>
                <a:spcPts val="0"/>
              </a:spcAft>
              <a:tabLst>
                <a:tab pos="1520190" algn="l"/>
                <a:tab pos="3040380" algn="l"/>
                <a:tab pos="4560570" algn="l"/>
              </a:tabLst>
            </a:pPr>
            <a:r>
              <a:rPr lang="en-US" sz="1200" b="1" dirty="0" smtClean="0">
                <a:latin typeface="+mn-lt"/>
                <a:ea typeface="Calibri"/>
                <a:cs typeface="Times New Roman"/>
              </a:rPr>
              <a:t>Time on Task (</a:t>
            </a:r>
            <a:r>
              <a:rPr lang="en-US" sz="1200" b="1" dirty="0" err="1" smtClean="0">
                <a:latin typeface="+mn-lt"/>
                <a:ea typeface="Calibri"/>
                <a:cs typeface="Times New Roman"/>
              </a:rPr>
              <a:t>min:sec</a:t>
            </a:r>
            <a:r>
              <a:rPr lang="en-US" sz="1200" b="1" dirty="0" smtClean="0">
                <a:latin typeface="+mn-lt"/>
                <a:ea typeface="Calibri"/>
                <a:cs typeface="Times New Roman"/>
              </a:rPr>
              <a:t>)	</a:t>
            </a:r>
            <a:r>
              <a:rPr lang="en-US" sz="1200" dirty="0" smtClean="0">
                <a:latin typeface="+mn-lt"/>
                <a:ea typeface="Calibri"/>
                <a:cs typeface="Times New Roman"/>
              </a:rPr>
              <a:t>16:46			15:26					7:14</a:t>
            </a:r>
          </a:p>
          <a:p>
            <a:pPr marL="0" marR="0">
              <a:lnSpc>
                <a:spcPct val="115000"/>
              </a:lnSpc>
              <a:spcBef>
                <a:spcPts val="0"/>
              </a:spcBef>
              <a:spcAft>
                <a:spcPts val="0"/>
              </a:spcAft>
              <a:tabLst>
                <a:tab pos="1520190" algn="l"/>
                <a:tab pos="3040380" algn="l"/>
                <a:tab pos="4560570" algn="l"/>
              </a:tabLst>
            </a:pPr>
            <a:r>
              <a:rPr lang="en-US" sz="1200" b="1" dirty="0" smtClean="0">
                <a:latin typeface="+mn-lt"/>
                <a:ea typeface="Calibri"/>
                <a:cs typeface="Times New Roman"/>
              </a:rPr>
              <a:t>Errors		</a:t>
            </a:r>
            <a:r>
              <a:rPr lang="en-US" sz="1200" dirty="0" smtClean="0">
                <a:latin typeface="+mn-lt"/>
                <a:ea typeface="Calibri"/>
                <a:cs typeface="Times New Roman"/>
              </a:rPr>
              <a:t>2.0			4.5					0.6</a:t>
            </a:r>
          </a:p>
          <a:p>
            <a:pPr marL="0" marR="0">
              <a:lnSpc>
                <a:spcPct val="115000"/>
              </a:lnSpc>
              <a:spcBef>
                <a:spcPts val="0"/>
              </a:spcBef>
              <a:spcAft>
                <a:spcPts val="0"/>
              </a:spcAft>
              <a:tabLst>
                <a:tab pos="1520190" algn="l"/>
                <a:tab pos="3040380" algn="l"/>
                <a:tab pos="4560570" algn="l"/>
              </a:tabLst>
            </a:pPr>
            <a:r>
              <a:rPr lang="en-US" sz="1200" b="1" dirty="0" smtClean="0">
                <a:latin typeface="+mn-lt"/>
                <a:ea typeface="Calibri"/>
                <a:cs typeface="Times New Roman"/>
              </a:rPr>
              <a:t>Subjective Rating (1–7 scale)	</a:t>
            </a:r>
            <a:r>
              <a:rPr lang="en-US" sz="1200" dirty="0" smtClean="0">
                <a:latin typeface="+mn-lt"/>
                <a:ea typeface="Calibri"/>
                <a:cs typeface="Times New Roman"/>
              </a:rPr>
              <a:t>2.5			2.9					4.6</a:t>
            </a:r>
          </a:p>
          <a:p>
            <a:endParaRPr lang="en-US" dirty="0" smtClean="0"/>
          </a:p>
          <a:p>
            <a:endParaRPr lang="en-US" dirty="0" smtClean="0"/>
          </a:p>
          <a:p>
            <a:r>
              <a:rPr lang="en-US" dirty="0" smtClean="0"/>
              <a:t>Relative</a:t>
            </a:r>
            <a:r>
              <a:rPr lang="en-US" baseline="0" dirty="0" smtClean="0"/>
              <a:t> values:</a:t>
            </a:r>
            <a:endParaRPr lang="en-US" dirty="0" smtClean="0"/>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Relative score for users </a:t>
            </a:r>
            <a:r>
              <a:rPr lang="en-US" sz="1200" b="1" i="1" kern="1200" dirty="0" smtClean="0">
                <a:solidFill>
                  <a:schemeClr val="tx1"/>
                </a:solidFill>
                <a:latin typeface="+mn-lt"/>
                <a:ea typeface="+mn-ea"/>
                <a:cs typeface="+mn-cs"/>
              </a:rPr>
              <a:t>without</a:t>
            </a:r>
            <a:r>
              <a:rPr lang="en-US" sz="1200" b="1" kern="1200" dirty="0" smtClean="0">
                <a:solidFill>
                  <a:schemeClr val="tx1"/>
                </a:solidFill>
                <a:latin typeface="+mn-lt"/>
                <a:ea typeface="+mn-ea"/>
                <a:cs typeface="+mn-cs"/>
              </a:rPr>
              <a:t> disabilities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Success Rate					478%</a:t>
            </a:r>
          </a:p>
          <a:p>
            <a:r>
              <a:rPr lang="en-US" sz="1200" kern="1200" dirty="0" smtClean="0">
                <a:solidFill>
                  <a:schemeClr val="tx1"/>
                </a:solidFill>
                <a:latin typeface="+mn-lt"/>
                <a:ea typeface="+mn-ea"/>
                <a:cs typeface="+mn-cs"/>
              </a:rPr>
              <a:t>Task Performance				222%</a:t>
            </a:r>
          </a:p>
          <a:p>
            <a:r>
              <a:rPr lang="en-US" sz="1200" kern="1200" dirty="0" smtClean="0">
                <a:solidFill>
                  <a:schemeClr val="tx1"/>
                </a:solidFill>
                <a:latin typeface="+mn-lt"/>
                <a:ea typeface="+mn-ea"/>
                <a:cs typeface="+mn-cs"/>
              </a:rPr>
              <a:t>Error Avoidance				481%</a:t>
            </a:r>
          </a:p>
          <a:p>
            <a:r>
              <a:rPr lang="en-US" sz="1200" kern="1200" dirty="0" smtClean="0">
                <a:solidFill>
                  <a:schemeClr val="tx1"/>
                </a:solidFill>
                <a:latin typeface="+mn-lt"/>
                <a:ea typeface="+mn-ea"/>
                <a:cs typeface="+mn-cs"/>
              </a:rPr>
              <a:t>Subjective Rating				172%</a:t>
            </a:r>
          </a:p>
          <a:p>
            <a:r>
              <a:rPr lang="en-US" sz="1200" b="1" kern="1200" dirty="0" smtClean="0">
                <a:solidFill>
                  <a:schemeClr val="tx1"/>
                </a:solidFill>
                <a:latin typeface="+mn-lt"/>
                <a:ea typeface="+mn-ea"/>
                <a:cs typeface="+mn-cs"/>
              </a:rPr>
              <a:t>Overall Usability</a:t>
            </a:r>
            <a:r>
              <a:rPr lang="en-US" sz="1200" kern="1200" dirty="0" smtClean="0">
                <a:solidFill>
                  <a:schemeClr val="tx1"/>
                </a:solidFill>
                <a:latin typeface="+mn-lt"/>
                <a:ea typeface="+mn-ea"/>
                <a:cs typeface="+mn-cs"/>
              </a:rPr>
              <a:t> (geometric mean)	</a:t>
            </a:r>
            <a:r>
              <a:rPr lang="en-US" sz="1200" b="1" kern="1200" dirty="0" smtClean="0">
                <a:solidFill>
                  <a:schemeClr val="tx1"/>
                </a:solidFill>
                <a:latin typeface="+mn-lt"/>
                <a:ea typeface="+mn-ea"/>
                <a:cs typeface="+mn-cs"/>
              </a:rPr>
              <a:t>306%</a:t>
            </a:r>
            <a:endParaRPr lang="en-US" sz="1200" kern="1200" dirty="0" smtClean="0">
              <a:solidFill>
                <a:schemeClr val="tx1"/>
              </a:solidFill>
              <a:latin typeface="+mn-lt"/>
              <a:ea typeface="+mn-ea"/>
              <a:cs typeface="+mn-cs"/>
            </a:endParaRPr>
          </a:p>
          <a:p>
            <a:endParaRPr lang="en-US" dirty="0" smtClean="0"/>
          </a:p>
          <a:p>
            <a:endParaRPr lang="en-US" dirty="0" smtClean="0"/>
          </a:p>
          <a:p>
            <a:r>
              <a:rPr lang="en-US" dirty="0" smtClean="0"/>
              <a:t>Source: 2001 Nielsen Norman Group report</a:t>
            </a:r>
            <a:r>
              <a:rPr lang="en-US" baseline="0" dirty="0" smtClean="0"/>
              <a:t> </a:t>
            </a:r>
            <a:r>
              <a:rPr lang="en-US" i="1" baseline="0" dirty="0" smtClean="0"/>
              <a:t>Beyond ALT Text: Making the Web Easy to Use for Users with Disabilities</a:t>
            </a:r>
            <a:endParaRPr lang="en-US" i="1"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report</a:t>
            </a:r>
            <a:r>
              <a:rPr lang="en-US" baseline="0" dirty="0" smtClean="0"/>
              <a:t> is an annual responsibility.</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we fit</a:t>
            </a:r>
            <a:r>
              <a:rPr lang="en-US" baseline="0" dirty="0" smtClean="0"/>
              <a:t> in in a formal way, but…</a:t>
            </a:r>
            <a:endParaRPr lang="en-US" dirty="0"/>
          </a:p>
        </p:txBody>
      </p:sp>
      <p:sp>
        <p:nvSpPr>
          <p:cNvPr id="4" name="Slide Number Placeholder 3"/>
          <p:cNvSpPr>
            <a:spLocks noGrp="1"/>
          </p:cNvSpPr>
          <p:nvPr>
            <p:ph type="sldNum" sz="quarter" idx="10"/>
          </p:nvPr>
        </p:nvSpPr>
        <p:spPr/>
        <p:txBody>
          <a:bodyPr/>
          <a:lstStyle/>
          <a:p>
            <a:fld id="{2A6EA824-DD72-4D76-8BAA-A9EB0B93A940}" type="slidenum">
              <a:rPr lang="en-US" smtClean="0"/>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is how we</a:t>
            </a:r>
            <a:r>
              <a:rPr lang="en-US" baseline="0" dirty="0" smtClean="0"/>
              <a:t> really fit into the grand scheme of things.</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a:t>
            </a:r>
          </a:p>
          <a:p>
            <a:r>
              <a:rPr lang="en-US" dirty="0" smtClean="0"/>
              <a:t>Summarizes what’s needed from members at the highest level. More specifics to follow.</a:t>
            </a:r>
          </a:p>
          <a:p>
            <a:endParaRPr lang="en-US" dirty="0" smtClean="0"/>
          </a:p>
          <a:p>
            <a:r>
              <a:rPr lang="en-US" dirty="0" smtClean="0"/>
              <a:t>Do we need to establish Mission, Vision</a:t>
            </a:r>
            <a:r>
              <a:rPr lang="en-US" baseline="0" dirty="0" smtClean="0"/>
              <a:t> &amp; Values?</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Cole – 20 Min.</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Related to 1 &amp; 3</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Related to 2</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Related to 4</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online: kiosks, smart cards, phone, email, etc.</a:t>
            </a:r>
          </a:p>
          <a:p>
            <a:endParaRPr lang="en-US" dirty="0" smtClean="0"/>
          </a:p>
          <a:p>
            <a:r>
              <a:rPr lang="en-US" dirty="0" smtClean="0"/>
              <a:t>Not just current, but also historical information.</a:t>
            </a:r>
          </a:p>
          <a:p>
            <a:endParaRPr lang="en-US" dirty="0" smtClean="0"/>
          </a:p>
          <a:p>
            <a:r>
              <a:rPr lang="en-US" smtClean="0"/>
              <a:t>[Click to reveal Kansas.gov stats.]</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Related to 4</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3E8E00B-F436-44B1-8C1E-E0578C6CD23F}" type="slidenum">
              <a:rPr lang="en-US" smtClean="0"/>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6EA824-DD72-4D76-8BAA-A9EB0B93A940}" type="slidenum">
              <a:rPr lang="en-US" smtClean="0"/>
              <a:pPr/>
              <a:t>57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to highlight which ones could</a:t>
            </a:r>
            <a:r>
              <a:rPr lang="en-US" baseline="0" dirty="0" smtClean="0"/>
              <a:t> be started now.]</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Cole – 20 Min.</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63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Web has changed a lot since 2003! (Or 1999, when WCAG</a:t>
            </a:r>
            <a:r>
              <a:rPr lang="en-US" sz="1200" baseline="0" dirty="0" smtClean="0"/>
              <a:t> 1.0, on which these were based, was completed) </a:t>
            </a:r>
            <a:r>
              <a:rPr lang="en-US" sz="1200" dirty="0" smtClean="0"/>
              <a:t>These guidelines are</a:t>
            </a:r>
            <a:r>
              <a:rPr lang="en-US" sz="1200" baseline="0" dirty="0" smtClean="0"/>
              <a:t> overdue to be revisited on that basis alone.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But now there is also the need to reconsider them in light of the major milestone that is WCAG 2.0.</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64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introduce</a:t>
            </a:r>
            <a:r>
              <a:rPr lang="en-US" baseline="0" dirty="0" smtClean="0"/>
              <a:t> WCAG 2.0, and how it compares and contrasts to WCAG 1.0 and, by extension the Kansas WCAG.</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65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0D1EF3F3-5773-4533-9626-AAD683B74684}" type="slidenum">
              <a:rPr lang="en-US"/>
              <a:pPr/>
              <a:t>66</a:t>
            </a:fld>
            <a:endParaRPr lang="en-US"/>
          </a:p>
        </p:txBody>
      </p:sp>
      <p:sp>
        <p:nvSpPr>
          <p:cNvPr id="844802" name="Rectangle 2"/>
          <p:cNvSpPr>
            <a:spLocks noGrp="1" noRot="1" noChangeAspect="1" noChangeArrowheads="1" noTextEdit="1"/>
          </p:cNvSpPr>
          <p:nvPr>
            <p:ph type="sldImg"/>
          </p:nvPr>
        </p:nvSpPr>
        <p:spPr>
          <a:xfrm>
            <a:off x="533400" y="327025"/>
            <a:ext cx="3684588" cy="2762250"/>
          </a:xfrm>
          <a:ln/>
        </p:spPr>
      </p:sp>
      <p:sp>
        <p:nvSpPr>
          <p:cNvPr id="844803" name="Rectangle 3"/>
          <p:cNvSpPr>
            <a:spLocks noGrp="1" noChangeArrowheads="1"/>
          </p:cNvSpPr>
          <p:nvPr>
            <p:ph type="body" idx="1"/>
          </p:nvPr>
        </p:nvSpPr>
        <p:spPr/>
        <p:txBody>
          <a:bodyPr/>
          <a:lstStyle/>
          <a:p>
            <a:r>
              <a:rPr lang="en-US" sz="900" dirty="0"/>
              <a:t>Let’s look at who develops WCAG and how…</a:t>
            </a:r>
          </a:p>
          <a:p>
            <a:endParaRPr lang="en-US" sz="900" dirty="0"/>
          </a:p>
          <a:p>
            <a:r>
              <a:rPr lang="en-US" sz="900" dirty="0"/>
              <a:t>---</a:t>
            </a:r>
          </a:p>
          <a:p>
            <a:r>
              <a:rPr lang="en-US" sz="900" dirty="0"/>
              <a:t>[decorative image description: hand holding silver platter with “WCAG 2.0” on it]</a:t>
            </a:r>
          </a:p>
          <a:p>
            <a:endParaRPr lang="en-US" sz="900" dirty="0"/>
          </a:p>
          <a:p>
            <a:r>
              <a:rPr lang="en-US" sz="900" dirty="0"/>
              <a:t>(Image credit: Shawn Henry. Permission granted to use for other WCAG 2.0 presentations.)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BBAA8F8B-B80B-4C65-BCE2-C80651C2DC1C}" type="slidenum">
              <a:rPr lang="en-US"/>
              <a:pPr/>
              <a:t>67</a:t>
            </a:fld>
            <a:endParaRPr lang="en-US"/>
          </a:p>
        </p:txBody>
      </p:sp>
      <p:sp>
        <p:nvSpPr>
          <p:cNvPr id="299010" name="Rectangle 2"/>
          <p:cNvSpPr>
            <a:spLocks noGrp="1" noRot="1" noChangeAspect="1" noChangeArrowheads="1" noTextEdit="1"/>
          </p:cNvSpPr>
          <p:nvPr>
            <p:ph type="sldImg"/>
          </p:nvPr>
        </p:nvSpPr>
        <p:spPr>
          <a:xfrm>
            <a:off x="533400" y="327025"/>
            <a:ext cx="3684588" cy="2762250"/>
          </a:xfrm>
          <a:ln/>
        </p:spPr>
      </p:sp>
      <p:sp>
        <p:nvSpPr>
          <p:cNvPr id="299011" name="Rectangle 3"/>
          <p:cNvSpPr>
            <a:spLocks noGrp="1" noChangeArrowheads="1"/>
          </p:cNvSpPr>
          <p:nvPr>
            <p:ph type="body" idx="1"/>
          </p:nvPr>
        </p:nvSpPr>
        <p:spPr/>
        <p:txBody>
          <a:bodyPr>
            <a:normAutofit lnSpcReduction="10000"/>
          </a:bodyPr>
          <a:lstStyle/>
          <a:p>
            <a:pPr marL="173216" indent="-173216"/>
            <a:r>
              <a:rPr lang="en-US" sz="900" dirty="0"/>
              <a:t>The World Wide Web Consortium (W3C) is the leading standards making body for the Web. W3C develops the Web standards HTML, XML, CSS, etc. W3C follows a formal process to ensure international, multi-stakeholder development and review. We’ll talk more about that process in a minute.</a:t>
            </a:r>
          </a:p>
          <a:p>
            <a:pPr marL="173216" indent="-173216"/>
            <a:endParaRPr lang="en-US" sz="900" dirty="0" smtClean="0"/>
          </a:p>
          <a:p>
            <a:pPr marL="173216" indent="-173216"/>
            <a:r>
              <a:rPr lang="en-US" sz="900" b="1" dirty="0" smtClean="0"/>
              <a:t>Stakeholders include industry, government, and higher education.</a:t>
            </a:r>
          </a:p>
          <a:p>
            <a:pPr marL="173216" indent="-173216"/>
            <a:endParaRPr lang="en-US" sz="900" dirty="0"/>
          </a:p>
          <a:p>
            <a:pPr marL="173216" indent="-173216"/>
            <a:r>
              <a:rPr lang="en-US" sz="900" dirty="0"/>
              <a:t>The Web Accessibility Initiative (WAI) is part of W3C. WAI works with organizations around the world to develop strategies, guidelines, and resources to help make the Web accessible to people with disabilities.</a:t>
            </a:r>
          </a:p>
          <a:p>
            <a:pPr marL="173216" indent="-173216"/>
            <a:endParaRPr lang="en-US" sz="900" dirty="0"/>
          </a:p>
          <a:p>
            <a:pPr marL="173216" indent="-173216"/>
            <a:r>
              <a:rPr lang="en-US" sz="900" dirty="0"/>
              <a:t>WAI develops:</a:t>
            </a:r>
          </a:p>
          <a:p>
            <a:pPr marL="173216" indent="-173216">
              <a:buFontTx/>
              <a:buChar char="•"/>
            </a:pPr>
            <a:r>
              <a:rPr lang="en-US" sz="900" dirty="0"/>
              <a:t>guidelines which are widely regarded as the international standard for Web accessibility</a:t>
            </a:r>
          </a:p>
          <a:p>
            <a:pPr marL="173216" indent="-173216">
              <a:buFontTx/>
              <a:buChar char="•"/>
            </a:pPr>
            <a:r>
              <a:rPr lang="en-US" sz="900" dirty="0"/>
              <a:t>support materials to help understand and implement Web accessibility</a:t>
            </a:r>
          </a:p>
          <a:p>
            <a:pPr marL="173216" indent="-173216">
              <a:buFontTx/>
              <a:buChar char="•"/>
            </a:pPr>
            <a:r>
              <a:rPr lang="en-US" sz="900" dirty="0"/>
              <a:t>resources, through international collaboration</a:t>
            </a:r>
          </a:p>
          <a:p>
            <a:pPr marL="173216" indent="-173216"/>
            <a:endParaRPr lang="en-US" sz="900" dirty="0"/>
          </a:p>
          <a:p>
            <a:pPr marL="173216" indent="-173216"/>
            <a:r>
              <a:rPr lang="en-US" sz="900" dirty="0"/>
              <a:t>WAI welcomes:</a:t>
            </a:r>
          </a:p>
          <a:p>
            <a:pPr marL="173216" indent="-173216">
              <a:buFontTx/>
              <a:buChar char="•"/>
            </a:pPr>
            <a:r>
              <a:rPr lang="en-US" sz="900" dirty="0"/>
              <a:t>participation from around the world</a:t>
            </a:r>
          </a:p>
          <a:p>
            <a:pPr marL="173216" indent="-173216">
              <a:buFontTx/>
              <a:buChar char="•"/>
            </a:pPr>
            <a:r>
              <a:rPr lang="en-US" sz="900" dirty="0"/>
              <a:t>volunteers to review, implement, and promote guidelines</a:t>
            </a:r>
          </a:p>
          <a:p>
            <a:pPr marL="173216" indent="-173216">
              <a:buFontTx/>
              <a:buChar char="•"/>
            </a:pPr>
            <a:r>
              <a:rPr lang="en-US" sz="900" dirty="0"/>
              <a:t>dedicated participants in Working Groups</a:t>
            </a:r>
          </a:p>
          <a:p>
            <a:pPr marL="173216" indent="-173216"/>
            <a:endParaRPr lang="en-US" sz="900" dirty="0"/>
          </a:p>
          <a:p>
            <a:pPr marL="173216" indent="-173216"/>
            <a:r>
              <a:rPr lang="en-US" sz="900" dirty="0"/>
              <a:t>WAI has several different Working Groupings that:</a:t>
            </a:r>
          </a:p>
          <a:p>
            <a:pPr marL="173216" indent="-173216">
              <a:buFontTx/>
              <a:buChar char="-"/>
            </a:pPr>
            <a:r>
              <a:rPr lang="en-US" sz="900" dirty="0"/>
              <a:t>develop guidelines for Web sites (“content”), authoring tools, browsers and other “user agents”</a:t>
            </a:r>
          </a:p>
          <a:p>
            <a:pPr marL="173216" indent="-173216">
              <a:buFontTx/>
              <a:buChar char="-"/>
            </a:pPr>
            <a:r>
              <a:rPr lang="en-US" sz="900" dirty="0"/>
              <a:t>ensure that W3C technologies support accessibility</a:t>
            </a:r>
          </a:p>
          <a:p>
            <a:pPr marL="173216" indent="-173216">
              <a:buFontTx/>
              <a:buChar char="-"/>
            </a:pPr>
            <a:r>
              <a:rPr lang="en-US" sz="900" dirty="0"/>
              <a:t>facilitate development of accessibility evaluation tools</a:t>
            </a:r>
          </a:p>
          <a:p>
            <a:pPr marL="173216" indent="-173216">
              <a:buFontTx/>
              <a:buChar char="-"/>
            </a:pPr>
            <a:r>
              <a:rPr lang="en-US" sz="900" dirty="0"/>
              <a:t>conduct education and outreach</a:t>
            </a:r>
          </a:p>
          <a:p>
            <a:pPr marL="173216" indent="-173216">
              <a:buFontTx/>
              <a:buChar char="-"/>
            </a:pPr>
            <a:r>
              <a:rPr lang="en-US" sz="900" dirty="0"/>
              <a:t>coordinate with research and development around accessibility issues</a:t>
            </a:r>
          </a:p>
          <a:p>
            <a:pPr marL="173216" indent="-173216"/>
            <a:endParaRPr lang="en-US" sz="900" dirty="0"/>
          </a:p>
          <a:p>
            <a:pPr marL="173216" indent="-173216"/>
            <a:r>
              <a:rPr lang="en-US" sz="900" dirty="0"/>
              <a:t>WCAG is developed within W3C WAI, following the W3C process. Let’s look at what that provides…</a:t>
            </a:r>
          </a:p>
          <a:p>
            <a:pPr marL="173216" indent="-173216"/>
            <a:endParaRPr lang="en-US" sz="900" dirty="0"/>
          </a:p>
          <a:p>
            <a:pPr marL="173216" indent="-173216"/>
            <a:r>
              <a:rPr lang="en-US" sz="900" dirty="0"/>
              <a:t>---</a:t>
            </a:r>
          </a:p>
          <a:p>
            <a:pPr marL="173216" indent="-173216"/>
            <a:r>
              <a:rPr lang="en-US" sz="900" dirty="0"/>
              <a:t>Note to presenters: Customize how much you cover what all WAI does. Make sure to include that WCAG is developed within W3C, the standards making body for the Web.</a:t>
            </a:r>
          </a:p>
          <a:p>
            <a:pPr marL="173216" indent="-173216"/>
            <a:endParaRPr lang="en-US" sz="900" dirty="0"/>
          </a:p>
          <a:p>
            <a:pPr marL="173216" indent="-173216"/>
            <a:r>
              <a:rPr lang="en-US" sz="900" dirty="0"/>
              <a:t>[Image description: W3C logo and Web Accessibility Initiative logo are right under “Who develops WCAG”]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96B03234-460F-4EAF-BE7C-9B921AA5C77E}" type="slidenum">
              <a:rPr lang="en-US"/>
              <a:pPr/>
              <a:t>68</a:t>
            </a:fld>
            <a:endParaRPr lang="en-US"/>
          </a:p>
        </p:txBody>
      </p:sp>
      <p:sp>
        <p:nvSpPr>
          <p:cNvPr id="848898" name="Rectangle 2"/>
          <p:cNvSpPr>
            <a:spLocks noGrp="1" noRot="1" noChangeAspect="1" noChangeArrowheads="1" noTextEdit="1"/>
          </p:cNvSpPr>
          <p:nvPr>
            <p:ph type="sldImg"/>
          </p:nvPr>
        </p:nvSpPr>
        <p:spPr>
          <a:xfrm>
            <a:off x="533400" y="327025"/>
            <a:ext cx="3684588" cy="2762250"/>
          </a:xfrm>
          <a:ln/>
        </p:spPr>
      </p:sp>
      <p:sp>
        <p:nvSpPr>
          <p:cNvPr id="848899" name="Rectangle 3"/>
          <p:cNvSpPr>
            <a:spLocks noGrp="1" noChangeArrowheads="1"/>
          </p:cNvSpPr>
          <p:nvPr>
            <p:ph type="body" idx="1"/>
          </p:nvPr>
        </p:nvSpPr>
        <p:spPr/>
        <p:txBody>
          <a:bodyPr/>
          <a:lstStyle/>
          <a:p>
            <a:r>
              <a:rPr lang="en-US" sz="900" dirty="0"/>
              <a:t>WCAG 1.0 was completed in May of 1999. The Web has changed a lot since then! Technologies continue to develop (-- very rapidly in some cases, and not rapidly enough to keep up in other cases). </a:t>
            </a:r>
            <a:r>
              <a:rPr lang="en-US" altLang="ja-JP" sz="900" dirty="0">
                <a:ea typeface="ＭＳ Ｐゴシック" pitchFamily="68" charset="-128"/>
                <a:cs typeface="ＭＳ Ｐゴシック" pitchFamily="68" charset="-128"/>
              </a:rPr>
              <a:t>While WCAG 1.0 was extremely valuable in 1999, it doesn't apply well to some of today’s situations.</a:t>
            </a:r>
            <a:endParaRPr lang="en-US" sz="900" dirty="0"/>
          </a:p>
          <a:p>
            <a:endParaRPr lang="en-US" sz="900" dirty="0"/>
          </a:p>
          <a:p>
            <a:r>
              <a:rPr lang="en-US" sz="900" dirty="0"/>
              <a:t>WCAG 2.0 is being developed to apply to these more advanced technologies and situations, and to incorporate what we’ve learned since 1999 in order to make WCAG 2.0 more useful and more effective.</a:t>
            </a:r>
          </a:p>
          <a:p>
            <a:endParaRPr lang="en-US" sz="900" dirty="0"/>
          </a:p>
          <a:p>
            <a:r>
              <a:rPr lang="en-US" sz="900" dirty="0"/>
              <a:t>Note that while the approach and a few of the requirements of WCAG 2.0 are a little different (which we’ll look at a little bit), the fundamental issues of Web accessibility are the same. Most Web sites that meet (“conform to”) WCAG 1.0 should not require significant changes in order to meet WCAG 2.0. Also, WCAG 2.0 is designed to be “backwards compatible” so that a site can meet both WCAG 1.0 and WCAG 2.0.</a:t>
            </a:r>
          </a:p>
          <a:p>
            <a:endParaRPr lang="en-US" sz="900" dirty="0"/>
          </a:p>
          <a:p>
            <a:r>
              <a:rPr lang="en-US" sz="900" dirty="0"/>
              <a:t>Some differences between WCAG 1.0 and WCAG 2.0 are described in "How WCAG 2.0 Drafts Differ from WCAG 1.0" in Overview of WCAG 2.0 Documents at www.w3.org/WAI/intro/wcag20.php#differs.</a:t>
            </a:r>
          </a:p>
          <a:p>
            <a:endParaRPr lang="en-US" sz="900" dirty="0"/>
          </a:p>
          <a:p>
            <a:r>
              <a:rPr lang="en-US" sz="900" dirty="0"/>
              <a:t>Let’s look at how differences in approach and structure make WCAG 2.0 work better. Later we’ll look in detail at the </a:t>
            </a:r>
            <a:r>
              <a:rPr lang="en-US" sz="900" b="1" dirty="0"/>
              <a:t>WCAG 2.0 Quick Reference</a:t>
            </a:r>
            <a:r>
              <a:rPr lang="en-US" sz="900" dirty="0"/>
              <a:t>, which is what most people will use as the primary tool for developing websites to meet WACG 2.0.</a:t>
            </a:r>
          </a:p>
          <a:p>
            <a:endParaRPr lang="en-US" sz="900" dirty="0"/>
          </a:p>
          <a:p>
            <a:r>
              <a:rPr lang="en-US" sz="900" dirty="0"/>
              <a:t>---</a:t>
            </a:r>
          </a:p>
          <a:p>
            <a:r>
              <a:rPr lang="en-US" sz="900" dirty="0"/>
              <a:t>[decorative image description: hand holding silver platter with “WCAG 2.0” on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8E00B-F436-44B1-8C1E-E0578C6CD23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43BD23BF-2555-4FF1-90BF-B4241F218564}" type="slidenum">
              <a:rPr lang="en-US"/>
              <a:pPr/>
              <a:t>69</a:t>
            </a:fld>
            <a:endParaRPr lang="en-US"/>
          </a:p>
        </p:txBody>
      </p:sp>
      <p:sp>
        <p:nvSpPr>
          <p:cNvPr id="776194" name="Rectangle 2"/>
          <p:cNvSpPr>
            <a:spLocks noGrp="1" noRot="1" noChangeAspect="1" noChangeArrowheads="1" noTextEdit="1"/>
          </p:cNvSpPr>
          <p:nvPr>
            <p:ph type="sldImg"/>
          </p:nvPr>
        </p:nvSpPr>
        <p:spPr>
          <a:xfrm>
            <a:off x="533400" y="327025"/>
            <a:ext cx="3684588" cy="2762250"/>
          </a:xfrm>
          <a:ln/>
        </p:spPr>
      </p:sp>
      <p:sp>
        <p:nvSpPr>
          <p:cNvPr id="776195" name="Rectangle 3"/>
          <p:cNvSpPr>
            <a:spLocks noGrp="1" noChangeArrowheads="1"/>
          </p:cNvSpPr>
          <p:nvPr>
            <p:ph type="body" idx="1"/>
          </p:nvPr>
        </p:nvSpPr>
        <p:spPr/>
        <p:txBody>
          <a:bodyPr/>
          <a:lstStyle/>
          <a:p>
            <a:pPr marL="230955" indent="-230955"/>
            <a:r>
              <a:rPr lang="en-US" sz="900" dirty="0"/>
              <a:t>WCAG 2.0 has multiple layers that cover the basics through the details for understanding and developing accessible Web content. These multiple layers help it meet different needs, especially the goal of applying broadly to current and future technologies and situations.</a:t>
            </a:r>
          </a:p>
          <a:p>
            <a:pPr marL="230955" indent="-230955"/>
            <a:endParaRPr lang="en-US" sz="900" dirty="0"/>
          </a:p>
          <a:p>
            <a:pPr marL="230955" indent="-230955"/>
            <a:r>
              <a:rPr lang="en-US" sz="900" dirty="0"/>
              <a:t>WCAG 1.0 has guidelines</a:t>
            </a:r>
            <a:r>
              <a:rPr lang="en-US" sz="900" dirty="0" smtClean="0"/>
              <a:t>. (Kansas has priorities.)</a:t>
            </a:r>
          </a:p>
          <a:p>
            <a:pPr marL="230955" indent="-230955"/>
            <a:r>
              <a:rPr lang="en-US" sz="900" dirty="0"/>
              <a:t>WCAG 2.0</a:t>
            </a:r>
            <a:r>
              <a:rPr lang="en-US" sz="900" dirty="0" smtClean="0"/>
              <a:t> also </a:t>
            </a:r>
            <a:r>
              <a:rPr lang="en-US" sz="900" dirty="0"/>
              <a:t>has guidelines, and it has a higher level: principles of Web accessibility.</a:t>
            </a:r>
          </a:p>
          <a:p>
            <a:pPr marL="230955" indent="-230955"/>
            <a:endParaRPr lang="en-US" sz="900" dirty="0"/>
          </a:p>
          <a:p>
            <a:pPr marL="230955" indent="-230955"/>
            <a:r>
              <a:rPr lang="en-US" sz="900" dirty="0"/>
              <a:t>---</a:t>
            </a:r>
          </a:p>
          <a:p>
            <a:pPr marL="230955" indent="-230955"/>
            <a:r>
              <a:rPr lang="en-US" sz="900" dirty="0"/>
              <a:t>[layout description: There are two text boxes side-by-side, to show a comparison.</a:t>
            </a:r>
          </a:p>
          <a:p>
            <a:pPr marL="230955" indent="-230955"/>
            <a:r>
              <a:rPr lang="en-US" sz="900" dirty="0"/>
              <a:t>The first text box has:</a:t>
            </a:r>
          </a:p>
          <a:p>
            <a:pPr marL="230955" indent="-230955"/>
            <a:r>
              <a:rPr lang="en-US" sz="900" dirty="0"/>
              <a:t>WCAG 1.0</a:t>
            </a:r>
          </a:p>
          <a:p>
            <a:pPr marL="230955" indent="-230955">
              <a:buFontTx/>
              <a:buChar char="•"/>
            </a:pPr>
            <a:r>
              <a:rPr lang="en-US" sz="900" dirty="0"/>
              <a:t>Guidelines</a:t>
            </a:r>
          </a:p>
          <a:p>
            <a:pPr marL="230955" indent="-230955"/>
            <a:r>
              <a:rPr lang="en-US" sz="900" dirty="0"/>
              <a:t>The second text box has:</a:t>
            </a:r>
          </a:p>
          <a:p>
            <a:pPr marL="230955" indent="-230955"/>
            <a:r>
              <a:rPr lang="en-US" sz="900" dirty="0"/>
              <a:t>WCAG 2.0 WD</a:t>
            </a:r>
          </a:p>
          <a:p>
            <a:pPr marL="230955" indent="-230955">
              <a:buFontTx/>
              <a:buChar char="•"/>
            </a:pPr>
            <a:r>
              <a:rPr lang="en-US" sz="900" dirty="0"/>
              <a:t>Principles</a:t>
            </a:r>
          </a:p>
          <a:p>
            <a:pPr marL="230955" indent="-230955">
              <a:buFontTx/>
              <a:buChar char="•"/>
            </a:pPr>
            <a:r>
              <a:rPr lang="en-US" sz="900" dirty="0"/>
              <a:t>Guidelines</a:t>
            </a:r>
          </a:p>
          <a:p>
            <a:pPr marL="230955" indent="-230955"/>
            <a:r>
              <a:rPr lang="en-US" sz="900" dirty="0"/>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DE8C0966-321B-4C1A-9B4D-72F134542C7B}" type="slidenum">
              <a:rPr lang="en-US"/>
              <a:pPr/>
              <a:t>70</a:t>
            </a:fld>
            <a:endParaRPr lang="en-US"/>
          </a:p>
        </p:txBody>
      </p:sp>
      <p:sp>
        <p:nvSpPr>
          <p:cNvPr id="570370" name="Rectangle 2"/>
          <p:cNvSpPr>
            <a:spLocks noGrp="1" noRot="1" noChangeAspect="1" noChangeArrowheads="1" noTextEdit="1"/>
          </p:cNvSpPr>
          <p:nvPr>
            <p:ph type="sldImg"/>
          </p:nvPr>
        </p:nvSpPr>
        <p:spPr>
          <a:xfrm>
            <a:off x="533400" y="327025"/>
            <a:ext cx="3684588" cy="2762250"/>
          </a:xfrm>
          <a:ln/>
        </p:spPr>
      </p:sp>
      <p:sp>
        <p:nvSpPr>
          <p:cNvPr id="570371" name="Rectangle 3"/>
          <p:cNvSpPr>
            <a:spLocks noGrp="1" noChangeArrowheads="1"/>
          </p:cNvSpPr>
          <p:nvPr>
            <p:ph type="body" idx="1"/>
          </p:nvPr>
        </p:nvSpPr>
        <p:spPr/>
        <p:txBody>
          <a:bodyPr/>
          <a:lstStyle/>
          <a:p>
            <a:pPr marL="230955" indent="-230955"/>
            <a:r>
              <a:rPr lang="en-US" sz="900" dirty="0"/>
              <a:t>The 4 principles of Web accessibility in WCAG 2.0 are:</a:t>
            </a:r>
          </a:p>
          <a:p>
            <a:pPr marL="230955" indent="-230955">
              <a:buFontTx/>
              <a:buAutoNum type="arabicPeriod"/>
            </a:pPr>
            <a:r>
              <a:rPr lang="en-US" sz="900" dirty="0"/>
              <a:t>Perceivable - Information and user interface components must be presentable to users in ways they can perceive.  This means that users must be able to perceive the information being presented; it can't be invisible to all of their senses.</a:t>
            </a:r>
          </a:p>
          <a:p>
            <a:pPr marL="230955" indent="-230955">
              <a:buFontTx/>
              <a:buAutoNum type="arabicPeriod"/>
            </a:pPr>
            <a:r>
              <a:rPr lang="en-US" sz="900" dirty="0"/>
              <a:t>Operable - User interface components and navigation must be operable by users. This means that users must be able to operate the interface; the interface can’t require interaction that the user can not perform.</a:t>
            </a:r>
          </a:p>
          <a:p>
            <a:pPr marL="230955" indent="-230955">
              <a:buFontTx/>
              <a:buAutoNum type="arabicPeriod"/>
            </a:pPr>
            <a:r>
              <a:rPr lang="en-US" sz="900" dirty="0"/>
              <a:t>Understandable - Information and the operation of the user interface must be understandable by users. This means that users must be able to understand the information as well as the operation of the user interface; the content or operation cannot be beyond their understanding.</a:t>
            </a:r>
          </a:p>
          <a:p>
            <a:pPr marL="230955" indent="-230955">
              <a:buFontTx/>
              <a:buAutoNum type="arabicPeriod"/>
            </a:pPr>
            <a:r>
              <a:rPr lang="en-US" sz="900" dirty="0"/>
              <a:t>Robust - Content must be robust enough that it can be interpreted reliably by a wide variety of user agents, including assistive technologies. This means that users must be able to access the content as technologies advance; as technologies and user agents evolve, the content should remain accessible.</a:t>
            </a:r>
          </a:p>
          <a:p>
            <a:pPr marL="230955" indent="-230955"/>
            <a:endParaRPr lang="en-US" sz="900" dirty="0"/>
          </a:p>
          <a:p>
            <a:pPr marL="230955" indent="-230955"/>
            <a:r>
              <a:rPr lang="en-US" sz="900" dirty="0"/>
              <a:t>---</a:t>
            </a:r>
          </a:p>
          <a:p>
            <a:pPr marL="230955" indent="-230955"/>
            <a:r>
              <a:rPr lang="en-US" sz="900" dirty="0"/>
              <a:t>Note to presenters: Customize how much you cover the principles based on the audience. For audiences focusing on the user experience and user interface design, it would be good to cover the principles in detail. For short presentations to developers focusing on detailed code, it might be best to cover it much less, if at all; for example, saying just the Principles as shown in the slide and none of the text in this Notes section.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E0116818-D1C6-4258-B587-27983434A281}" type="slidenum">
              <a:rPr lang="en-US"/>
              <a:pPr/>
              <a:t>71</a:t>
            </a:fld>
            <a:endParaRPr lang="en-US"/>
          </a:p>
        </p:txBody>
      </p:sp>
      <p:sp>
        <p:nvSpPr>
          <p:cNvPr id="770050" name="Rectangle 2"/>
          <p:cNvSpPr>
            <a:spLocks noGrp="1" noRot="1" noChangeAspect="1" noChangeArrowheads="1" noTextEdit="1"/>
          </p:cNvSpPr>
          <p:nvPr>
            <p:ph type="sldImg"/>
          </p:nvPr>
        </p:nvSpPr>
        <p:spPr>
          <a:xfrm>
            <a:off x="533400" y="327025"/>
            <a:ext cx="3684588" cy="2762250"/>
          </a:xfrm>
          <a:ln/>
        </p:spPr>
      </p:sp>
      <p:sp>
        <p:nvSpPr>
          <p:cNvPr id="770051" name="Rectangle 3"/>
          <p:cNvSpPr>
            <a:spLocks noGrp="1" noChangeArrowheads="1"/>
          </p:cNvSpPr>
          <p:nvPr>
            <p:ph type="body" idx="1"/>
          </p:nvPr>
        </p:nvSpPr>
        <p:spPr/>
        <p:txBody>
          <a:bodyPr/>
          <a:lstStyle/>
          <a:p>
            <a:r>
              <a:rPr lang="en-US" sz="900" dirty="0"/>
              <a:t>With WCAG 1.0 it was often difficult to determine whether or not a Web site met some of the checkpoints. This was a problem for some organizations that wanted to adopt WCAG 1.0 into policy.</a:t>
            </a:r>
          </a:p>
          <a:p>
            <a:endParaRPr lang="en-US" sz="900" dirty="0"/>
          </a:p>
          <a:p>
            <a:r>
              <a:rPr lang="en-US" sz="900" dirty="0"/>
              <a:t>WCAG 2.0 is designed to be more precisely testable. That is, </a:t>
            </a:r>
            <a:r>
              <a:rPr lang="en-US" sz="900" b="1" dirty="0"/>
              <a:t>the requirements are clearer</a:t>
            </a:r>
            <a:r>
              <a:rPr lang="en-US" sz="900" dirty="0"/>
              <a:t>, making it easier to understand how to meet WCAG 2.0. We’ll look at a specific example of that in a minute.</a:t>
            </a:r>
          </a:p>
          <a:p>
            <a:endParaRPr lang="en-US" sz="900" dirty="0"/>
          </a:p>
          <a:p>
            <a:r>
              <a:rPr lang="en-US" sz="900" dirty="0"/>
              <a:t>Note that testable doesn’t mean that it can all be done automatically, you’ll still need a combination of automated testing and human evaluation to evaluate if a site meets WCAG 2.0.</a:t>
            </a:r>
          </a:p>
          <a:p>
            <a:endParaRPr lang="en-US" sz="900" dirty="0"/>
          </a:p>
          <a:p>
            <a:r>
              <a:rPr lang="en-US" sz="900" dirty="0"/>
              <a:t>Let’s look at how this is different from WCAG 1.0…</a:t>
            </a:r>
          </a:p>
          <a:p>
            <a:endParaRPr lang="en-US" sz="900" dirty="0"/>
          </a:p>
          <a:p>
            <a:r>
              <a:rPr lang="en-US" sz="900" dirty="0"/>
              <a:t>---</a:t>
            </a:r>
          </a:p>
          <a:p>
            <a:r>
              <a:rPr lang="en-US" sz="900" dirty="0"/>
              <a:t>[decorative image description: hand holding silver platter with “WCAG 2.0” on it]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9E87CECE-A899-4B31-BB35-DC279FB92054}" type="slidenum">
              <a:rPr lang="en-US"/>
              <a:pPr/>
              <a:t>72</a:t>
            </a:fld>
            <a:endParaRPr lang="en-US"/>
          </a:p>
        </p:txBody>
      </p:sp>
      <p:sp>
        <p:nvSpPr>
          <p:cNvPr id="774146" name="Rectangle 2"/>
          <p:cNvSpPr>
            <a:spLocks noGrp="1" noRot="1" noChangeAspect="1" noChangeArrowheads="1" noTextEdit="1"/>
          </p:cNvSpPr>
          <p:nvPr>
            <p:ph type="sldImg"/>
          </p:nvPr>
        </p:nvSpPr>
        <p:spPr>
          <a:xfrm>
            <a:off x="533400" y="327025"/>
            <a:ext cx="3684588" cy="2762250"/>
          </a:xfrm>
          <a:ln/>
        </p:spPr>
      </p:sp>
      <p:sp>
        <p:nvSpPr>
          <p:cNvPr id="774147" name="Rectangle 3"/>
          <p:cNvSpPr>
            <a:spLocks noGrp="1" noChangeArrowheads="1"/>
          </p:cNvSpPr>
          <p:nvPr>
            <p:ph type="body" idx="1"/>
          </p:nvPr>
        </p:nvSpPr>
        <p:spPr/>
        <p:txBody>
          <a:bodyPr>
            <a:normAutofit lnSpcReduction="10000"/>
          </a:bodyPr>
          <a:lstStyle/>
          <a:p>
            <a:pPr marL="230955" indent="-230955"/>
            <a:r>
              <a:rPr lang="en-US" sz="900" dirty="0"/>
              <a:t>In WCAG 1.0 under the guidelines are </a:t>
            </a:r>
            <a:r>
              <a:rPr lang="en-US" sz="900" i="1" dirty="0"/>
              <a:t>checkpoints</a:t>
            </a:r>
            <a:r>
              <a:rPr lang="en-US" sz="900" dirty="0"/>
              <a:t>. The checkpoints are the basis for determining conformance to WCAG 1.0</a:t>
            </a:r>
            <a:r>
              <a:rPr lang="en-US" sz="900" dirty="0" smtClean="0"/>
              <a:t>.</a:t>
            </a:r>
          </a:p>
          <a:p>
            <a:pPr marL="230955" indent="-230955"/>
            <a:endParaRPr lang="en-US" sz="900" dirty="0" smtClean="0"/>
          </a:p>
          <a:p>
            <a:pPr marL="230955" indent="-230955"/>
            <a:r>
              <a:rPr lang="en-US" sz="900" dirty="0" smtClean="0"/>
              <a:t>(Kansas has </a:t>
            </a:r>
            <a:r>
              <a:rPr lang="en-US" sz="900" i="1" dirty="0" smtClean="0"/>
              <a:t>items</a:t>
            </a:r>
            <a:r>
              <a:rPr lang="en-US" sz="900" dirty="0" smtClean="0"/>
              <a:t>.)</a:t>
            </a:r>
          </a:p>
          <a:p>
            <a:pPr marL="230955" indent="-230955"/>
            <a:endParaRPr lang="en-US" sz="900" dirty="0"/>
          </a:p>
          <a:p>
            <a:pPr marL="230955" indent="-230955"/>
            <a:r>
              <a:rPr lang="en-US" sz="900" dirty="0"/>
              <a:t>In WCAG 2.0, under the guidelines are </a:t>
            </a:r>
            <a:r>
              <a:rPr lang="en-US" sz="900" b="1" i="1" dirty="0"/>
              <a:t>success criteria</a:t>
            </a:r>
            <a:r>
              <a:rPr lang="en-US" sz="900" dirty="0"/>
              <a:t>. The difference between 1.0 checkpoints and 2.0 success criteria is more than just terminology, it represents the difference in testability. The success criteria are </a:t>
            </a:r>
            <a:r>
              <a:rPr lang="en-US" sz="900" b="1" dirty="0"/>
              <a:t>testable statements</a:t>
            </a:r>
            <a:r>
              <a:rPr lang="en-US" sz="900" dirty="0"/>
              <a:t> that are the basis for determining conformance to WCAG 2.0.</a:t>
            </a:r>
          </a:p>
          <a:p>
            <a:pPr marL="230955" indent="-230955"/>
            <a:endParaRPr lang="en-US" sz="900" dirty="0"/>
          </a:p>
          <a:p>
            <a:pPr marL="230955" indent="-230955"/>
            <a:r>
              <a:rPr lang="en-US" sz="900" dirty="0"/>
              <a:t>Let’s look at an example of the difference…</a:t>
            </a:r>
          </a:p>
          <a:p>
            <a:pPr marL="230955" indent="-230955"/>
            <a:endParaRPr lang="en-US" sz="900" dirty="0"/>
          </a:p>
          <a:p>
            <a:pPr marL="230955" indent="-230955"/>
            <a:r>
              <a:rPr lang="en-US" sz="900" dirty="0"/>
              <a:t>UPDATE note: Check the success criteria designations (A, AA, AAA) in the latest draft; they might have changed to something else.</a:t>
            </a:r>
          </a:p>
          <a:p>
            <a:pPr marL="230955" indent="-230955"/>
            <a:endParaRPr lang="en-US" sz="900" dirty="0"/>
          </a:p>
          <a:p>
            <a:pPr marL="230955" indent="-230955"/>
            <a:r>
              <a:rPr lang="en-US" sz="900" dirty="0"/>
              <a:t>---</a:t>
            </a:r>
          </a:p>
          <a:p>
            <a:pPr marL="230955" indent="-230955"/>
            <a:endParaRPr lang="en-US" sz="900" dirty="0"/>
          </a:p>
          <a:p>
            <a:pPr marL="230955" indent="-230955"/>
            <a:r>
              <a:rPr lang="en-US" sz="900" dirty="0"/>
              <a:t>Note to presenters: “criteria” is plural and “criterion” is singular.</a:t>
            </a:r>
          </a:p>
          <a:p>
            <a:pPr marL="230955" indent="-230955"/>
            <a:endParaRPr lang="en-US" sz="900" dirty="0"/>
          </a:p>
          <a:p>
            <a:pPr marL="230955" indent="-230955"/>
            <a:r>
              <a:rPr lang="en-US" sz="900" dirty="0"/>
              <a:t>[layout description: There are two text boxes side-by-side, to show a comparison.</a:t>
            </a:r>
          </a:p>
          <a:p>
            <a:pPr marL="230955" indent="-230955"/>
            <a:r>
              <a:rPr lang="en-US" sz="900" dirty="0"/>
              <a:t>The first text box has:</a:t>
            </a:r>
          </a:p>
          <a:p>
            <a:pPr marL="230955" indent="-230955"/>
            <a:r>
              <a:rPr lang="en-US" sz="900" dirty="0"/>
              <a:t>WCAG 1.0</a:t>
            </a:r>
          </a:p>
          <a:p>
            <a:pPr marL="230955" indent="-230955">
              <a:buFontTx/>
              <a:buChar char="•"/>
            </a:pPr>
            <a:r>
              <a:rPr lang="en-US" sz="900" dirty="0"/>
              <a:t>Guidelines</a:t>
            </a:r>
          </a:p>
          <a:p>
            <a:pPr marL="692864" lvl="1" indent="-230955">
              <a:buFontTx/>
              <a:buChar char="•"/>
            </a:pPr>
            <a:r>
              <a:rPr lang="en-US" sz="900" dirty="0"/>
              <a:t>Checkpoints</a:t>
            </a:r>
            <a:br>
              <a:rPr lang="en-US" sz="900" dirty="0"/>
            </a:br>
            <a:r>
              <a:rPr lang="en-US" sz="900" dirty="0"/>
              <a:t>Priority 1, 2, 3</a:t>
            </a:r>
          </a:p>
          <a:p>
            <a:pPr marL="230955" indent="-230955"/>
            <a:r>
              <a:rPr lang="en-US" sz="900" dirty="0"/>
              <a:t>The second text box has:</a:t>
            </a:r>
          </a:p>
          <a:p>
            <a:pPr marL="230955" indent="-230955"/>
            <a:r>
              <a:rPr lang="en-US" sz="900" dirty="0"/>
              <a:t>WCAG 2.0 WD</a:t>
            </a:r>
          </a:p>
          <a:p>
            <a:pPr marL="230955" indent="-230955">
              <a:buFontTx/>
              <a:buChar char="•"/>
            </a:pPr>
            <a:r>
              <a:rPr lang="en-US" sz="900" dirty="0"/>
              <a:t>Principles</a:t>
            </a:r>
          </a:p>
          <a:p>
            <a:pPr marL="230955" indent="-230955">
              <a:buFontTx/>
              <a:buChar char="•"/>
            </a:pPr>
            <a:r>
              <a:rPr lang="en-US" sz="900" dirty="0"/>
              <a:t>Guidelines</a:t>
            </a:r>
          </a:p>
          <a:p>
            <a:pPr marL="692864" lvl="1" indent="-230955">
              <a:buFontTx/>
              <a:buChar char="•"/>
            </a:pPr>
            <a:r>
              <a:rPr lang="en-US" sz="900" b="1" dirty="0"/>
              <a:t>Success Criteria</a:t>
            </a:r>
          </a:p>
          <a:p>
            <a:pPr marL="692864" lvl="1" indent="-230955">
              <a:buFontTx/>
              <a:buChar char="•"/>
            </a:pPr>
            <a:r>
              <a:rPr lang="en-US" sz="900" b="1" dirty="0"/>
              <a:t>Level A, AA, AAA</a:t>
            </a:r>
          </a:p>
          <a:p>
            <a:pPr marL="230955" indent="-230955"/>
            <a:r>
              <a:rPr lang="en-US" sz="900" dirty="0"/>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D2F60197-4930-43D5-BF8F-E5B6562B1EAB}" type="slidenum">
              <a:rPr lang="en-US"/>
              <a:pPr/>
              <a:t>73</a:t>
            </a:fld>
            <a:endParaRPr lang="en-US"/>
          </a:p>
        </p:txBody>
      </p:sp>
      <p:sp>
        <p:nvSpPr>
          <p:cNvPr id="466946" name="Rectangle 2"/>
          <p:cNvSpPr>
            <a:spLocks noGrp="1" noRot="1" noChangeAspect="1" noChangeArrowheads="1" noTextEdit="1"/>
          </p:cNvSpPr>
          <p:nvPr>
            <p:ph type="sldImg"/>
          </p:nvPr>
        </p:nvSpPr>
        <p:spPr>
          <a:xfrm>
            <a:off x="533400" y="327025"/>
            <a:ext cx="3684588" cy="2762250"/>
          </a:xfrm>
          <a:ln/>
        </p:spPr>
      </p:sp>
      <p:sp>
        <p:nvSpPr>
          <p:cNvPr id="466947" name="Rectangle 3"/>
          <p:cNvSpPr>
            <a:spLocks noGrp="1" noChangeArrowheads="1"/>
          </p:cNvSpPr>
          <p:nvPr>
            <p:ph type="body" idx="1"/>
          </p:nvPr>
        </p:nvSpPr>
        <p:spPr/>
        <p:txBody>
          <a:bodyPr/>
          <a:lstStyle/>
          <a:p>
            <a:r>
              <a:rPr lang="en-US" sz="900" dirty="0"/>
              <a:t>This sounds good, however, if we look at a sample Web page, is it precise enough that we can determine whether or not the Web page meets this checkpoint?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84D52471-DA31-4910-8B38-124F87F140A7}" type="slidenum">
              <a:rPr lang="en-US"/>
              <a:pPr/>
              <a:t>74</a:t>
            </a:fld>
            <a:endParaRPr lang="en-US"/>
          </a:p>
        </p:txBody>
      </p:sp>
      <p:sp>
        <p:nvSpPr>
          <p:cNvPr id="697346" name="Rectangle 2"/>
          <p:cNvSpPr>
            <a:spLocks noGrp="1" noRot="1" noChangeAspect="1" noChangeArrowheads="1" noTextEdit="1"/>
          </p:cNvSpPr>
          <p:nvPr>
            <p:ph type="sldImg"/>
          </p:nvPr>
        </p:nvSpPr>
        <p:spPr>
          <a:xfrm>
            <a:off x="533400" y="327025"/>
            <a:ext cx="3684588" cy="2762250"/>
          </a:xfrm>
          <a:ln/>
        </p:spPr>
      </p:sp>
      <p:sp>
        <p:nvSpPr>
          <p:cNvPr id="697347" name="Rectangle 3"/>
          <p:cNvSpPr>
            <a:spLocks noGrp="1" noChangeArrowheads="1"/>
          </p:cNvSpPr>
          <p:nvPr>
            <p:ph type="body" idx="1"/>
          </p:nvPr>
        </p:nvSpPr>
        <p:spPr/>
        <p:txBody>
          <a:bodyPr/>
          <a:lstStyle/>
          <a:p>
            <a:r>
              <a:rPr lang="en-US" sz="900" dirty="0"/>
              <a:t>Here is an example Web page. The main navigation down the left has black text on red background. Along the top are right is small black text and larger black text on light red background. In the middle is large red text on white background. There is small red text on a white background, gray background, and red background.</a:t>
            </a:r>
          </a:p>
          <a:p>
            <a:endParaRPr lang="en-US" sz="900" dirty="0"/>
          </a:p>
          <a:p>
            <a:r>
              <a:rPr lang="en-US" sz="900" dirty="0"/>
              <a:t>Do these areas meet WCAG 1.0 Checkpoint 2.2 for color contrast?</a:t>
            </a:r>
          </a:p>
          <a:p>
            <a:r>
              <a:rPr lang="en-US" sz="900" dirty="0"/>
              <a:t>While the checkpoint provides important guidance, it is not specific enough to clearly determine whether all of the color contrast on this page meets WCAG 1.0 or not.</a:t>
            </a:r>
          </a:p>
          <a:p>
            <a:endParaRPr lang="en-US" sz="900" dirty="0"/>
          </a:p>
          <a:p>
            <a:r>
              <a:rPr lang="en-US" sz="900" dirty="0"/>
              <a:t>Let’s look at the similar WCAG 2.0 success criteria…</a:t>
            </a:r>
          </a:p>
          <a:p>
            <a:endParaRPr lang="en-US" sz="900" dirty="0"/>
          </a:p>
          <a:p>
            <a:r>
              <a:rPr lang="en-US" sz="900" dirty="0"/>
              <a:t>---</a:t>
            </a:r>
          </a:p>
          <a:p>
            <a:r>
              <a:rPr lang="en-US" sz="900" dirty="0"/>
              <a:t>Note to presenters: Consider customizing this image. Find one with questionable color contrast from your organization or that would resonate with your audience.</a:t>
            </a:r>
          </a:p>
          <a:p>
            <a:r>
              <a:rPr lang="en-US" sz="900" dirty="0"/>
              <a:t>Note to presenters: Remember to describe the pertinent parts of the image for people who are blind or otherwise cannot see it.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A637F907-B3BC-421E-8398-E9463987251E}" type="slidenum">
              <a:rPr lang="en-US"/>
              <a:pPr/>
              <a:t>75</a:t>
            </a:fld>
            <a:endParaRPr lang="en-US"/>
          </a:p>
        </p:txBody>
      </p:sp>
      <p:sp>
        <p:nvSpPr>
          <p:cNvPr id="694274" name="Rectangle 2"/>
          <p:cNvSpPr>
            <a:spLocks noGrp="1" noRot="1" noChangeAspect="1" noChangeArrowheads="1" noTextEdit="1"/>
          </p:cNvSpPr>
          <p:nvPr>
            <p:ph type="sldImg"/>
          </p:nvPr>
        </p:nvSpPr>
        <p:spPr>
          <a:xfrm>
            <a:off x="533400" y="327025"/>
            <a:ext cx="3684588" cy="2762250"/>
          </a:xfrm>
          <a:ln/>
        </p:spPr>
      </p:sp>
      <p:sp>
        <p:nvSpPr>
          <p:cNvPr id="694275" name="Rectangle 3"/>
          <p:cNvSpPr>
            <a:spLocks noGrp="1" noChangeArrowheads="1"/>
          </p:cNvSpPr>
          <p:nvPr>
            <p:ph type="body" idx="1"/>
          </p:nvPr>
        </p:nvSpPr>
        <p:spPr/>
        <p:txBody>
          <a:bodyPr/>
          <a:lstStyle/>
          <a:p>
            <a:r>
              <a:rPr lang="en-US" sz="900" dirty="0"/>
              <a:t>The WCAG 2.0 success </a:t>
            </a:r>
            <a:r>
              <a:rPr lang="en-US" sz="900" dirty="0" smtClean="0"/>
              <a:t>criterion </a:t>
            </a:r>
            <a:r>
              <a:rPr lang="en-US" sz="900" dirty="0"/>
              <a:t>is more specific and testable. It defines a precise contrast ratio, and there are tools that you can use to determine the contrast ratio.</a:t>
            </a:r>
          </a:p>
          <a:p>
            <a:endParaRPr lang="en-US" sz="900" dirty="0"/>
          </a:p>
          <a:p>
            <a:r>
              <a:rPr lang="en-US" sz="900" dirty="0"/>
              <a:t>That’s an example of how WCAG 2.0 is more precisely testable that WCAG 1.0 is.</a:t>
            </a:r>
            <a:br>
              <a:rPr lang="en-US" sz="900" dirty="0"/>
            </a:br>
            <a:r>
              <a:rPr lang="en-US" sz="900" dirty="0"/>
              <a:t>(Remember that some success criteria need human evaluation, and cannot be evaluated only with automated tools.)</a:t>
            </a:r>
          </a:p>
          <a:p>
            <a:endParaRPr lang="en-US" sz="900" dirty="0"/>
          </a:p>
          <a:p>
            <a:r>
              <a:rPr lang="en-US" sz="900" dirty="0"/>
              <a:t>UPDATE note: Check the latest WCAG 2.0 Draft at </a:t>
            </a:r>
            <a:r>
              <a:rPr lang="en-US" sz="900" b="1" dirty="0"/>
              <a:t>www.w3.org/TR/WCAG20/</a:t>
            </a:r>
            <a:r>
              <a:rPr lang="en-US" sz="900" dirty="0"/>
              <a:t> to get the current wording of the relevant success criteria</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947E6199-38A0-4085-A875-2A31CBA4AA24}" type="slidenum">
              <a:rPr lang="en-US"/>
              <a:pPr/>
              <a:t>76</a:t>
            </a:fld>
            <a:endParaRPr lang="en-US"/>
          </a:p>
        </p:txBody>
      </p:sp>
      <p:sp>
        <p:nvSpPr>
          <p:cNvPr id="778242" name="Rectangle 2"/>
          <p:cNvSpPr>
            <a:spLocks noGrp="1" noRot="1" noChangeAspect="1" noChangeArrowheads="1" noTextEdit="1"/>
          </p:cNvSpPr>
          <p:nvPr>
            <p:ph type="sldImg"/>
          </p:nvPr>
        </p:nvSpPr>
        <p:spPr>
          <a:xfrm>
            <a:off x="533400" y="327025"/>
            <a:ext cx="3684588" cy="2762250"/>
          </a:xfrm>
          <a:ln/>
        </p:spPr>
      </p:sp>
      <p:sp>
        <p:nvSpPr>
          <p:cNvPr id="778243" name="Rectangle 3"/>
          <p:cNvSpPr>
            <a:spLocks noGrp="1" noChangeArrowheads="1"/>
          </p:cNvSpPr>
          <p:nvPr>
            <p:ph type="body" idx="1"/>
          </p:nvPr>
        </p:nvSpPr>
        <p:spPr/>
        <p:txBody>
          <a:bodyPr/>
          <a:lstStyle/>
          <a:p>
            <a:r>
              <a:rPr lang="en-US" sz="900" b="1" dirty="0"/>
              <a:t>Applies to more advanced Web technologies - current, future, non-W3C</a:t>
            </a:r>
          </a:p>
          <a:p>
            <a:r>
              <a:rPr lang="en-US" sz="900" dirty="0"/>
              <a:t>WCAG 2.0 has been developed to be applicable to current technologies and to future technologies. It is designed to apply to W3C technologies, as well as technologies developed outside of W3C.</a:t>
            </a:r>
          </a:p>
          <a:p>
            <a:endParaRPr lang="en-US" sz="900" dirty="0"/>
          </a:p>
          <a:p>
            <a:r>
              <a:rPr lang="en-US" sz="900" dirty="0"/>
              <a:t>WCAG 2.0 is designed to be more adaptable and flexible, through different types of documents.</a:t>
            </a:r>
          </a:p>
          <a:p>
            <a:endParaRPr lang="en-US" sz="900" dirty="0"/>
          </a:p>
          <a:p>
            <a:r>
              <a:rPr lang="en-US" sz="900" dirty="0"/>
              <a:t>Let’s look at how the different WCAG 2.0 documents provide that flexibility, as well as provide both general, technology-independent </a:t>
            </a:r>
            <a:r>
              <a:rPr lang="en-US" sz="900" b="1" dirty="0"/>
              <a:t>and</a:t>
            </a:r>
            <a:r>
              <a:rPr lang="en-US" sz="900" dirty="0"/>
              <a:t> specific guidance.</a:t>
            </a:r>
          </a:p>
          <a:p>
            <a:endParaRPr lang="en-US" sz="900" dirty="0"/>
          </a:p>
          <a:p>
            <a:r>
              <a:rPr lang="en-US" sz="900" dirty="0"/>
              <a:t>---</a:t>
            </a:r>
          </a:p>
          <a:p>
            <a:r>
              <a:rPr lang="en-US" sz="900" dirty="0"/>
              <a:t>[decorative image description: hand holding silver platter with “WCAG 2.0” on it]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B8B24E1E-8058-49EB-B454-7366AAA95D8F}" type="slidenum">
              <a:rPr lang="en-US"/>
              <a:pPr/>
              <a:t>77</a:t>
            </a:fld>
            <a:endParaRPr lang="en-US"/>
          </a:p>
        </p:txBody>
      </p:sp>
      <p:sp>
        <p:nvSpPr>
          <p:cNvPr id="702466" name="Rectangle 2"/>
          <p:cNvSpPr>
            <a:spLocks noGrp="1" noRot="1" noChangeAspect="1" noChangeArrowheads="1" noTextEdit="1"/>
          </p:cNvSpPr>
          <p:nvPr>
            <p:ph type="sldImg"/>
          </p:nvPr>
        </p:nvSpPr>
        <p:spPr>
          <a:xfrm>
            <a:off x="533400" y="327025"/>
            <a:ext cx="3684588" cy="2762250"/>
          </a:xfrm>
          <a:ln/>
        </p:spPr>
      </p:sp>
      <p:sp>
        <p:nvSpPr>
          <p:cNvPr id="702467" name="Rectangle 3"/>
          <p:cNvSpPr>
            <a:spLocks noGrp="1" noChangeArrowheads="1"/>
          </p:cNvSpPr>
          <p:nvPr>
            <p:ph type="body" idx="1"/>
          </p:nvPr>
        </p:nvSpPr>
        <p:spPr/>
        <p:txBody>
          <a:bodyPr/>
          <a:lstStyle/>
          <a:p>
            <a:r>
              <a:rPr lang="en-US" altLang="ja-JP" sz="900" b="1" dirty="0">
                <a:ea typeface="ＭＳ Ｐゴシック" pitchFamily="68" charset="-128"/>
                <a:cs typeface="ＭＳ Ｐゴシック" pitchFamily="68" charset="-128"/>
              </a:rPr>
              <a:t>“Normative”</a:t>
            </a:r>
            <a:r>
              <a:rPr lang="en-US" altLang="ja-JP" sz="900" dirty="0">
                <a:ea typeface="ＭＳ Ｐゴシック" pitchFamily="68" charset="-128"/>
                <a:cs typeface="ＭＳ Ｐゴシック" pitchFamily="68" charset="-128"/>
              </a:rPr>
              <a:t> </a:t>
            </a:r>
            <a:r>
              <a:rPr lang="en-US" altLang="ja-JP" sz="900" b="1" dirty="0">
                <a:ea typeface="ＭＳ Ｐゴシック" pitchFamily="68" charset="-128"/>
                <a:cs typeface="ＭＳ Ｐゴシック" pitchFamily="68" charset="-128"/>
              </a:rPr>
              <a:t>f</a:t>
            </a:r>
            <a:r>
              <a:rPr lang="en-US" sz="900" b="1" dirty="0"/>
              <a:t>ormal standards, and “informative” supporting documents</a:t>
            </a:r>
          </a:p>
          <a:p>
            <a:endParaRPr lang="en-US" sz="900" dirty="0"/>
          </a:p>
          <a:p>
            <a:r>
              <a:rPr lang="en-US" sz="900" dirty="0"/>
              <a:t>An important clarification when looking at WCAG 2.0 information is to understand the difference between the “normative” standards and the “information” supporting documents.</a:t>
            </a:r>
          </a:p>
          <a:p>
            <a:endParaRPr lang="en-US" sz="900" dirty="0"/>
          </a:p>
          <a:p>
            <a:r>
              <a:rPr lang="en-US" sz="900" dirty="0"/>
              <a:t>WCAG 2.0 itself – the document at www.w3.org/TR/WCAG20 – is the formal Web standard draft, which is planned to become a “W3C Recommendation”. It is the only document that defines what is required. The other documents provide additional information, but are not part of the formal standard.</a:t>
            </a:r>
          </a:p>
          <a:p>
            <a:endParaRPr lang="en-US" sz="900" dirty="0"/>
          </a:p>
          <a:p>
            <a:r>
              <a:rPr lang="en-US" sz="900" b="1" dirty="0"/>
              <a:t>How WCAG 2.0 documents provide a stable basis as well as flexibility</a:t>
            </a:r>
          </a:p>
          <a:p>
            <a:endParaRPr lang="en-US" sz="900" dirty="0"/>
          </a:p>
          <a:p>
            <a:r>
              <a:rPr lang="en-US" sz="900" dirty="0"/>
              <a:t>WCAG 2.0 goes through the formal W3C process and once it is completed, it is intended to be stable and relevant as technology changes over time, and apply as we develop new techniques for making the Web accessible. In order to do that, WCAG 2.0 itself needs to be </a:t>
            </a:r>
            <a:r>
              <a:rPr lang="en-US" sz="900" b="1" dirty="0"/>
              <a:t>broadly applicable and technology-independent</a:t>
            </a:r>
            <a:r>
              <a:rPr lang="en-US" sz="900" dirty="0"/>
              <a:t>. (It can’t have details for specific technologies because things will change over time.)</a:t>
            </a:r>
          </a:p>
          <a:p>
            <a:endParaRPr lang="en-US" sz="900" dirty="0"/>
          </a:p>
          <a:p>
            <a:r>
              <a:rPr lang="en-US" sz="900" dirty="0"/>
              <a:t>WCAG 2.0 is not prescriptive about </a:t>
            </a:r>
            <a:r>
              <a:rPr lang="en-US" sz="900" b="1" dirty="0"/>
              <a:t>how</a:t>
            </a:r>
            <a:r>
              <a:rPr lang="en-US" sz="900" dirty="0"/>
              <a:t> to do things, but rather </a:t>
            </a:r>
            <a:r>
              <a:rPr lang="en-US" sz="900" b="1" dirty="0"/>
              <a:t>what</a:t>
            </a:r>
            <a:r>
              <a:rPr lang="en-US" sz="900" dirty="0"/>
              <a:t> functionality is needed for users. So </a:t>
            </a:r>
            <a:r>
              <a:rPr lang="en-US" sz="900" b="1" dirty="0"/>
              <a:t>WCAG 2.0 specifies what needs to be done for accessibility, and a related document tells how to do that.</a:t>
            </a:r>
            <a:r>
              <a:rPr lang="en-US" sz="900" dirty="0"/>
              <a:t> WCAG 2.0 Guidelines and Success Criteria are technology-independent, and specific guidance is provided in the Techniques.</a:t>
            </a:r>
          </a:p>
          <a:p>
            <a:endParaRPr lang="en-US" sz="900" dirty="0"/>
          </a:p>
          <a:p>
            <a:r>
              <a:rPr lang="en-US" sz="900" dirty="0"/>
              <a:t>Let’s look at how that provides flexibility.</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DBCA7EFE-0189-42FA-842C-A7AB3EA25423}" type="slidenum">
              <a:rPr lang="en-US"/>
              <a:pPr/>
              <a:t>78</a:t>
            </a:fld>
            <a:endParaRPr lang="en-US"/>
          </a:p>
        </p:txBody>
      </p:sp>
      <p:sp>
        <p:nvSpPr>
          <p:cNvPr id="673794" name="Rectangle 2"/>
          <p:cNvSpPr>
            <a:spLocks noGrp="1" noRot="1" noChangeAspect="1" noChangeArrowheads="1" noTextEdit="1"/>
          </p:cNvSpPr>
          <p:nvPr>
            <p:ph type="sldImg"/>
          </p:nvPr>
        </p:nvSpPr>
        <p:spPr>
          <a:xfrm>
            <a:off x="533400" y="327025"/>
            <a:ext cx="3684588" cy="2762250"/>
          </a:xfrm>
          <a:ln/>
        </p:spPr>
      </p:sp>
      <p:sp>
        <p:nvSpPr>
          <p:cNvPr id="673795" name="Rectangle 3"/>
          <p:cNvSpPr>
            <a:spLocks noGrp="1" noChangeArrowheads="1"/>
          </p:cNvSpPr>
          <p:nvPr>
            <p:ph type="body" idx="1"/>
          </p:nvPr>
        </p:nvSpPr>
        <p:spPr/>
        <p:txBody>
          <a:bodyPr/>
          <a:lstStyle/>
          <a:p>
            <a:r>
              <a:rPr lang="en-US" sz="900" b="1" dirty="0"/>
              <a:t>Techniques tell you how to meet WCAG 2.0</a:t>
            </a:r>
          </a:p>
          <a:p>
            <a:r>
              <a:rPr lang="en-US" sz="900" dirty="0"/>
              <a:t>The </a:t>
            </a:r>
            <a:r>
              <a:rPr lang="en-US" sz="900" b="1" dirty="0"/>
              <a:t>Techniques for WCAG 2.0</a:t>
            </a:r>
            <a:r>
              <a:rPr lang="en-US" sz="900" dirty="0"/>
              <a:t> is a supporting document that tells you how to develop accessible Web content that meets WCAG 2.0. It provides specific details:</a:t>
            </a:r>
          </a:p>
          <a:p>
            <a:pPr>
              <a:buFontTx/>
              <a:buChar char="•"/>
            </a:pPr>
            <a:r>
              <a:rPr lang="en-US" sz="900" dirty="0"/>
              <a:t>Description</a:t>
            </a:r>
          </a:p>
          <a:p>
            <a:pPr>
              <a:buFontTx/>
              <a:buChar char="•"/>
            </a:pPr>
            <a:r>
              <a:rPr lang="en-US" sz="900" dirty="0"/>
              <a:t>Examples, such as HTML code</a:t>
            </a:r>
          </a:p>
          <a:p>
            <a:pPr>
              <a:buFontTx/>
              <a:buChar char="•"/>
            </a:pPr>
            <a:r>
              <a:rPr lang="en-US" sz="900" dirty="0"/>
              <a:t>Browser (User Agent) and Assistive Technology Support Notes</a:t>
            </a:r>
          </a:p>
          <a:p>
            <a:pPr>
              <a:buFontTx/>
              <a:buChar char="•"/>
            </a:pPr>
            <a:r>
              <a:rPr lang="en-US" sz="900" dirty="0"/>
              <a:t>Resources</a:t>
            </a:r>
          </a:p>
          <a:p>
            <a:pPr>
              <a:buFontTx/>
              <a:buChar char="•"/>
            </a:pPr>
            <a:r>
              <a:rPr lang="en-US" sz="900" dirty="0"/>
              <a:t>Tests</a:t>
            </a:r>
          </a:p>
          <a:p>
            <a:r>
              <a:rPr lang="en-US" sz="900" dirty="0"/>
              <a:t>It also shows you common “failures”, that is, some examples of how you can mess up and not meet the success criteria.</a:t>
            </a:r>
          </a:p>
          <a:p>
            <a:endParaRPr lang="en-US" sz="900" dirty="0"/>
          </a:p>
          <a:p>
            <a:r>
              <a:rPr lang="en-US" sz="900" dirty="0"/>
              <a:t>Where as WCAG 2.0 will be a stable document, the </a:t>
            </a:r>
            <a:r>
              <a:rPr lang="en-US" sz="900" b="1" dirty="0"/>
              <a:t>Techniques</a:t>
            </a:r>
            <a:r>
              <a:rPr lang="en-US" sz="900" dirty="0"/>
              <a:t> document can be updated as technologies and new techniques are developed. That’s how WCAG 2.0 can provide a stable basis, with flexibility to adapt over time – through the </a:t>
            </a:r>
            <a:r>
              <a:rPr lang="en-US" sz="900" b="1" dirty="0"/>
              <a:t>Techniques</a:t>
            </a:r>
            <a:r>
              <a:rPr lang="en-US" sz="900" dirty="0"/>
              <a:t>.</a:t>
            </a:r>
          </a:p>
          <a:p>
            <a:endParaRPr lang="en-US" sz="900" dirty="0"/>
          </a:p>
          <a:p>
            <a:r>
              <a:rPr lang="en-US" sz="900" dirty="0"/>
              <a:t>Currently there are: General techniques, HTML techniques, CSS techniques, Server-Side Techniques, and others. More Techniques will be developed in the future.</a:t>
            </a:r>
          </a:p>
          <a:p>
            <a:endParaRPr lang="en-US" sz="900" dirty="0"/>
          </a:p>
          <a:p>
            <a:r>
              <a:rPr lang="en-US" sz="900" dirty="0"/>
              <a:t>WAI encourages development of techniques for non-W3C technologies as well, so there may be techniques for Flash or PDF or XYZ technology. While W3C WAI will not directly develop techniques for these other technologies, it will encourage their development.</a:t>
            </a:r>
          </a:p>
          <a:p>
            <a:endParaRPr lang="en-US" sz="900" dirty="0"/>
          </a:p>
          <a:p>
            <a:r>
              <a:rPr lang="en-US" sz="900" b="1" dirty="0"/>
              <a:t>Techniques are “informative”</a:t>
            </a:r>
          </a:p>
          <a:p>
            <a:endParaRPr lang="en-US" sz="900" dirty="0"/>
          </a:p>
          <a:p>
            <a:r>
              <a:rPr lang="en-US" sz="900" dirty="0"/>
              <a:t>Again, the Techniques are not part of the WCAG 2.0 standard, and you don’t have to use them to meet WCAG 2.0. You could develop other ways to meet WCAG 2.0. This is another aspect of the flexibility of WCAG 2.0.</a:t>
            </a:r>
          </a:p>
          <a:p>
            <a:endParaRPr lang="en-US" sz="900" dirty="0"/>
          </a:p>
          <a:p>
            <a:r>
              <a:rPr lang="en-US" sz="900" dirty="0"/>
              <a:t>(By the way, if you develop new techniques to meet WCAG 2.0, you can submit them for review and inclusion in updates to the Techniques document.)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being accessible means we’re unnecessarily</a:t>
            </a:r>
            <a:r>
              <a:rPr lang="en-US" baseline="0" dirty="0" smtClean="0"/>
              <a:t> limiting and underutilizing our potential resources.</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5C1E1232-36A7-4819-82D5-A8FA9E6A0813}" type="slidenum">
              <a:rPr lang="en-US"/>
              <a:pPr/>
              <a:t>79</a:t>
            </a:fld>
            <a:endParaRPr lang="en-US"/>
          </a:p>
        </p:txBody>
      </p:sp>
      <p:sp>
        <p:nvSpPr>
          <p:cNvPr id="574466" name="Rectangle 2"/>
          <p:cNvSpPr>
            <a:spLocks noGrp="1" noRot="1" noChangeAspect="1" noChangeArrowheads="1" noTextEdit="1"/>
          </p:cNvSpPr>
          <p:nvPr>
            <p:ph type="sldImg"/>
          </p:nvPr>
        </p:nvSpPr>
        <p:spPr>
          <a:xfrm>
            <a:off x="533400" y="327025"/>
            <a:ext cx="3684588" cy="2762250"/>
          </a:xfrm>
          <a:ln/>
        </p:spPr>
      </p:sp>
      <p:sp>
        <p:nvSpPr>
          <p:cNvPr id="574467" name="Rectangle 3"/>
          <p:cNvSpPr>
            <a:spLocks noGrp="1" noChangeArrowheads="1"/>
          </p:cNvSpPr>
          <p:nvPr>
            <p:ph type="body" idx="1"/>
          </p:nvPr>
        </p:nvSpPr>
        <p:spPr/>
        <p:txBody>
          <a:bodyPr/>
          <a:lstStyle/>
          <a:p>
            <a:r>
              <a:rPr lang="en-US" sz="900" dirty="0"/>
              <a:t>Next, let’s look at examples of what WCAG 2.0 allows that WCAG 1.0 did not, that is, where WCAG 2.0 is less restrictive than 1.0.</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646C1D16-2E6E-4D47-920C-63C1B2BA724B}" type="slidenum">
              <a:rPr lang="en-US"/>
              <a:pPr/>
              <a:t>80</a:t>
            </a:fld>
            <a:endParaRPr lang="en-US"/>
          </a:p>
        </p:txBody>
      </p:sp>
      <p:sp>
        <p:nvSpPr>
          <p:cNvPr id="654338" name="Rectangle 2"/>
          <p:cNvSpPr>
            <a:spLocks noGrp="1" noRot="1" noChangeAspect="1" noChangeArrowheads="1" noTextEdit="1"/>
          </p:cNvSpPr>
          <p:nvPr>
            <p:ph type="sldImg"/>
          </p:nvPr>
        </p:nvSpPr>
        <p:spPr>
          <a:xfrm>
            <a:off x="533400" y="327025"/>
            <a:ext cx="3684588" cy="2762250"/>
          </a:xfrm>
          <a:ln/>
        </p:spPr>
      </p:sp>
      <p:sp>
        <p:nvSpPr>
          <p:cNvPr id="654339" name="Rectangle 3"/>
          <p:cNvSpPr>
            <a:spLocks noGrp="1" noChangeArrowheads="1"/>
          </p:cNvSpPr>
          <p:nvPr>
            <p:ph type="body" idx="1"/>
          </p:nvPr>
        </p:nvSpPr>
        <p:spPr/>
        <p:txBody>
          <a:bodyPr/>
          <a:lstStyle/>
          <a:p>
            <a:r>
              <a:rPr lang="en-US" sz="900" dirty="0"/>
              <a:t>Back in 1999, in the days of WCAG 1.0, there was very little support for scripting in common assistive technologies, such as screen readers. You pretty much couldn't design a site that relied on scripting and was accessible. That's changed now. All of the major browsers and assistive technologies support scripting. So now there are ways where you can use scripting, and even in some cases use it to </a:t>
            </a:r>
            <a:r>
              <a:rPr lang="en-US" sz="900" b="1" dirty="0"/>
              <a:t>enhance</a:t>
            </a:r>
            <a:r>
              <a:rPr lang="en-US" sz="900" dirty="0"/>
              <a:t> accessibility.</a:t>
            </a:r>
          </a:p>
          <a:p>
            <a:endParaRPr lang="en-US" sz="900" dirty="0"/>
          </a:p>
          <a:p>
            <a:r>
              <a:rPr lang="en-US" sz="900" dirty="0"/>
              <a:t>There are definitely some accessibility issues depending on what you do with scripting, but it's no longer something that always impairs accessibility; now it's actually encouraged in some cases.</a:t>
            </a:r>
          </a:p>
          <a:p>
            <a:endParaRPr lang="en-US" sz="900" dirty="0"/>
          </a:p>
          <a:p>
            <a:r>
              <a:rPr lang="en-US" sz="900" dirty="0"/>
              <a:t>There are several resources on the Web that provide additional guidance on accessibility and scripting.</a:t>
            </a:r>
          </a:p>
          <a:p>
            <a:endParaRPr lang="en-US" sz="900" dirty="0"/>
          </a:p>
          <a:p>
            <a:r>
              <a:rPr lang="en-US" sz="900" dirty="0"/>
              <a:t>---</a:t>
            </a:r>
          </a:p>
          <a:p>
            <a:r>
              <a:rPr lang="en-US" sz="900" dirty="0"/>
              <a:t>Note to presenters: For some audiences, you might want to explain that scripting is an issue under the “Perceivable” principle. In the past, content provided through scripting was not always perceivable to uses with disabilities.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74B14DD7-A260-4978-966D-AD1FC584FC59}" type="slidenum">
              <a:rPr lang="en-US"/>
              <a:pPr/>
              <a:t>81</a:t>
            </a:fld>
            <a:endParaRPr lang="en-US"/>
          </a:p>
        </p:txBody>
      </p:sp>
      <p:sp>
        <p:nvSpPr>
          <p:cNvPr id="814082" name="Rectangle 2"/>
          <p:cNvSpPr>
            <a:spLocks noGrp="1" noRot="1" noChangeAspect="1" noChangeArrowheads="1" noTextEdit="1"/>
          </p:cNvSpPr>
          <p:nvPr>
            <p:ph type="sldImg"/>
          </p:nvPr>
        </p:nvSpPr>
        <p:spPr>
          <a:xfrm>
            <a:off x="533400" y="327025"/>
            <a:ext cx="3684588" cy="2762250"/>
          </a:xfrm>
          <a:ln/>
        </p:spPr>
      </p:sp>
      <p:sp>
        <p:nvSpPr>
          <p:cNvPr id="814083" name="Rectangle 3"/>
          <p:cNvSpPr>
            <a:spLocks noGrp="1" noChangeArrowheads="1"/>
          </p:cNvSpPr>
          <p:nvPr>
            <p:ph type="body" idx="1"/>
          </p:nvPr>
        </p:nvSpPr>
        <p:spPr/>
        <p:txBody>
          <a:bodyPr/>
          <a:lstStyle/>
          <a:p>
            <a:r>
              <a:rPr lang="en-US" sz="900" dirty="0"/>
              <a:t>In fact, there are specific scripting techniques for WCAG 2.0, including: [items listed on slide] And there will probably be more in the future.</a:t>
            </a:r>
          </a:p>
          <a:p>
            <a:endParaRPr lang="en-US" sz="900" dirty="0"/>
          </a:p>
          <a:p>
            <a:r>
              <a:rPr lang="en-US" sz="900" dirty="0"/>
              <a:t>---</a:t>
            </a:r>
          </a:p>
          <a:p>
            <a:r>
              <a:rPr lang="en-US" sz="900" dirty="0"/>
              <a:t>Note to presenters: This is a particular area that you might want to cover in more or less detail depending on your audience. You can get more about scripting techniques from links in the Techniques document contents list: www.w3.org/TR/WCAG20-TECHS/#contents – as well as other (non-W3C WAI) resources on the Web (however, note that they may be out of date or incorrect).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942C1B21-E99E-443E-915E-1DFEFF0B7339}" type="slidenum">
              <a:rPr lang="en-US"/>
              <a:pPr/>
              <a:t>82</a:t>
            </a:fld>
            <a:endParaRPr lang="en-US"/>
          </a:p>
        </p:txBody>
      </p:sp>
      <p:sp>
        <p:nvSpPr>
          <p:cNvPr id="650242" name="Rectangle 2"/>
          <p:cNvSpPr>
            <a:spLocks noGrp="1" noRot="1" noChangeAspect="1" noChangeArrowheads="1" noTextEdit="1"/>
          </p:cNvSpPr>
          <p:nvPr>
            <p:ph type="sldImg"/>
          </p:nvPr>
        </p:nvSpPr>
        <p:spPr>
          <a:xfrm>
            <a:off x="533400" y="327025"/>
            <a:ext cx="3684588" cy="2762250"/>
          </a:xfrm>
          <a:ln/>
        </p:spPr>
      </p:sp>
      <p:sp>
        <p:nvSpPr>
          <p:cNvPr id="650243" name="Rectangle 3"/>
          <p:cNvSpPr>
            <a:spLocks noGrp="1" noChangeArrowheads="1"/>
          </p:cNvSpPr>
          <p:nvPr>
            <p:ph type="body" idx="1"/>
          </p:nvPr>
        </p:nvSpPr>
        <p:spPr/>
        <p:txBody>
          <a:bodyPr/>
          <a:lstStyle/>
          <a:p>
            <a:r>
              <a:rPr lang="en-US" sz="900" dirty="0"/>
              <a:t>WCAG 2.0</a:t>
            </a:r>
            <a:r>
              <a:rPr lang="en-US" sz="900" dirty="0" smtClean="0"/>
              <a:t> was developed </a:t>
            </a:r>
            <a:r>
              <a:rPr lang="en-US" sz="900" dirty="0"/>
              <a:t>in coordination with related work on making accessible the more advanced features of dynamic content and rich Internet applications developed with Ajax, DHTML, and other Web technologies. That work is the </a:t>
            </a:r>
            <a:r>
              <a:rPr lang="fr-FR" sz="900" dirty="0"/>
              <a:t>Accessible Rich Internet Applications</a:t>
            </a:r>
            <a:r>
              <a:rPr lang="en-US" sz="900" dirty="0"/>
              <a:t> Suite, WAI-ARIA, which is developed by the W3C WAI Protocols and Formats Working Group.</a:t>
            </a:r>
          </a:p>
          <a:p>
            <a:endParaRPr lang="en-US" sz="900" dirty="0"/>
          </a:p>
          <a:p>
            <a:r>
              <a:rPr lang="en-US" sz="900" dirty="0"/>
              <a:t>A primary focus of ARIA is providing information about user interface controls to assistive technologies, e.g.:</a:t>
            </a:r>
          </a:p>
          <a:p>
            <a:pPr lvl="1">
              <a:buFontTx/>
              <a:buChar char="•"/>
            </a:pPr>
            <a:r>
              <a:rPr lang="en-US" sz="900" dirty="0"/>
              <a:t>Menus, tree controls, navigation bars</a:t>
            </a:r>
          </a:p>
          <a:p>
            <a:pPr lvl="1">
              <a:buFontTx/>
              <a:buChar char="•"/>
            </a:pPr>
            <a:r>
              <a:rPr lang="en-US" sz="900" dirty="0"/>
              <a:t>Role and state</a:t>
            </a:r>
          </a:p>
          <a:p>
            <a:endParaRPr lang="en-US" sz="900" dirty="0"/>
          </a:p>
          <a:p>
            <a:r>
              <a:rPr lang="en-US" sz="900" dirty="0"/>
              <a:t>Once ARIA is implemented, you’ll be able to make rich Internet applications much more accessible and usable by people with disabilities. For example, for a menu in a tree control, ARIA defines how to make the information about the nodes available to assistive technologies, so that users can to tell where they are in a tree, expand and collapse nodes, and get around and navigate a lot more effectively.</a:t>
            </a:r>
          </a:p>
          <a:p>
            <a:endParaRPr lang="en-US" sz="900" dirty="0"/>
          </a:p>
          <a:p>
            <a:r>
              <a:rPr lang="en-US" sz="900" dirty="0"/>
              <a:t>---</a:t>
            </a:r>
          </a:p>
          <a:p>
            <a:r>
              <a:rPr lang="en-US" sz="900" dirty="0"/>
              <a:t>Note to presenters: This is a particular area that you might want to customize to cover in more or less detail depending on your audience. You might want to only mention it briefly and then delete the next couple of slides. You can learn more from the </a:t>
            </a:r>
            <a:r>
              <a:rPr lang="fr-FR" sz="900" dirty="0"/>
              <a:t>WAI-ARIA Overview at </a:t>
            </a:r>
            <a:r>
              <a:rPr lang="en-US" sz="900" dirty="0"/>
              <a:t>www.w3.org/WAI/intro/aria.php</a:t>
            </a:r>
          </a:p>
          <a:p>
            <a:endParaRPr lang="en-US" sz="900" dirty="0"/>
          </a:p>
          <a:p>
            <a:r>
              <a:rPr lang="en-US" sz="900" dirty="0"/>
              <a:t>Note to presenters: Please use ‘WAI-ARIA’ on first reference, especially in print. It’s OK to use just ‘ARIA’ when you’re using it repeatedly.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14953D83-958E-4592-9D59-93F68BB47168}" type="slidenum">
              <a:rPr lang="en-US"/>
              <a:pPr/>
              <a:t>83</a:t>
            </a:fld>
            <a:endParaRPr lang="en-US"/>
          </a:p>
        </p:txBody>
      </p:sp>
      <p:sp>
        <p:nvSpPr>
          <p:cNvPr id="907266" name="Rectangle 2"/>
          <p:cNvSpPr>
            <a:spLocks noGrp="1" noRot="1" noChangeAspect="1" noChangeArrowheads="1" noTextEdit="1"/>
          </p:cNvSpPr>
          <p:nvPr>
            <p:ph type="sldImg"/>
          </p:nvPr>
        </p:nvSpPr>
        <p:spPr>
          <a:xfrm>
            <a:off x="533400" y="327025"/>
            <a:ext cx="3684588" cy="2762250"/>
          </a:xfrm>
          <a:ln/>
        </p:spPr>
      </p:sp>
      <p:sp>
        <p:nvSpPr>
          <p:cNvPr id="907267" name="Rectangle 3"/>
          <p:cNvSpPr>
            <a:spLocks noGrp="1" noChangeArrowheads="1"/>
          </p:cNvSpPr>
          <p:nvPr>
            <p:ph type="body" idx="1"/>
          </p:nvPr>
        </p:nvSpPr>
        <p:spPr/>
        <p:txBody>
          <a:bodyPr/>
          <a:lstStyle/>
          <a:p>
            <a:r>
              <a:rPr lang="en-US" sz="900" dirty="0"/>
              <a:t>Another way that WCAG 2.0 provides flexibility for different situations today and flexibility as technology changes over time is through what’s called </a:t>
            </a:r>
            <a:r>
              <a:rPr lang="en-US" sz="900" i="1" dirty="0"/>
              <a:t>“accessibility-supported technologies”.</a:t>
            </a:r>
          </a:p>
          <a:p>
            <a:endParaRPr lang="en-US" sz="900" i="1" dirty="0"/>
          </a:p>
          <a:p>
            <a:r>
              <a:rPr lang="en-US" sz="900" dirty="0"/>
              <a:t>First, let’s look at how WCAG </a:t>
            </a:r>
            <a:r>
              <a:rPr lang="en-US" sz="900" b="1" dirty="0"/>
              <a:t>1.0</a:t>
            </a:r>
            <a:r>
              <a:rPr lang="en-US" sz="900" dirty="0"/>
              <a:t> addressed the issue of accessibility support in browsers and other user agents, in order to understand one of the reasons for having the concept of accessibility-supported technologies in WCAG 2.0.</a:t>
            </a:r>
          </a:p>
          <a:p>
            <a:endParaRPr lang="en-US" sz="900" dirty="0"/>
          </a:p>
          <a:p>
            <a:r>
              <a:rPr lang="en-US" sz="900" dirty="0"/>
              <a:t>UPDATE Note: Make sure to check for updated information on accessibility-supported technologies. WAI may have new material that explains it in a different way. One place to check is the Overview of WCAG 2.0 Documents at http://www.w3.org/WAI/intro/wcag20 and the WCAG 2 FAQ at http://www.w3.org/WAI/WCAG20/wcag2faq.html</a:t>
            </a:r>
          </a:p>
          <a:p>
            <a:endParaRPr lang="en-US" sz="900" dirty="0"/>
          </a:p>
          <a:p>
            <a:r>
              <a:rPr lang="en-US" sz="900" dirty="0"/>
              <a:t>---</a:t>
            </a:r>
          </a:p>
          <a:p>
            <a:r>
              <a:rPr lang="en-US" sz="900" dirty="0"/>
              <a:t>Note to presenters: Customize how much you cover accessibility-supported technologies (the following several slides) based on the audience. For audiences of policy makers, project managers, and others who might be defining what technologies are considered accessibility supported or defining what technologies are used to develop a Web site, it might be good to cover it in detail. For short presentations to usability/user experience professionals who are not involved in the decisions of which technologies to use, it might be best to cover it much less, and delete most of the slides.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56D849AB-BA33-4116-8B10-99DCFB85C732}" type="slidenum">
              <a:rPr lang="en-US"/>
              <a:pPr/>
              <a:t>84</a:t>
            </a:fld>
            <a:endParaRPr lang="en-US"/>
          </a:p>
        </p:txBody>
      </p:sp>
      <p:sp>
        <p:nvSpPr>
          <p:cNvPr id="909314" name="Rectangle 2"/>
          <p:cNvSpPr>
            <a:spLocks noGrp="1" noRot="1" noChangeAspect="1" noChangeArrowheads="1" noTextEdit="1"/>
          </p:cNvSpPr>
          <p:nvPr>
            <p:ph type="sldImg"/>
          </p:nvPr>
        </p:nvSpPr>
        <p:spPr>
          <a:xfrm>
            <a:off x="533400" y="327025"/>
            <a:ext cx="3684588" cy="2762250"/>
          </a:xfrm>
          <a:ln/>
        </p:spPr>
      </p:sp>
      <p:sp>
        <p:nvSpPr>
          <p:cNvPr id="909315" name="Rectangle 3"/>
          <p:cNvSpPr>
            <a:spLocks noGrp="1" noChangeArrowheads="1"/>
          </p:cNvSpPr>
          <p:nvPr>
            <p:ph type="body" idx="1"/>
          </p:nvPr>
        </p:nvSpPr>
        <p:spPr/>
        <p:txBody>
          <a:bodyPr/>
          <a:lstStyle/>
          <a:p>
            <a:r>
              <a:rPr lang="en-US" sz="900" dirty="0"/>
              <a:t>WCAG 1.0 used the “until user agent” clause to address current limitations and future advances in user agents, such as with Checkpoint 10.2.</a:t>
            </a:r>
          </a:p>
          <a:p>
            <a:r>
              <a:rPr lang="en-US" sz="900" dirty="0"/>
              <a:t>For WCAG 2.0, “accessibility-supported technologies” addresses that (the issue of current limitations and future advances).</a:t>
            </a:r>
          </a:p>
          <a:p>
            <a:endParaRPr lang="en-US" sz="900" dirty="0"/>
          </a:p>
          <a:p>
            <a:r>
              <a:rPr lang="en-US" sz="900" dirty="0"/>
              <a:t>Let’s look at what accessibility-supported technologies means from the authors’ point of view.</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8745DFEC-98A4-41DB-81C0-36D148FE7CEB}" type="slidenum">
              <a:rPr lang="en-US"/>
              <a:pPr/>
              <a:t>85</a:t>
            </a:fld>
            <a:endParaRPr lang="en-US"/>
          </a:p>
        </p:txBody>
      </p:sp>
      <p:sp>
        <p:nvSpPr>
          <p:cNvPr id="935938" name="Rectangle 2"/>
          <p:cNvSpPr>
            <a:spLocks noGrp="1" noRot="1" noChangeAspect="1" noChangeArrowheads="1" noTextEdit="1"/>
          </p:cNvSpPr>
          <p:nvPr>
            <p:ph type="sldImg"/>
          </p:nvPr>
        </p:nvSpPr>
        <p:spPr>
          <a:xfrm>
            <a:off x="533400" y="327025"/>
            <a:ext cx="3684588" cy="2762250"/>
          </a:xfrm>
          <a:ln/>
        </p:spPr>
      </p:sp>
      <p:sp>
        <p:nvSpPr>
          <p:cNvPr id="935939" name="Rectangle 3"/>
          <p:cNvSpPr>
            <a:spLocks noGrp="1" noChangeArrowheads="1"/>
          </p:cNvSpPr>
          <p:nvPr>
            <p:ph type="body" idx="1"/>
          </p:nvPr>
        </p:nvSpPr>
        <p:spPr/>
        <p:txBody>
          <a:bodyPr/>
          <a:lstStyle/>
          <a:p>
            <a:r>
              <a:rPr lang="en-US" sz="900" dirty="0"/>
              <a:t>From a developers/designers/authors perspective, one way to think about accessibility-supported technologies is: </a:t>
            </a:r>
            <a:r>
              <a:rPr lang="en-US" sz="900" b="1" dirty="0"/>
              <a:t>A list of Web technologies that an author can use to create accessible Web content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C171E7B3-ABAF-458B-9C65-AABA84FBE9A6}" type="slidenum">
              <a:rPr lang="en-US"/>
              <a:pPr/>
              <a:t>86</a:t>
            </a:fld>
            <a:endParaRPr lang="en-US"/>
          </a:p>
        </p:txBody>
      </p:sp>
      <p:sp>
        <p:nvSpPr>
          <p:cNvPr id="940034" name="Rectangle 2"/>
          <p:cNvSpPr>
            <a:spLocks noGrp="1" noRot="1" noChangeAspect="1" noChangeArrowheads="1" noTextEdit="1"/>
          </p:cNvSpPr>
          <p:nvPr>
            <p:ph type="sldImg"/>
          </p:nvPr>
        </p:nvSpPr>
        <p:spPr>
          <a:xfrm>
            <a:off x="533400" y="327025"/>
            <a:ext cx="3684588" cy="2762250"/>
          </a:xfrm>
          <a:ln/>
        </p:spPr>
      </p:sp>
      <p:sp>
        <p:nvSpPr>
          <p:cNvPr id="940035" name="Rectangle 3"/>
          <p:cNvSpPr>
            <a:spLocks noGrp="1" noChangeArrowheads="1"/>
          </p:cNvSpPr>
          <p:nvPr>
            <p:ph type="body" idx="1"/>
          </p:nvPr>
        </p:nvSpPr>
        <p:spPr/>
        <p:txBody>
          <a:bodyPr/>
          <a:lstStyle/>
          <a:p>
            <a:r>
              <a:rPr lang="en-US" sz="900" dirty="0"/>
              <a:t>WCAG 2.0 includes the criteria for a technology to be included on the list of accessibility-supported technologies.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A71B5E3A-7D10-46C4-A06F-CC0A448F90D2}" type="slidenum">
              <a:rPr lang="en-US"/>
              <a:pPr/>
              <a:t>87</a:t>
            </a:fld>
            <a:endParaRPr lang="en-US"/>
          </a:p>
        </p:txBody>
      </p:sp>
      <p:sp>
        <p:nvSpPr>
          <p:cNvPr id="937986" name="Rectangle 2"/>
          <p:cNvSpPr>
            <a:spLocks noGrp="1" noRot="1" noChangeAspect="1" noChangeArrowheads="1" noTextEdit="1"/>
          </p:cNvSpPr>
          <p:nvPr>
            <p:ph type="sldImg"/>
          </p:nvPr>
        </p:nvSpPr>
        <p:spPr>
          <a:xfrm>
            <a:off x="533400" y="327025"/>
            <a:ext cx="3684588" cy="2762250"/>
          </a:xfrm>
          <a:ln/>
        </p:spPr>
      </p:sp>
      <p:sp>
        <p:nvSpPr>
          <p:cNvPr id="937987" name="Rectangle 3"/>
          <p:cNvSpPr>
            <a:spLocks noGrp="1" noChangeArrowheads="1"/>
          </p:cNvSpPr>
          <p:nvPr>
            <p:ph type="body" idx="1"/>
          </p:nvPr>
        </p:nvSpPr>
        <p:spPr/>
        <p:txBody>
          <a:bodyPr/>
          <a:lstStyle/>
          <a:p>
            <a:r>
              <a:rPr lang="en-US" sz="900" dirty="0"/>
              <a:t>Note that you can use other technologies that are not on the list, as long as they are used only for </a:t>
            </a:r>
            <a:r>
              <a:rPr lang="en-US" sz="900" b="1" dirty="0"/>
              <a:t>enhancement</a:t>
            </a:r>
            <a:r>
              <a:rPr lang="en-US" sz="900" dirty="0"/>
              <a:t>, and all the information and functionality is fully available (perceivable, operable, and understandable) to people with disabilities then the non-accessibility-supported technology is not supported, or turned off (or on).</a:t>
            </a:r>
          </a:p>
          <a:p>
            <a:endParaRPr lang="en-US" sz="900" dirty="0"/>
          </a:p>
          <a:p>
            <a:r>
              <a:rPr lang="en-US" sz="900" dirty="0"/>
              <a:t>Now let’s look at how it’s described in WCAG 2.0, which covers other perspectives as well.</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4DAA00FE-0351-4FDE-9717-01217D103412}" type="slidenum">
              <a:rPr lang="en-US"/>
              <a:pPr/>
              <a:t>88</a:t>
            </a:fld>
            <a:endParaRPr lang="en-US"/>
          </a:p>
        </p:txBody>
      </p:sp>
      <p:sp>
        <p:nvSpPr>
          <p:cNvPr id="705538" name="Rectangle 2"/>
          <p:cNvSpPr>
            <a:spLocks noGrp="1" noRot="1" noChangeAspect="1" noChangeArrowheads="1" noTextEdit="1"/>
          </p:cNvSpPr>
          <p:nvPr>
            <p:ph type="sldImg"/>
          </p:nvPr>
        </p:nvSpPr>
        <p:spPr>
          <a:xfrm>
            <a:off x="533400" y="327025"/>
            <a:ext cx="3684588" cy="2762250"/>
          </a:xfrm>
          <a:ln/>
        </p:spPr>
      </p:sp>
      <p:sp>
        <p:nvSpPr>
          <p:cNvPr id="705539" name="Rectangle 3"/>
          <p:cNvSpPr>
            <a:spLocks noGrp="1" noChangeArrowheads="1"/>
          </p:cNvSpPr>
          <p:nvPr>
            <p:ph type="body" idx="1"/>
          </p:nvPr>
        </p:nvSpPr>
        <p:spPr/>
        <p:txBody>
          <a:bodyPr/>
          <a:lstStyle/>
          <a:p>
            <a:r>
              <a:rPr lang="en-US" sz="900" dirty="0"/>
              <a:t>Let’s look at examples for each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2006 BRFSS Disability and Health Report</a:t>
            </a:r>
          </a:p>
          <a:p>
            <a:endParaRPr lang="en-US" dirty="0" smtClean="0"/>
          </a:p>
          <a:p>
            <a:r>
              <a:rPr lang="en-US" dirty="0" smtClean="0"/>
              <a:t>(BRFSS: Behavioral Risk Factor Surveillance System)</a:t>
            </a:r>
          </a:p>
          <a:p>
            <a:endParaRPr lang="en-US" dirty="0" smtClean="0"/>
          </a:p>
          <a:p>
            <a:r>
              <a:rPr lang="en-US" dirty="0" smtClean="0"/>
              <a:t>422,108 adult Kansans (20.4%) living with some type of disability</a:t>
            </a:r>
          </a:p>
          <a:p>
            <a:endParaRPr lang="en-US" dirty="0"/>
          </a:p>
          <a:p>
            <a:r>
              <a:rPr lang="en-US" dirty="0" smtClean="0"/>
              <a:t>(defined as those who reported an activity limitation due to physical, mental, or emotional problems or who reported a health problem that requires them to use special equipment such as a cane, a wheelchair, a special bed, or a special telephone)</a:t>
            </a:r>
          </a:p>
          <a:p>
            <a:endParaRPr lang="en-US" dirty="0" smtClean="0"/>
          </a:p>
          <a:p>
            <a:r>
              <a:rPr lang="en-US" dirty="0" smtClean="0"/>
              <a:t>(The BRFSS, which is coordinated and partially funded by the Centers for Disease Control and Prevention, is the largest continuously conducted telephone survey in the world. It is conducted in every state, the District of Columbia, and several United States territories. The first BRFSS survey in Kansas was conducted as a point-in-time survey in 1990, and Kansas has conducted the BRFSS survey annually since 1992.)</a:t>
            </a:r>
            <a:endParaRPr lang="en-US" dirty="0"/>
          </a:p>
        </p:txBody>
      </p:sp>
      <p:sp>
        <p:nvSpPr>
          <p:cNvPr id="4" name="Slide Number Placeholder 3"/>
          <p:cNvSpPr>
            <a:spLocks noGrp="1"/>
          </p:cNvSpPr>
          <p:nvPr>
            <p:ph type="sldNum" sz="quarter" idx="10"/>
          </p:nvPr>
        </p:nvSpPr>
        <p:spPr/>
        <p:txBody>
          <a:bodyPr/>
          <a:lstStyle/>
          <a:p>
            <a:fld id="{2652CAD3-B9BC-499D-BF8C-DE8416B60964}"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F764A885-2BE5-48C7-BB72-80928E426E1B}" type="slidenum">
              <a:rPr lang="en-US"/>
              <a:pPr/>
              <a:t>89</a:t>
            </a:fld>
            <a:endParaRPr lang="en-US"/>
          </a:p>
        </p:txBody>
      </p:sp>
      <p:sp>
        <p:nvSpPr>
          <p:cNvPr id="933890" name="Rectangle 2"/>
          <p:cNvSpPr>
            <a:spLocks noGrp="1" noRot="1" noChangeAspect="1" noChangeArrowheads="1" noTextEdit="1"/>
          </p:cNvSpPr>
          <p:nvPr>
            <p:ph type="sldImg"/>
          </p:nvPr>
        </p:nvSpPr>
        <p:spPr>
          <a:xfrm>
            <a:off x="533400" y="327025"/>
            <a:ext cx="3684588" cy="2762250"/>
          </a:xfrm>
          <a:ln/>
        </p:spPr>
      </p:sp>
      <p:sp>
        <p:nvSpPr>
          <p:cNvPr id="933891" name="Rectangle 3"/>
          <p:cNvSpPr>
            <a:spLocks noGrp="1" noChangeArrowheads="1"/>
          </p:cNvSpPr>
          <p:nvPr>
            <p:ph type="body" idx="1"/>
          </p:nvPr>
        </p:nvSpPr>
        <p:spPr/>
        <p:txBody>
          <a:bodyPr/>
          <a:lstStyle/>
          <a:p>
            <a:r>
              <a:rPr lang="en-US" sz="900" dirty="0"/>
              <a:t>“Technologies” here is Web content technologies, e.g., HTML, CSS, GIF, SVG, PNG, PDF, Flash, JavaScript, MPEG.</a:t>
            </a:r>
          </a:p>
          <a:p>
            <a:r>
              <a:rPr lang="en-US" sz="900" dirty="0"/>
              <a:t>Note that these are examples of Web content technologies, but not all of those listed are necessarily accessibility supported.</a:t>
            </a:r>
          </a:p>
          <a:p>
            <a:r>
              <a:rPr lang="en-US" sz="900" dirty="0"/>
              <a:t>Next, let’s look at what those “</a:t>
            </a:r>
            <a:r>
              <a:rPr lang="en-US" sz="900" dirty="0" err="1"/>
              <a:t>if”s</a:t>
            </a:r>
            <a:r>
              <a:rPr lang="en-US" sz="900" dirty="0"/>
              <a:t> are…</a:t>
            </a:r>
          </a:p>
          <a:p>
            <a:endParaRPr lang="en-US" sz="900" dirty="0"/>
          </a:p>
          <a:p>
            <a:r>
              <a:rPr lang="en-US" sz="900" dirty="0"/>
              <a:t>---</a:t>
            </a:r>
          </a:p>
          <a:p>
            <a:r>
              <a:rPr lang="en-US" sz="900" dirty="0"/>
              <a:t>[layout description: There are two text boxes side-by-side, to show the </a:t>
            </a:r>
            <a:r>
              <a:rPr lang="en-US" dirty="0"/>
              <a:t>description in the first, and examples in the second.</a:t>
            </a:r>
          </a:p>
          <a:p>
            <a:r>
              <a:rPr lang="en-US" sz="900" dirty="0"/>
              <a:t>The first text box has: Technologies that:</a:t>
            </a:r>
          </a:p>
          <a:p>
            <a:r>
              <a:rPr lang="en-US" sz="900" dirty="0"/>
              <a:t>The second text box has: HTML, CSS, GIF, SVG, PNG, PDF, Flash, JavaScript, MPEG, etc. if:</a:t>
            </a:r>
          </a:p>
          <a:p>
            <a:r>
              <a:rPr lang="en-US" sz="900" dirty="0"/>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762A4C30-7BC3-466A-A98E-A38B6258F91E}" type="slidenum">
              <a:rPr lang="en-US"/>
              <a:pPr/>
              <a:t>90</a:t>
            </a:fld>
            <a:endParaRPr lang="en-US"/>
          </a:p>
        </p:txBody>
      </p:sp>
      <p:sp>
        <p:nvSpPr>
          <p:cNvPr id="947202" name="Rectangle 2"/>
          <p:cNvSpPr>
            <a:spLocks noGrp="1" noRot="1" noChangeAspect="1" noChangeArrowheads="1" noTextEdit="1"/>
          </p:cNvSpPr>
          <p:nvPr>
            <p:ph type="sldImg"/>
          </p:nvPr>
        </p:nvSpPr>
        <p:spPr>
          <a:xfrm>
            <a:off x="533400" y="327025"/>
            <a:ext cx="3684588" cy="2762250"/>
          </a:xfrm>
          <a:ln/>
        </p:spPr>
      </p:sp>
      <p:sp>
        <p:nvSpPr>
          <p:cNvPr id="947203" name="Rectangle 3"/>
          <p:cNvSpPr>
            <a:spLocks noGrp="1" noChangeArrowheads="1"/>
          </p:cNvSpPr>
          <p:nvPr>
            <p:ph type="body" idx="1"/>
          </p:nvPr>
        </p:nvSpPr>
        <p:spPr/>
        <p:txBody>
          <a:bodyPr/>
          <a:lstStyle/>
          <a:p>
            <a:r>
              <a:rPr lang="en-US" dirty="0"/>
              <a:t>For the second phrase (“users' assistive technologies support”), you could say “the screen readers, screen magnifiers, etc. that the users use support it”.</a:t>
            </a:r>
          </a:p>
          <a:p>
            <a:endParaRPr lang="en-US" dirty="0"/>
          </a:p>
          <a:p>
            <a:r>
              <a:rPr lang="en-US" dirty="0"/>
              <a:t>---</a:t>
            </a:r>
          </a:p>
          <a:p>
            <a:r>
              <a:rPr lang="en-US" dirty="0"/>
              <a:t>[layout description: There are two text boxes side-by-side, to show the description in the first, and examples in the second. The old text is grayed out. The new text is below.</a:t>
            </a:r>
          </a:p>
          <a:p>
            <a:r>
              <a:rPr lang="en-US" dirty="0"/>
              <a:t>The first text box adds:</a:t>
            </a:r>
          </a:p>
          <a:p>
            <a:pPr>
              <a:buFontTx/>
              <a:buChar char="•"/>
            </a:pPr>
            <a:r>
              <a:rPr lang="en-US" dirty="0"/>
              <a:t>users' assistive technologies support, </a:t>
            </a:r>
            <a:r>
              <a:rPr lang="en-US" b="1" dirty="0"/>
              <a:t>and</a:t>
            </a:r>
          </a:p>
          <a:p>
            <a:r>
              <a:rPr lang="en-US" dirty="0"/>
              <a:t>The second text box has:</a:t>
            </a:r>
          </a:p>
          <a:p>
            <a:pPr>
              <a:buFontTx/>
              <a:buChar char="•"/>
            </a:pPr>
            <a:r>
              <a:rPr lang="en-US" dirty="0"/>
              <a:t>the screen readers, screen magnifiers, etc. that the users use support it, </a:t>
            </a:r>
            <a:r>
              <a:rPr lang="en-US" b="1" dirty="0"/>
              <a:t>and</a:t>
            </a:r>
          </a:p>
          <a:p>
            <a:r>
              <a:rPr lang="en-US" dirty="0"/>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E8E460AB-7F2E-4212-B9E2-79140FBA489C}" type="slidenum">
              <a:rPr lang="en-US"/>
              <a:pPr/>
              <a:t>91</a:t>
            </a:fld>
            <a:endParaRPr lang="en-US"/>
          </a:p>
        </p:txBody>
      </p:sp>
      <p:sp>
        <p:nvSpPr>
          <p:cNvPr id="949250" name="Rectangle 2"/>
          <p:cNvSpPr>
            <a:spLocks noGrp="1" noRot="1" noChangeAspect="1" noChangeArrowheads="1" noTextEdit="1"/>
          </p:cNvSpPr>
          <p:nvPr>
            <p:ph type="sldImg"/>
          </p:nvPr>
        </p:nvSpPr>
        <p:spPr>
          <a:xfrm>
            <a:off x="533400" y="327025"/>
            <a:ext cx="3684588" cy="2762250"/>
          </a:xfrm>
          <a:ln/>
        </p:spPr>
      </p:sp>
      <p:sp>
        <p:nvSpPr>
          <p:cNvPr id="949251" name="Rectangle 3"/>
          <p:cNvSpPr>
            <a:spLocks noGrp="1" noChangeArrowheads="1"/>
          </p:cNvSpPr>
          <p:nvPr>
            <p:ph type="body" idx="1"/>
          </p:nvPr>
        </p:nvSpPr>
        <p:spPr/>
        <p:txBody>
          <a:bodyPr/>
          <a:lstStyle/>
          <a:p>
            <a:r>
              <a:rPr lang="en-US" dirty="0"/>
              <a:t>Where the second point says that assistive technologies have to support the technology, the third point says that common browsers and other user agents have to support the technology – because some people rely on the accessibility features of browsers and don’t use assistive technologies.</a:t>
            </a:r>
          </a:p>
          <a:p>
            <a:endParaRPr lang="en-US" dirty="0"/>
          </a:p>
          <a:p>
            <a:r>
              <a:rPr lang="en-US" dirty="0"/>
              <a:t>---</a:t>
            </a:r>
          </a:p>
          <a:p>
            <a:r>
              <a:rPr lang="en-US" dirty="0"/>
              <a:t>[layout description: There are two text boxes side-by-side, to show the description in the first, and examples in the second. The old text is grayed out. The new text is below:</a:t>
            </a:r>
          </a:p>
          <a:p>
            <a:r>
              <a:rPr lang="en-US" dirty="0"/>
              <a:t>The first text box adds:</a:t>
            </a:r>
          </a:p>
          <a:p>
            <a:pPr>
              <a:buFontTx/>
              <a:buChar char="•"/>
            </a:pPr>
            <a:r>
              <a:rPr lang="en-US" dirty="0"/>
              <a:t>the accessibility features in users’ browsers and other user agents support</a:t>
            </a:r>
          </a:p>
          <a:p>
            <a:r>
              <a:rPr lang="en-US" dirty="0"/>
              <a:t>The second text box has:</a:t>
            </a:r>
          </a:p>
          <a:p>
            <a:pPr>
              <a:buFontTx/>
              <a:buChar char="•"/>
            </a:pPr>
            <a:r>
              <a:rPr lang="en-US" dirty="0"/>
              <a:t>the accessibility features in the browsers, plug-ins, and such that the users use support it</a:t>
            </a:r>
          </a:p>
          <a:p>
            <a:r>
              <a:rPr lang="en-US" dirty="0"/>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2B1A2F23-646D-4946-8621-0033AF8D906D}" type="slidenum">
              <a:rPr lang="en-US"/>
              <a:pPr/>
              <a:t>92</a:t>
            </a:fld>
            <a:endParaRPr lang="en-US"/>
          </a:p>
        </p:txBody>
      </p:sp>
      <p:sp>
        <p:nvSpPr>
          <p:cNvPr id="953346" name="Rectangle 2"/>
          <p:cNvSpPr>
            <a:spLocks noGrp="1" noRot="1" noChangeAspect="1" noChangeArrowheads="1" noTextEdit="1"/>
          </p:cNvSpPr>
          <p:nvPr>
            <p:ph type="sldImg"/>
          </p:nvPr>
        </p:nvSpPr>
        <p:spPr>
          <a:xfrm>
            <a:off x="533400" y="327025"/>
            <a:ext cx="3684588" cy="2762250"/>
          </a:xfrm>
          <a:ln/>
        </p:spPr>
      </p:sp>
      <p:sp>
        <p:nvSpPr>
          <p:cNvPr id="953347" name="Rectangle 3"/>
          <p:cNvSpPr>
            <a:spLocks noGrp="1" noChangeArrowheads="1"/>
          </p:cNvSpPr>
          <p:nvPr>
            <p:ph type="body" idx="1"/>
          </p:nvPr>
        </p:nvSpPr>
        <p:spPr/>
        <p:txBody>
          <a:bodyPr/>
          <a:lstStyle/>
          <a:p>
            <a:r>
              <a:rPr lang="en-US" dirty="0"/>
              <a:t>So if we put it together, is says [text on slide in the second box].</a:t>
            </a:r>
          </a:p>
          <a:p>
            <a:endParaRPr lang="en-US" dirty="0"/>
          </a:p>
          <a:p>
            <a:r>
              <a:rPr lang="en-US" dirty="0"/>
              <a:t>---</a:t>
            </a:r>
          </a:p>
          <a:p>
            <a:r>
              <a:rPr lang="en-US" dirty="0"/>
              <a:t>[layout description: There are two text boxes side-by-side, to show the description in the first, and examples in the second.</a:t>
            </a:r>
          </a:p>
          <a:p>
            <a:r>
              <a:rPr lang="en-US" dirty="0"/>
              <a:t>The first text box is grayed out and has:</a:t>
            </a:r>
          </a:p>
          <a:p>
            <a:r>
              <a:rPr lang="en-US" dirty="0"/>
              <a:t>Technologies that:</a:t>
            </a:r>
          </a:p>
          <a:p>
            <a:pPr>
              <a:buFontTx/>
              <a:buChar char="•"/>
            </a:pPr>
            <a:r>
              <a:rPr lang="en-US" dirty="0"/>
              <a:t>users' assistive technologies support, and</a:t>
            </a:r>
          </a:p>
          <a:p>
            <a:pPr>
              <a:buFontTx/>
              <a:buChar char="•"/>
            </a:pPr>
            <a:r>
              <a:rPr lang="en-US" dirty="0"/>
              <a:t>the accessibility features in users’ browsers and other user agents support</a:t>
            </a:r>
          </a:p>
          <a:p>
            <a:r>
              <a:rPr lang="en-US" dirty="0"/>
              <a:t>The second text box has:</a:t>
            </a:r>
          </a:p>
          <a:p>
            <a:r>
              <a:rPr lang="en-US" dirty="0"/>
              <a:t>HTML, CSS, GIF, SVG, PNG, PDF, Flash, JavaScript, MPEG, etc. </a:t>
            </a:r>
            <a:r>
              <a:rPr lang="en-US" b="1" dirty="0"/>
              <a:t>if</a:t>
            </a:r>
            <a:r>
              <a:rPr lang="en-US" dirty="0"/>
              <a:t>:</a:t>
            </a:r>
          </a:p>
          <a:p>
            <a:pPr>
              <a:buFontTx/>
              <a:buChar char="•"/>
            </a:pPr>
            <a:r>
              <a:rPr lang="en-US" dirty="0"/>
              <a:t>the screen readers, screen magnifiers, etc. that the users use support it, </a:t>
            </a:r>
            <a:r>
              <a:rPr lang="en-US" b="1" dirty="0"/>
              <a:t>and</a:t>
            </a:r>
          </a:p>
          <a:p>
            <a:pPr>
              <a:buFontTx/>
              <a:buChar char="•"/>
            </a:pPr>
            <a:r>
              <a:rPr lang="en-US" dirty="0"/>
              <a:t>the accessibility features in the browsers, plug-ins, and such that the users use support it</a:t>
            </a:r>
          </a:p>
          <a:p>
            <a:r>
              <a:rPr lang="en-US" dirty="0"/>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238B677E-0414-4B13-8D1B-6B64391ED70D}" type="slidenum">
              <a:rPr lang="en-US"/>
              <a:pPr/>
              <a:t>93</a:t>
            </a:fld>
            <a:endParaRPr lang="en-US"/>
          </a:p>
        </p:txBody>
      </p:sp>
      <p:sp>
        <p:nvSpPr>
          <p:cNvPr id="918530" name="Rectangle 2"/>
          <p:cNvSpPr>
            <a:spLocks noGrp="1" noRot="1" noChangeAspect="1" noChangeArrowheads="1" noTextEdit="1"/>
          </p:cNvSpPr>
          <p:nvPr>
            <p:ph type="sldImg"/>
          </p:nvPr>
        </p:nvSpPr>
        <p:spPr>
          <a:xfrm>
            <a:off x="533400" y="327025"/>
            <a:ext cx="3684588" cy="2762250"/>
          </a:xfrm>
          <a:ln/>
        </p:spPr>
      </p:sp>
      <p:sp>
        <p:nvSpPr>
          <p:cNvPr id="918531" name="Rectangle 3"/>
          <p:cNvSpPr>
            <a:spLocks noGrp="1" noChangeArrowheads="1"/>
          </p:cNvSpPr>
          <p:nvPr>
            <p:ph type="body" idx="1"/>
          </p:nvPr>
        </p:nvSpPr>
        <p:spPr/>
        <p:txBody>
          <a:bodyPr/>
          <a:lstStyle/>
          <a:p>
            <a:r>
              <a:rPr lang="en-US" sz="900" dirty="0"/>
              <a:t>Next lets look at two very different situations for a Web site, and how the concept of the accessibility-supported technologies list provides flexibility.</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8AA85078-4B49-4754-BA43-1C5BBC1C1E2C}" type="slidenum">
              <a:rPr lang="en-US"/>
              <a:pPr/>
              <a:t>94</a:t>
            </a:fld>
            <a:endParaRPr lang="en-US"/>
          </a:p>
        </p:txBody>
      </p:sp>
      <p:sp>
        <p:nvSpPr>
          <p:cNvPr id="923650" name="Rectangle 2"/>
          <p:cNvSpPr>
            <a:spLocks noGrp="1" noRot="1" noChangeAspect="1" noChangeArrowheads="1" noTextEdit="1"/>
          </p:cNvSpPr>
          <p:nvPr>
            <p:ph type="sldImg"/>
          </p:nvPr>
        </p:nvSpPr>
        <p:spPr>
          <a:xfrm>
            <a:off x="533400" y="327025"/>
            <a:ext cx="3684588" cy="2762250"/>
          </a:xfrm>
          <a:ln/>
        </p:spPr>
      </p:sp>
      <p:sp>
        <p:nvSpPr>
          <p:cNvPr id="923651" name="Rectangle 3"/>
          <p:cNvSpPr>
            <a:spLocks noGrp="1" noChangeArrowheads="1"/>
          </p:cNvSpPr>
          <p:nvPr>
            <p:ph type="body" idx="1"/>
          </p:nvPr>
        </p:nvSpPr>
        <p:spPr/>
        <p:txBody>
          <a:bodyPr/>
          <a:lstStyle/>
          <a:p>
            <a:r>
              <a:rPr lang="en-US" sz="900" dirty="0"/>
              <a:t>Situation A is a Web application on the Internet that is intended to be used by everyone.</a:t>
            </a:r>
          </a:p>
          <a:p>
            <a:endParaRPr lang="en-US" sz="900" dirty="0"/>
          </a:p>
          <a:p>
            <a:r>
              <a:rPr lang="en-US" sz="900" dirty="0"/>
              <a:t>[image description: Photo of kids using computers.]</a:t>
            </a:r>
          </a:p>
          <a:p>
            <a:endParaRPr lang="en-US" sz="900" dirty="0"/>
          </a:p>
          <a:p>
            <a:r>
              <a:rPr lang="en-US" sz="900" dirty="0"/>
              <a:t>---</a:t>
            </a:r>
          </a:p>
          <a:p>
            <a:r>
              <a:rPr lang="en-US" sz="900" dirty="0"/>
              <a:t>(Photo source: USAID Bangladesh http://</a:t>
            </a:r>
            <a:r>
              <a:rPr lang="en-US" sz="900" dirty="0" err="1"/>
              <a:t>commons.wikimedia.org/wiki/Image:Computerkids.jpg</a:t>
            </a:r>
            <a:r>
              <a:rPr lang="en-US" sz="900" dirty="0"/>
              <a:t>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8F413708-BDE1-4D04-9BAC-90298189697C}" type="slidenum">
              <a:rPr lang="en-US"/>
              <a:pPr/>
              <a:t>95</a:t>
            </a:fld>
            <a:endParaRPr lang="en-US"/>
          </a:p>
        </p:txBody>
      </p:sp>
      <p:sp>
        <p:nvSpPr>
          <p:cNvPr id="927746" name="Rectangle 2"/>
          <p:cNvSpPr>
            <a:spLocks noGrp="1" noRot="1" noChangeAspect="1" noChangeArrowheads="1" noTextEdit="1"/>
          </p:cNvSpPr>
          <p:nvPr>
            <p:ph type="sldImg"/>
          </p:nvPr>
        </p:nvSpPr>
        <p:spPr>
          <a:xfrm>
            <a:off x="533400" y="327025"/>
            <a:ext cx="3684588" cy="2762250"/>
          </a:xfrm>
          <a:ln/>
        </p:spPr>
      </p:sp>
      <p:sp>
        <p:nvSpPr>
          <p:cNvPr id="927747" name="Rectangle 3"/>
          <p:cNvSpPr>
            <a:spLocks noGrp="1" noChangeArrowheads="1"/>
          </p:cNvSpPr>
          <p:nvPr>
            <p:ph type="body" idx="1"/>
          </p:nvPr>
        </p:nvSpPr>
        <p:spPr/>
        <p:txBody>
          <a:bodyPr/>
          <a:lstStyle/>
          <a:p>
            <a:r>
              <a:rPr lang="en-US" sz="900" dirty="0"/>
              <a:t>Situation B is a Web application inside an organization that is only for employees.</a:t>
            </a:r>
          </a:p>
          <a:p>
            <a:endParaRPr lang="en-US" sz="900" dirty="0"/>
          </a:p>
          <a:p>
            <a:r>
              <a:rPr lang="en-US" sz="900" dirty="0"/>
              <a:t>Now let’s say you are developing these Web applications and you are considering using SVG, scalable vector graphics. In situation A, you could </a:t>
            </a:r>
            <a:r>
              <a:rPr lang="en-US" sz="900" b="1" dirty="0"/>
              <a:t>not</a:t>
            </a:r>
            <a:r>
              <a:rPr lang="en-US" sz="900" dirty="0"/>
              <a:t> rely on SVG because many people don’t have user agents that support SVG.</a:t>
            </a:r>
          </a:p>
          <a:p>
            <a:endParaRPr lang="en-US" sz="900" dirty="0"/>
          </a:p>
          <a:p>
            <a:r>
              <a:rPr lang="en-US" sz="900" dirty="0"/>
              <a:t>However, if in situation B, the company provides all employees with accessible user agents that handle SVG and you have confirmed that it is fully accessible, then you could document that SVG is an accessibility-supported technology </a:t>
            </a:r>
            <a:r>
              <a:rPr lang="en-US" sz="900" b="1" dirty="0"/>
              <a:t>for that situation</a:t>
            </a:r>
            <a:r>
              <a:rPr lang="en-US" sz="900" dirty="0"/>
              <a:t>; therefore, you could use it for the application and meet (conform to) WCAG 2.0.</a:t>
            </a:r>
          </a:p>
          <a:p>
            <a:endParaRPr lang="en-US" sz="900" b="1" dirty="0"/>
          </a:p>
          <a:p>
            <a:r>
              <a:rPr lang="en-US" sz="900" dirty="0"/>
              <a:t>[image description: Photo of two kids looking at a computer, under Situation A (same as previous slide). Additionally, under Situation B, man in business clothes at a computer with others in the background.]</a:t>
            </a:r>
          </a:p>
          <a:p>
            <a:endParaRPr lang="en-US" sz="900" dirty="0"/>
          </a:p>
          <a:p>
            <a:r>
              <a:rPr lang="en-US" sz="900" dirty="0"/>
              <a:t>---</a:t>
            </a:r>
          </a:p>
          <a:p>
            <a:r>
              <a:rPr lang="en-US" sz="900" dirty="0"/>
              <a:t>(Photo source: USAID Bangladesh http://</a:t>
            </a:r>
            <a:r>
              <a:rPr lang="en-US" sz="900" dirty="0" err="1"/>
              <a:t>commons.wikimedia.org/wiki/Image:Computerkids.jpg</a:t>
            </a:r>
            <a:r>
              <a:rPr lang="en-US" sz="900" dirty="0"/>
              <a:t> )</a:t>
            </a:r>
          </a:p>
          <a:p>
            <a:r>
              <a:rPr lang="en-US" sz="900" dirty="0"/>
              <a:t>(Photo source: Microsoft clip art. See “Clip Art” section of “Use of Microsoft Copyrighted Content” at  http://www.microsoft.com/about/legal/permissions/default.mspx#E4 )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FEEED03C-02D4-49D6-A967-C9E944DFE1B8}" type="slidenum">
              <a:rPr lang="en-US"/>
              <a:pPr/>
              <a:t>96</a:t>
            </a:fld>
            <a:endParaRPr lang="en-US"/>
          </a:p>
        </p:txBody>
      </p:sp>
      <p:sp>
        <p:nvSpPr>
          <p:cNvPr id="925698" name="Rectangle 2"/>
          <p:cNvSpPr>
            <a:spLocks noGrp="1" noRot="1" noChangeAspect="1" noChangeArrowheads="1" noTextEdit="1"/>
          </p:cNvSpPr>
          <p:nvPr>
            <p:ph type="sldImg"/>
          </p:nvPr>
        </p:nvSpPr>
        <p:spPr>
          <a:xfrm>
            <a:off x="533400" y="327025"/>
            <a:ext cx="3684588" cy="2762250"/>
          </a:xfrm>
          <a:ln/>
        </p:spPr>
      </p:sp>
      <p:sp>
        <p:nvSpPr>
          <p:cNvPr id="925699" name="Rectangle 3"/>
          <p:cNvSpPr>
            <a:spLocks noGrp="1" noChangeArrowheads="1"/>
          </p:cNvSpPr>
          <p:nvPr>
            <p:ph type="body" idx="1"/>
          </p:nvPr>
        </p:nvSpPr>
        <p:spPr/>
        <p:txBody>
          <a:bodyPr/>
          <a:lstStyle/>
          <a:p>
            <a:r>
              <a:rPr lang="en-US" sz="900" dirty="0"/>
              <a:t>Here’s what it looks like when we put it all together: [text on slide].</a:t>
            </a:r>
          </a:p>
          <a:p>
            <a:endParaRPr lang="en-US" sz="900" dirty="0"/>
          </a:p>
          <a:p>
            <a:r>
              <a:rPr lang="en-US" sz="900" dirty="0"/>
              <a:t>We just looked at how the concept of accessibility-supported technologies provides you flexibility for different situations and flexibility as technologies and user agents develop over time.</a:t>
            </a:r>
          </a:p>
          <a:p>
            <a:endParaRPr lang="en-US" sz="900" dirty="0"/>
          </a:p>
          <a:p>
            <a:r>
              <a:rPr lang="en-US" sz="900" dirty="0"/>
              <a:t>You can read more about accessibility-supported technologies in the WCAG 2.0 documents.</a:t>
            </a:r>
          </a:p>
          <a:p>
            <a:endParaRPr lang="en-US" sz="900" dirty="0"/>
          </a:p>
          <a:p>
            <a:r>
              <a:rPr lang="en-US" sz="900" dirty="0"/>
              <a:t>Speaking of the WCAG 2.0 documents, that’s one of the other things that WCAG 2.0 gives you…</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ED76FB6B-267B-487B-87B0-C0F9C745A0AF}" type="slidenum">
              <a:rPr lang="en-US"/>
              <a:pPr/>
              <a:t>97</a:t>
            </a:fld>
            <a:endParaRPr lang="en-US"/>
          </a:p>
        </p:txBody>
      </p:sp>
      <p:sp>
        <p:nvSpPr>
          <p:cNvPr id="782338" name="Rectangle 2"/>
          <p:cNvSpPr>
            <a:spLocks noGrp="1" noRot="1" noChangeAspect="1" noChangeArrowheads="1" noTextEdit="1"/>
          </p:cNvSpPr>
          <p:nvPr>
            <p:ph type="sldImg"/>
          </p:nvPr>
        </p:nvSpPr>
        <p:spPr>
          <a:xfrm>
            <a:off x="533400" y="327025"/>
            <a:ext cx="3684588" cy="2762250"/>
          </a:xfrm>
          <a:ln/>
        </p:spPr>
      </p:sp>
      <p:sp>
        <p:nvSpPr>
          <p:cNvPr id="782339" name="Rectangle 3"/>
          <p:cNvSpPr>
            <a:spLocks noGrp="1" noChangeArrowheads="1"/>
          </p:cNvSpPr>
          <p:nvPr>
            <p:ph type="body" idx="1"/>
          </p:nvPr>
        </p:nvSpPr>
        <p:spPr/>
        <p:txBody>
          <a:bodyPr/>
          <a:lstStyle/>
          <a:p>
            <a:r>
              <a:rPr lang="en-US" sz="900" dirty="0"/>
              <a:t>Let’s look at how this compares to WCAG 1.0…</a:t>
            </a:r>
          </a:p>
          <a:p>
            <a:endParaRPr lang="en-US" sz="900" dirty="0"/>
          </a:p>
          <a:p>
            <a:r>
              <a:rPr lang="en-US" sz="900" dirty="0"/>
              <a:t>---</a:t>
            </a:r>
          </a:p>
          <a:p>
            <a:r>
              <a:rPr lang="en-US" sz="900" dirty="0"/>
              <a:t>[decorative image description: hand holding silver platter with “WCAG 2.0” on it]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E329F74A-E03E-4BDE-8B3A-CB60EE45E796}" type="slidenum">
              <a:rPr lang="en-US"/>
              <a:pPr/>
              <a:t>98</a:t>
            </a:fld>
            <a:endParaRPr lang="en-US"/>
          </a:p>
        </p:txBody>
      </p:sp>
      <p:sp>
        <p:nvSpPr>
          <p:cNvPr id="641026" name="Rectangle 2"/>
          <p:cNvSpPr>
            <a:spLocks noGrp="1" noRot="1" noChangeAspect="1" noChangeArrowheads="1" noTextEdit="1"/>
          </p:cNvSpPr>
          <p:nvPr>
            <p:ph type="sldImg"/>
          </p:nvPr>
        </p:nvSpPr>
        <p:spPr>
          <a:xfrm>
            <a:off x="533400" y="327025"/>
            <a:ext cx="3684588" cy="2762250"/>
          </a:xfrm>
          <a:ln/>
        </p:spPr>
      </p:sp>
      <p:sp>
        <p:nvSpPr>
          <p:cNvPr id="641027" name="Rectangle 3"/>
          <p:cNvSpPr>
            <a:spLocks noGrp="1" noChangeArrowheads="1"/>
          </p:cNvSpPr>
          <p:nvPr>
            <p:ph type="body" idx="1"/>
          </p:nvPr>
        </p:nvSpPr>
        <p:spPr/>
        <p:txBody>
          <a:bodyPr/>
          <a:lstStyle/>
          <a:p>
            <a:r>
              <a:rPr lang="en-US" sz="900" b="1" dirty="0"/>
              <a:t>Techniques</a:t>
            </a:r>
          </a:p>
          <a:p>
            <a:r>
              <a:rPr lang="en-US" sz="900" dirty="0"/>
              <a:t>With WCAG 1.0 there are some techniques. The WCAG 2.0 techniques are much more robust and comprehensive, and they include tests.</a:t>
            </a:r>
          </a:p>
          <a:p>
            <a:endParaRPr lang="en-US" sz="900" dirty="0"/>
          </a:p>
          <a:p>
            <a:r>
              <a:rPr lang="en-US" sz="900" b="1" dirty="0"/>
              <a:t>Understanding</a:t>
            </a:r>
          </a:p>
          <a:p>
            <a:r>
              <a:rPr lang="en-US" sz="900" dirty="0"/>
              <a:t>In WCAG 1.0, brief descriptions are included in the main WCAG 1.0 document under each guideline. With WCAG 2.0, extensive guidance is provided for each guideline and success criteria in a new document, called </a:t>
            </a:r>
            <a:r>
              <a:rPr lang="en-US" sz="900" i="1" dirty="0"/>
              <a:t>Understanding WCAG 2.0: A guide to understanding and implementing WCAG 2.0</a:t>
            </a:r>
            <a:r>
              <a:rPr lang="en-US" sz="900" dirty="0"/>
              <a:t>.</a:t>
            </a:r>
          </a:p>
          <a:p>
            <a:endParaRPr lang="en-US" sz="900" dirty="0"/>
          </a:p>
          <a:p>
            <a:r>
              <a:rPr lang="en-US" sz="900" dirty="0"/>
              <a:t>---</a:t>
            </a:r>
          </a:p>
          <a:p>
            <a:r>
              <a:rPr lang="en-US" sz="900" dirty="0"/>
              <a:t>[layout description: There are two text boxes side-by-side, to show a comparison.</a:t>
            </a:r>
          </a:p>
          <a:p>
            <a:r>
              <a:rPr lang="en-US" sz="900" dirty="0"/>
              <a:t>The first text box has:</a:t>
            </a:r>
          </a:p>
          <a:p>
            <a:r>
              <a:rPr lang="en-US" sz="900" dirty="0"/>
              <a:t>WCAG 1.0</a:t>
            </a:r>
          </a:p>
          <a:p>
            <a:pPr>
              <a:buFontTx/>
              <a:buChar char="•"/>
            </a:pPr>
            <a:r>
              <a:rPr lang="en-US" sz="900" dirty="0"/>
              <a:t>Guidelines</a:t>
            </a:r>
          </a:p>
          <a:p>
            <a:pPr lvl="1">
              <a:buFontTx/>
              <a:buChar char="•"/>
            </a:pPr>
            <a:r>
              <a:rPr lang="en-US" sz="900" dirty="0"/>
              <a:t>Checkpoints</a:t>
            </a:r>
            <a:br>
              <a:rPr lang="en-US" sz="900" dirty="0"/>
            </a:br>
            <a:r>
              <a:rPr lang="en-US" sz="900" dirty="0"/>
              <a:t>Priority 1, 2, 3</a:t>
            </a:r>
          </a:p>
          <a:p>
            <a:r>
              <a:rPr lang="en-US" sz="900" b="1" dirty="0"/>
              <a:t>1.0 Support</a:t>
            </a:r>
          </a:p>
          <a:p>
            <a:pPr>
              <a:buFontTx/>
              <a:buChar char="•"/>
            </a:pPr>
            <a:r>
              <a:rPr lang="en-US" sz="900" b="1" dirty="0"/>
              <a:t>Techniques</a:t>
            </a:r>
          </a:p>
          <a:p>
            <a:r>
              <a:rPr lang="en-US" sz="900" dirty="0"/>
              <a:t>The second text box has:</a:t>
            </a:r>
          </a:p>
          <a:p>
            <a:r>
              <a:rPr lang="en-US" sz="900" dirty="0"/>
              <a:t>WCAG 2.0 WD</a:t>
            </a:r>
          </a:p>
          <a:p>
            <a:pPr>
              <a:buFontTx/>
              <a:buChar char="•"/>
            </a:pPr>
            <a:r>
              <a:rPr lang="en-US" sz="900" dirty="0"/>
              <a:t>Principles</a:t>
            </a:r>
          </a:p>
          <a:p>
            <a:pPr>
              <a:buFontTx/>
              <a:buChar char="•"/>
            </a:pPr>
            <a:r>
              <a:rPr lang="en-US" sz="900" dirty="0"/>
              <a:t>Guidelines</a:t>
            </a:r>
          </a:p>
          <a:p>
            <a:pPr lvl="1">
              <a:buFontTx/>
              <a:buChar char="•"/>
            </a:pPr>
            <a:r>
              <a:rPr lang="en-US" sz="900" dirty="0"/>
              <a:t>Success Criteria</a:t>
            </a:r>
          </a:p>
          <a:p>
            <a:pPr lvl="1">
              <a:buFontTx/>
              <a:buChar char="•"/>
            </a:pPr>
            <a:r>
              <a:rPr lang="en-US" sz="900" dirty="0"/>
              <a:t>Level A, AA, AAA</a:t>
            </a:r>
          </a:p>
          <a:p>
            <a:r>
              <a:rPr lang="en-US" sz="900" b="1" dirty="0"/>
              <a:t>2.0 Support</a:t>
            </a:r>
          </a:p>
          <a:p>
            <a:pPr>
              <a:buFontTx/>
              <a:buChar char="•"/>
            </a:pPr>
            <a:r>
              <a:rPr lang="en-US" sz="900" b="1" dirty="0"/>
              <a:t>Techniques +</a:t>
            </a:r>
          </a:p>
          <a:p>
            <a:pPr>
              <a:buFontTx/>
              <a:buChar char="•"/>
            </a:pPr>
            <a:r>
              <a:rPr lang="en-US" sz="900" b="1" dirty="0"/>
              <a:t>Understanding</a:t>
            </a:r>
          </a:p>
          <a:p>
            <a:r>
              <a:rPr lang="en-US" sz="900" dirty="0"/>
              <a:t> The first top of each section is grayed out, and the focus is on Support and the bullets underneath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Less than 1% of females.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simulates </a:t>
            </a:r>
            <a:r>
              <a:rPr lang="en-US" sz="1200" kern="1200" baseline="0" dirty="0" err="1" smtClean="0">
                <a:solidFill>
                  <a:schemeClr val="tx1"/>
                </a:solidFill>
                <a:latin typeface="+mn-lt"/>
                <a:ea typeface="+mn-ea"/>
                <a:cs typeface="+mn-cs"/>
              </a:rPr>
              <a:t>d</a:t>
            </a:r>
            <a:r>
              <a:rPr lang="en-US" sz="1200" kern="1200" dirty="0" err="1" smtClean="0">
                <a:solidFill>
                  <a:schemeClr val="tx1"/>
                </a:solidFill>
                <a:latin typeface="+mn-lt"/>
                <a:ea typeface="+mn-ea"/>
                <a:cs typeface="+mn-cs"/>
              </a:rPr>
              <a:t>euteranope</a:t>
            </a:r>
            <a:r>
              <a:rPr lang="en-US" sz="1200" kern="1200" dirty="0" smtClean="0">
                <a:solidFill>
                  <a:schemeClr val="tx1"/>
                </a:solidFill>
                <a:latin typeface="+mn-lt"/>
                <a:ea typeface="+mn-ea"/>
                <a:cs typeface="+mn-cs"/>
              </a:rPr>
              <a:t> (a form of red/green color deficit).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r>
              <a:rPr lang="en-US" sz="1200" kern="1200" dirty="0" smtClean="0">
                <a:solidFill>
                  <a:schemeClr val="tx1"/>
                </a:solidFill>
                <a:latin typeface="+mn-lt"/>
                <a:ea typeface="+mn-ea"/>
                <a:cs typeface="+mn-cs"/>
              </a:rPr>
              <a:t>Prevent Blindness America</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51B9642D-7AD8-41D3-8E02-674EFEF80725}" type="slidenum">
              <a:rPr lang="en-US"/>
              <a:pPr/>
              <a:t>99</a:t>
            </a:fld>
            <a:endParaRPr lang="en-US"/>
          </a:p>
        </p:txBody>
      </p:sp>
      <p:sp>
        <p:nvSpPr>
          <p:cNvPr id="867330" name="Rectangle 2"/>
          <p:cNvSpPr>
            <a:spLocks noGrp="1" noRot="1" noChangeAspect="1" noChangeArrowheads="1" noTextEdit="1"/>
          </p:cNvSpPr>
          <p:nvPr>
            <p:ph type="sldImg"/>
          </p:nvPr>
        </p:nvSpPr>
        <p:spPr>
          <a:xfrm>
            <a:off x="533400" y="327025"/>
            <a:ext cx="3684588" cy="2762250"/>
          </a:xfrm>
          <a:ln/>
        </p:spPr>
      </p:sp>
      <p:sp>
        <p:nvSpPr>
          <p:cNvPr id="867331" name="Rectangle 3"/>
          <p:cNvSpPr>
            <a:spLocks noGrp="1" noChangeArrowheads="1"/>
          </p:cNvSpPr>
          <p:nvPr>
            <p:ph type="body" idx="1"/>
          </p:nvPr>
        </p:nvSpPr>
        <p:spPr/>
        <p:txBody>
          <a:bodyPr/>
          <a:lstStyle/>
          <a:p>
            <a:r>
              <a:rPr lang="en-US" sz="900" dirty="0"/>
              <a:t>With WCAG 1.0, many people had questions on how to interpret it and implement it, such as: What does this checkpoint mean? How do we implement it? How does this help people with disabilities?</a:t>
            </a:r>
          </a:p>
          <a:p>
            <a:endParaRPr lang="en-US" sz="900" dirty="0"/>
          </a:p>
          <a:p>
            <a:r>
              <a:rPr lang="en-US" sz="900" dirty="0"/>
              <a:t>With WCAG 2.0, that information is provided in the Understanding document. It tells you the intent of each guideline and success criteria and how it helps people with disabilities; provides examples; and lists related resources, such as the tools to test for color contrast that we talked about earlier.</a:t>
            </a:r>
          </a:p>
          <a:p>
            <a:endParaRPr lang="en-US" sz="900" dirty="0"/>
          </a:p>
          <a:p>
            <a:r>
              <a:rPr lang="en-US" sz="900" dirty="0"/>
              <a:t>Note that the Understanding doc is not intended to be read cover to cover; instead, it's more like a reference manual. It’s the book on WCAG 2.0, from the Working Group itself.</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B48D1F20-78EF-4BCA-AFCE-64AF86B2499B}" type="slidenum">
              <a:rPr lang="en-US"/>
              <a:pPr/>
              <a:t>100</a:t>
            </a:fld>
            <a:endParaRPr lang="en-US"/>
          </a:p>
        </p:txBody>
      </p:sp>
      <p:sp>
        <p:nvSpPr>
          <p:cNvPr id="837634" name="Rectangle 2"/>
          <p:cNvSpPr>
            <a:spLocks noGrp="1" noRot="1" noChangeAspect="1" noChangeArrowheads="1" noTextEdit="1"/>
          </p:cNvSpPr>
          <p:nvPr>
            <p:ph type="sldImg"/>
          </p:nvPr>
        </p:nvSpPr>
        <p:spPr>
          <a:xfrm>
            <a:off x="533400" y="327025"/>
            <a:ext cx="3684588" cy="2762250"/>
          </a:xfrm>
          <a:ln/>
        </p:spPr>
      </p:sp>
      <p:sp>
        <p:nvSpPr>
          <p:cNvPr id="837635" name="Rectangle 3"/>
          <p:cNvSpPr>
            <a:spLocks noGrp="1" noChangeArrowheads="1"/>
          </p:cNvSpPr>
          <p:nvPr>
            <p:ph type="body" idx="1"/>
          </p:nvPr>
        </p:nvSpPr>
        <p:spPr/>
        <p:txBody>
          <a:bodyPr/>
          <a:lstStyle/>
          <a:p>
            <a:r>
              <a:rPr lang="en-US" sz="900" dirty="0"/>
              <a:t>Looking at those three documents together, now:</a:t>
            </a:r>
          </a:p>
          <a:p>
            <a:pPr>
              <a:buFontTx/>
              <a:buChar char="•"/>
            </a:pPr>
            <a:r>
              <a:rPr lang="en-US" sz="900" dirty="0"/>
              <a:t>We have WCAG 2.0, the standards, that's </a:t>
            </a:r>
            <a:r>
              <a:rPr lang="en-US" sz="900" b="1" dirty="0"/>
              <a:t>normative</a:t>
            </a:r>
            <a:r>
              <a:rPr lang="en-US" sz="900" dirty="0"/>
              <a:t>;</a:t>
            </a:r>
          </a:p>
          <a:p>
            <a:pPr>
              <a:buFontTx/>
              <a:buChar char="•"/>
            </a:pPr>
            <a:r>
              <a:rPr lang="en-US" sz="900" dirty="0"/>
              <a:t>We have the Techniques that are </a:t>
            </a:r>
            <a:r>
              <a:rPr lang="en-US" sz="900" b="1" dirty="0"/>
              <a:t>informative</a:t>
            </a:r>
            <a:r>
              <a:rPr lang="en-US" sz="900" dirty="0"/>
              <a:t>; and </a:t>
            </a:r>
          </a:p>
          <a:p>
            <a:pPr>
              <a:buFontTx/>
              <a:buChar char="•"/>
            </a:pPr>
            <a:r>
              <a:rPr lang="en-US" sz="900" dirty="0"/>
              <a:t>We have the Understanding document that gives you all the that </a:t>
            </a:r>
            <a:r>
              <a:rPr lang="en-US" sz="900" b="1" dirty="0"/>
              <a:t>informative</a:t>
            </a:r>
            <a:r>
              <a:rPr lang="en-US" sz="900" dirty="0"/>
              <a:t> reference material.</a:t>
            </a:r>
          </a:p>
          <a:p>
            <a:endParaRPr lang="en-US" sz="900" dirty="0"/>
          </a:p>
          <a:p>
            <a:r>
              <a:rPr lang="en-US" sz="900" dirty="0"/>
              <a:t>That's a lot of information. We have something else that's been incredibly useful for getting around it all…</a:t>
            </a:r>
          </a:p>
          <a:p>
            <a:endParaRPr lang="en-US" sz="900" dirty="0"/>
          </a:p>
          <a:p>
            <a:r>
              <a:rPr lang="en-US" sz="900" dirty="0"/>
              <a:t>---</a:t>
            </a:r>
          </a:p>
          <a:p>
            <a:r>
              <a:rPr lang="en-US" sz="900" dirty="0"/>
              <a:t>[image description: 3 boxes </a:t>
            </a:r>
            <a:r>
              <a:rPr lang="en-US" altLang="ja-JP" sz="900" dirty="0">
                <a:ea typeface="ＭＳ Ｐゴシック" pitchFamily="68" charset="-128"/>
                <a:cs typeface="ＭＳ Ｐゴシック" pitchFamily="68" charset="-128"/>
              </a:rPr>
              <a:t>stacked vertically and </a:t>
            </a:r>
            <a:r>
              <a:rPr lang="en-US" sz="900" dirty="0"/>
              <a:t>labeled Understanding, WCAG 2.0, Techniques.]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FC20044F-F248-420C-9BBB-77D32E9D074F}" type="slidenum">
              <a:rPr lang="en-US"/>
              <a:pPr/>
              <a:t>101</a:t>
            </a:fld>
            <a:endParaRPr lang="en-US"/>
          </a:p>
        </p:txBody>
      </p:sp>
      <p:sp>
        <p:nvSpPr>
          <p:cNvPr id="971778" name="Rectangle 2"/>
          <p:cNvSpPr>
            <a:spLocks noGrp="1" noRot="1" noChangeAspect="1" noChangeArrowheads="1" noTextEdit="1"/>
          </p:cNvSpPr>
          <p:nvPr>
            <p:ph type="sldImg"/>
          </p:nvPr>
        </p:nvSpPr>
        <p:spPr>
          <a:xfrm>
            <a:off x="533400" y="327025"/>
            <a:ext cx="3684588" cy="2762250"/>
          </a:xfrm>
          <a:ln/>
        </p:spPr>
      </p:sp>
      <p:sp>
        <p:nvSpPr>
          <p:cNvPr id="971779" name="Rectangle 3"/>
          <p:cNvSpPr>
            <a:spLocks noGrp="1" noChangeArrowheads="1"/>
          </p:cNvSpPr>
          <p:nvPr>
            <p:ph type="body" idx="1"/>
          </p:nvPr>
        </p:nvSpPr>
        <p:spPr/>
        <p:txBody>
          <a:bodyPr/>
          <a:lstStyle/>
          <a:p>
            <a:r>
              <a:rPr lang="en-US" sz="900" dirty="0"/>
              <a:t>The WCAG 2.0 Quick Reference!</a:t>
            </a:r>
          </a:p>
          <a:p>
            <a:endParaRPr lang="en-US" sz="900" dirty="0"/>
          </a:p>
          <a:p>
            <a:r>
              <a:rPr lang="en-US" sz="900" dirty="0"/>
              <a:t>The Quick Reference lists the requirements for WCAG 2.0, provides summary information from the other documents, and links to details.</a:t>
            </a:r>
          </a:p>
          <a:p>
            <a:endParaRPr lang="en-US" sz="900" dirty="0"/>
          </a:p>
          <a:p>
            <a:r>
              <a:rPr lang="en-US" sz="900" dirty="0"/>
              <a:t>Most people will use the Quick Reference as the main tool for WCAG 2.0.</a:t>
            </a:r>
          </a:p>
          <a:p>
            <a:endParaRPr lang="en-US" sz="900" dirty="0"/>
          </a:p>
          <a:p>
            <a:r>
              <a:rPr lang="en-US" sz="900" dirty="0"/>
              <a:t>So let’s look at it in more detail.</a:t>
            </a:r>
          </a:p>
          <a:p>
            <a:endParaRPr lang="en-US" sz="900" dirty="0"/>
          </a:p>
          <a:p>
            <a:r>
              <a:rPr lang="en-US" sz="900" dirty="0"/>
              <a:t>---</a:t>
            </a:r>
          </a:p>
          <a:p>
            <a:r>
              <a:rPr lang="en-US" sz="900" dirty="0"/>
              <a:t>Note to presenters: The Quick Reference is a key tool that should be mentioned in almost all presentations.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FA56CCBA-878E-4FC3-943C-FF06C00C6E6D}" type="slidenum">
              <a:rPr lang="en-US"/>
              <a:pPr/>
              <a:t>102</a:t>
            </a:fld>
            <a:endParaRPr lang="en-US"/>
          </a:p>
        </p:txBody>
      </p:sp>
      <p:sp>
        <p:nvSpPr>
          <p:cNvPr id="883714" name="Rectangle 2"/>
          <p:cNvSpPr>
            <a:spLocks noGrp="1" noRot="1" noChangeAspect="1" noChangeArrowheads="1" noTextEdit="1"/>
          </p:cNvSpPr>
          <p:nvPr>
            <p:ph type="sldImg"/>
          </p:nvPr>
        </p:nvSpPr>
        <p:spPr>
          <a:xfrm>
            <a:off x="533400" y="327025"/>
            <a:ext cx="3684588" cy="2762250"/>
          </a:xfrm>
          <a:ln/>
        </p:spPr>
      </p:sp>
      <p:sp>
        <p:nvSpPr>
          <p:cNvPr id="883715" name="Rectangle 3"/>
          <p:cNvSpPr>
            <a:spLocks noGrp="1" noChangeArrowheads="1"/>
          </p:cNvSpPr>
          <p:nvPr>
            <p:ph type="body" idx="1"/>
          </p:nvPr>
        </p:nvSpPr>
        <p:spPr/>
        <p:txBody>
          <a:bodyPr/>
          <a:lstStyle/>
          <a:p>
            <a:r>
              <a:rPr lang="en-US" sz="900" dirty="0"/>
              <a:t>The Quick References includes the guidelines and success criteria from the normative WCAG 2.0 document.</a:t>
            </a:r>
          </a:p>
          <a:p>
            <a:endParaRPr lang="en-US" sz="900" dirty="0"/>
          </a:p>
          <a:p>
            <a:r>
              <a:rPr lang="en-US" sz="900" dirty="0"/>
              <a:t>Under each success criteria, it lists the relevant techniques – just the title phrase of the techniques.</a:t>
            </a:r>
          </a:p>
          <a:p>
            <a:endParaRPr lang="en-US" sz="900" dirty="0"/>
          </a:p>
          <a:p>
            <a:r>
              <a:rPr lang="en-US" sz="900" dirty="0"/>
              <a:t>[image description: Box labeled Quick Reference that includes three bullets: Guidelines, Success Criteria, Techniques titles. Lines from Guidelines and Success Criteria go to another box labeled WCAG 2.0. A line from Techniques titles goes to another box labeled Techniques.]</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8F68BB60-67CF-4CC3-891B-C6B81847F78D}" type="slidenum">
              <a:rPr lang="en-US"/>
              <a:pPr/>
              <a:t>103</a:t>
            </a:fld>
            <a:endParaRPr lang="en-US"/>
          </a:p>
        </p:txBody>
      </p:sp>
      <p:sp>
        <p:nvSpPr>
          <p:cNvPr id="885762" name="Rectangle 2"/>
          <p:cNvSpPr>
            <a:spLocks noGrp="1" noRot="1" noChangeAspect="1" noChangeArrowheads="1" noTextEdit="1"/>
          </p:cNvSpPr>
          <p:nvPr>
            <p:ph type="sldImg"/>
          </p:nvPr>
        </p:nvSpPr>
        <p:spPr>
          <a:xfrm>
            <a:off x="533400" y="327025"/>
            <a:ext cx="3684588" cy="2762250"/>
          </a:xfrm>
          <a:ln/>
        </p:spPr>
      </p:sp>
      <p:sp>
        <p:nvSpPr>
          <p:cNvPr id="885763" name="Rectangle 3"/>
          <p:cNvSpPr>
            <a:spLocks noGrp="1" noChangeArrowheads="1"/>
          </p:cNvSpPr>
          <p:nvPr>
            <p:ph type="body" idx="1"/>
          </p:nvPr>
        </p:nvSpPr>
        <p:spPr/>
        <p:txBody>
          <a:bodyPr/>
          <a:lstStyle/>
          <a:p>
            <a:r>
              <a:rPr lang="en-US" sz="900" dirty="0"/>
              <a:t>The Quick Reference provides the basics, with links to the details.</a:t>
            </a:r>
          </a:p>
          <a:p>
            <a:endParaRPr lang="en-US" sz="900" dirty="0"/>
          </a:p>
          <a:p>
            <a:r>
              <a:rPr lang="en-US" sz="900" dirty="0"/>
              <a:t>For each guideline and each success criteria, there are links to the Understanding document.</a:t>
            </a:r>
          </a:p>
          <a:p>
            <a:endParaRPr lang="en-US" sz="900" dirty="0"/>
          </a:p>
          <a:p>
            <a:r>
              <a:rPr lang="en-US" sz="900" dirty="0"/>
              <a:t>Each of the techniques titles are linked to the details in the Techniques document.</a:t>
            </a:r>
          </a:p>
          <a:p>
            <a:endParaRPr lang="en-US" sz="900" dirty="0"/>
          </a:p>
          <a:p>
            <a:r>
              <a:rPr lang="en-US" sz="900" dirty="0"/>
              <a:t>Let's take a look at the actual Quick Reference.</a:t>
            </a:r>
          </a:p>
          <a:p>
            <a:endParaRPr lang="en-US" sz="900" dirty="0"/>
          </a:p>
          <a:p>
            <a:r>
              <a:rPr lang="en-US" sz="900" dirty="0"/>
              <a:t>---</a:t>
            </a:r>
          </a:p>
          <a:p>
            <a:r>
              <a:rPr lang="en-US" sz="900" dirty="0"/>
              <a:t>Note to presenters: You might want to show a live demo. The screen captures on the following slides provide a backup for when a live demo is not feasible. The screen captures are from www.w3.org/WAI/WCAG20/quickref/#visual-audio-contrast-contrast</a:t>
            </a:r>
          </a:p>
          <a:p>
            <a:endParaRPr lang="en-US" sz="900" dirty="0"/>
          </a:p>
          <a:p>
            <a:r>
              <a:rPr lang="en-US" sz="900" dirty="0"/>
              <a:t>[image description: The same image as in the previous slide with additional arrows. Arrow from Guidelines and Success Criteria goes to box labeled Understanding. Arrow from Techniques titles goes to box labeled Techniques.]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7631EC17-A843-4F0C-BBA2-464797575794}" type="slidenum">
              <a:rPr lang="en-US"/>
              <a:pPr/>
              <a:t>104</a:t>
            </a:fld>
            <a:endParaRPr lang="en-US"/>
          </a:p>
        </p:txBody>
      </p:sp>
      <p:sp>
        <p:nvSpPr>
          <p:cNvPr id="820226" name="Rectangle 2"/>
          <p:cNvSpPr>
            <a:spLocks noGrp="1" noRot="1" noChangeAspect="1" noChangeArrowheads="1" noTextEdit="1"/>
          </p:cNvSpPr>
          <p:nvPr>
            <p:ph type="sldImg"/>
          </p:nvPr>
        </p:nvSpPr>
        <p:spPr>
          <a:xfrm>
            <a:off x="533400" y="327025"/>
            <a:ext cx="3684588" cy="2762250"/>
          </a:xfrm>
          <a:ln/>
        </p:spPr>
      </p:sp>
      <p:sp>
        <p:nvSpPr>
          <p:cNvPr id="820227" name="Rectangle 3"/>
          <p:cNvSpPr>
            <a:spLocks noGrp="1" noChangeArrowheads="1"/>
          </p:cNvSpPr>
          <p:nvPr>
            <p:ph type="body" idx="1"/>
          </p:nvPr>
        </p:nvSpPr>
        <p:spPr/>
        <p:txBody>
          <a:bodyPr/>
          <a:lstStyle/>
          <a:p>
            <a:r>
              <a:rPr lang="en-US" sz="900" dirty="0"/>
              <a:t>Let’s look more at that color contrast success criteria. There's a short title: "Contrast (Minimum)" then the full text of the success criterion: “Text (and images of text) have a contrast ratio of at least 5 to 1 except if the text is pure decoration. Large-scale text or images of text can have a contrast ratio of 3 to 1”, and it includes the Level, which is Level AA for this one. Right after that is a link “Understanding Success Criterion 1.4.3”, so you can go directly to that topic in the Understanding document to get all that additional information if you want it.</a:t>
            </a:r>
          </a:p>
          <a:p>
            <a:endParaRPr lang="en-US" sz="900" dirty="0"/>
          </a:p>
          <a:p>
            <a:r>
              <a:rPr lang="en-US" sz="900" dirty="0"/>
              <a:t>The first section is Sufficient Techniques. These are the techniques that the Working Group has defined as being sufficient to meet the success criteria – that is, if you do the sufficient techniques, you meet the success criteria. These techniques are short sentences, so you can skim them. If you want to know more, you just click the link and it goes to the Techniques where you get the explanations, examples, etc.</a:t>
            </a:r>
          </a:p>
          <a:p>
            <a:endParaRPr lang="en-US" sz="900" dirty="0"/>
          </a:p>
          <a:p>
            <a:r>
              <a:rPr lang="en-US" sz="900" dirty="0"/>
              <a:t>The next section is Common Failures (which is new, we didn't have that with WCAG 1.0). They are examples of what not to do. For example, for this contrast one, a common failure is specifying a foreground color without specifying a background color, or vice versa.</a:t>
            </a:r>
          </a:p>
          <a:p>
            <a:endParaRPr lang="en-US" sz="900" dirty="0"/>
          </a:p>
          <a:p>
            <a:r>
              <a:rPr lang="en-US" sz="900" dirty="0"/>
              <a:t>The final section is Advisory Techniques. These will usually enhance accessibility, but are not sufficient techniques for various reasons.</a:t>
            </a:r>
          </a:p>
          <a:p>
            <a:endParaRPr lang="en-US" sz="900" dirty="0"/>
          </a:p>
          <a:p>
            <a:r>
              <a:rPr lang="en-US" sz="900" dirty="0"/>
              <a:t>(Remember that all techniques are informative, and you don’t have to use those particular techniques. They are there to define what you </a:t>
            </a:r>
            <a:r>
              <a:rPr lang="en-US" sz="900" b="1" dirty="0"/>
              <a:t>can</a:t>
            </a:r>
            <a:r>
              <a:rPr lang="en-US" sz="900" dirty="0"/>
              <a:t> do and to make it easy for you to know what will work, but there's flexibility to be able to define other techniques that will also meet the success criteria.)</a:t>
            </a:r>
          </a:p>
          <a:p>
            <a:endParaRPr lang="en-US" sz="900" dirty="0"/>
          </a:p>
          <a:p>
            <a:r>
              <a:rPr lang="en-US" sz="900" dirty="0"/>
              <a:t>UPDATE note: Check the success criteria designations (A, AA, AAA) in the latest draft; they might have changed to something else.</a:t>
            </a:r>
          </a:p>
          <a:p>
            <a:r>
              <a:rPr lang="en-US" sz="900" dirty="0"/>
              <a:t>UPDATE note: The order of the sections and the text might have changed since this screen capture.</a:t>
            </a:r>
          </a:p>
          <a:p>
            <a:endParaRPr lang="en-US" sz="900" dirty="0"/>
          </a:p>
          <a:p>
            <a:r>
              <a:rPr lang="en-US" sz="900" dirty="0"/>
              <a:t>---</a:t>
            </a:r>
          </a:p>
          <a:p>
            <a:r>
              <a:rPr lang="en-US" sz="900" dirty="0"/>
              <a:t>[image description: Screen shot from the Quick Reference at success criteria 1.4.3. The success criteria text is labeled Success Criteria. There are circles around Sufficient Techniques, Common Failures, Advisory Techniques.]</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See </a:t>
            </a:r>
            <a:r>
              <a:rPr lang="en-US">
                <a:solidFill>
                  <a:srgbClr val="000000"/>
                </a:solidFill>
                <a:ea typeface="ＭＳ 明朝" pitchFamily="68" charset="-128"/>
                <a:cs typeface="Helvetica" pitchFamily="68" charset="0"/>
              </a:rPr>
              <a:t>www.w3.org/WAI/presentations/WCAG20_about</a:t>
            </a:r>
          </a:p>
        </p:txBody>
      </p:sp>
      <p:sp>
        <p:nvSpPr>
          <p:cNvPr id="5" name="Rectangle 8"/>
          <p:cNvSpPr>
            <a:spLocks noGrp="1" noChangeArrowheads="1"/>
          </p:cNvSpPr>
          <p:nvPr>
            <p:ph type="sldNum" sz="quarter" idx="5"/>
          </p:nvPr>
        </p:nvSpPr>
        <p:spPr>
          <a:ln/>
        </p:spPr>
        <p:txBody>
          <a:bodyPr/>
          <a:lstStyle/>
          <a:p>
            <a:fld id="{D37EC5B7-0F9E-4FE5-938E-7C2C648E70C5}" type="slidenum">
              <a:rPr lang="en-US"/>
              <a:pPr/>
              <a:t>105</a:t>
            </a:fld>
            <a:endParaRPr lang="en-US"/>
          </a:p>
        </p:txBody>
      </p:sp>
      <p:sp>
        <p:nvSpPr>
          <p:cNvPr id="796674" name="Rectangle 2"/>
          <p:cNvSpPr>
            <a:spLocks noGrp="1" noRot="1" noChangeAspect="1" noChangeArrowheads="1" noTextEdit="1"/>
          </p:cNvSpPr>
          <p:nvPr>
            <p:ph type="sldImg"/>
          </p:nvPr>
        </p:nvSpPr>
        <p:spPr>
          <a:xfrm>
            <a:off x="533400" y="327025"/>
            <a:ext cx="3684588" cy="2762250"/>
          </a:xfrm>
          <a:ln/>
        </p:spPr>
      </p:sp>
      <p:sp>
        <p:nvSpPr>
          <p:cNvPr id="796675" name="Rectangle 3"/>
          <p:cNvSpPr>
            <a:spLocks noGrp="1" noChangeArrowheads="1"/>
          </p:cNvSpPr>
          <p:nvPr>
            <p:ph type="body" idx="1"/>
          </p:nvPr>
        </p:nvSpPr>
        <p:spPr/>
        <p:txBody>
          <a:bodyPr/>
          <a:lstStyle/>
          <a:p>
            <a:r>
              <a:rPr lang="en-US" sz="900" dirty="0"/>
              <a:t>To review what we just discussed: [text in slide]</a:t>
            </a:r>
          </a:p>
          <a:p>
            <a:endParaRPr lang="en-US" sz="900" dirty="0"/>
          </a:p>
          <a:p>
            <a:r>
              <a:rPr lang="en-US" sz="900" dirty="0"/>
              <a:t>---</a:t>
            </a:r>
          </a:p>
          <a:p>
            <a:r>
              <a:rPr lang="en-US" sz="900" dirty="0"/>
              <a:t>[decorative image description: hand holding silver platter with “WCAG 2.0” on it]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508 must be considered as well, of course.</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106</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Cole – 10 Min.</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107</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Duncan – 5 Min.</a:t>
            </a:r>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38100" dist="38100" dir="2700000" algn="tl">
                    <a:schemeClr val="bg1">
                      <a:lumMod val="75000"/>
                    </a:scheme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38100" dist="38100" dir="2700000" algn="tl">
                    <a:schemeClr val="bg1">
                      <a:lumMod val="75000"/>
                    </a:scheme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4" name="Picture 3" descr="kslogoblue-gold.tif"/>
          <p:cNvPicPr>
            <a:picLocks noChangeAspect="1"/>
          </p:cNvPicPr>
          <p:nvPr userDrawn="1"/>
        </p:nvPicPr>
        <p:blipFill>
          <a:blip r:embed="rId2"/>
          <a:stretch>
            <a:fillRect/>
          </a:stretch>
        </p:blipFill>
        <p:spPr>
          <a:xfrm>
            <a:off x="722313" y="3727196"/>
            <a:ext cx="5074920" cy="67970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SzPct val="115000"/>
              <a:buFont typeface="Arial" pitchFamily="34" charset="0"/>
              <a:buChar cha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SzPct val="115000"/>
              <a:buFont typeface="Arial" pitchFamily="34" charset="0"/>
              <a:buChar cha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SzPct val="115000"/>
              <a:buFont typeface="Arial" pitchFamily="34" charset="0"/>
              <a:buChar cha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SzPct val="115000"/>
              <a:buFont typeface="Arial" pitchFamily="34" charset="0"/>
              <a:buChar cha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SzPct val="115000"/>
              <a:buFont typeface="Arial" pitchFamily="34" charset="0"/>
              <a:buChar char="•"/>
              <a:defRPr sz="3200">
                <a:effectLst/>
              </a:defRPr>
            </a:lvl1pPr>
            <a:lvl2pPr>
              <a:defRPr sz="2800">
                <a:effectLst/>
              </a:defRPr>
            </a:lvl2pPr>
            <a:lvl3pPr>
              <a:defRPr sz="2400">
                <a:effectLst/>
              </a:defRPr>
            </a:lvl3pPr>
            <a:lvl4pPr>
              <a:defRPr sz="2000">
                <a:effectLst/>
              </a:defRPr>
            </a:lvl4pPr>
            <a:lvl5pPr>
              <a:defRPr sz="2000">
                <a:effectLs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kslogoblue-gold.tif"/>
          <p:cNvPicPr>
            <a:picLocks noChangeAspect="1"/>
          </p:cNvPicPr>
          <p:nvPr userDrawn="1"/>
        </p:nvPicPr>
        <p:blipFill>
          <a:blip r:embed="rId14"/>
          <a:srcRect r="8408"/>
          <a:stretch>
            <a:fillRect/>
          </a:stretch>
        </p:blipFill>
        <p:spPr>
          <a:xfrm>
            <a:off x="4495800" y="6172200"/>
            <a:ext cx="4648200" cy="679704"/>
          </a:xfrm>
          <a:prstGeom prst="rect">
            <a:avLst/>
          </a:prstGeom>
          <a:noFill/>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9pPr>
    </p:titleStyle>
    <p:bodyStyle>
      <a:lvl1pPr marL="342900" indent="-342900" algn="l" rtl="0" eaLnBrk="1" fontAlgn="base" hangingPunct="1">
        <a:spcBef>
          <a:spcPct val="20000"/>
        </a:spcBef>
        <a:spcAft>
          <a:spcPct val="0"/>
        </a:spcAft>
        <a:buChar char=" "/>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Kansas Partnership for Accessible Technology</a:t>
            </a:r>
            <a:endParaRPr lang="en-US" b="1" dirty="0"/>
          </a:p>
        </p:txBody>
      </p:sp>
      <p:sp>
        <p:nvSpPr>
          <p:cNvPr id="3" name="Subtitle 2"/>
          <p:cNvSpPr>
            <a:spLocks noGrp="1"/>
          </p:cNvSpPr>
          <p:nvPr>
            <p:ph type="subTitle" idx="1"/>
          </p:nvPr>
        </p:nvSpPr>
        <p:spPr/>
        <p:txBody>
          <a:bodyPr/>
          <a:lstStyle/>
          <a:p>
            <a:r>
              <a:rPr lang="en-US" dirty="0" smtClean="0"/>
              <a:t>January 29, 2009 Meeting</a:t>
            </a:r>
          </a:p>
          <a:p>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Majority of Working-Age Adults Likely to Benefit from the Use of Accessible Technology</a:t>
            </a:r>
            <a:endParaRPr lang="en-US" sz="27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6310829"/>
            <a:ext cx="8140370" cy="307777"/>
          </a:xfrm>
          <a:prstGeom prst="rect">
            <a:avLst/>
          </a:prstGeom>
          <a:noFill/>
        </p:spPr>
        <p:txBody>
          <a:bodyPr wrap="none" rtlCol="0">
            <a:spAutoFit/>
          </a:bodyPr>
          <a:lstStyle/>
          <a:p>
            <a:r>
              <a:rPr lang="en-US" sz="1400" i="1" dirty="0" smtClean="0"/>
              <a:t>Source: Study commissioned by Microsoft, conducted by Forrester Research, Inc., 2003</a:t>
            </a:r>
            <a:endParaRPr lang="en-US" sz="1400" i="1" dirty="0"/>
          </a:p>
        </p:txBody>
      </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24" name="Rectangle 16"/>
          <p:cNvSpPr>
            <a:spLocks noGrp="1" noChangeArrowheads="1"/>
          </p:cNvSpPr>
          <p:nvPr>
            <p:ph type="title"/>
          </p:nvPr>
        </p:nvSpPr>
        <p:spPr/>
        <p:txBody>
          <a:bodyPr/>
          <a:lstStyle/>
          <a:p>
            <a:r>
              <a:rPr lang="en-US" sz="4000"/>
              <a:t>WCAG 2.0 technical documents</a:t>
            </a:r>
          </a:p>
        </p:txBody>
      </p:sp>
      <p:sp>
        <p:nvSpPr>
          <p:cNvPr id="836623" name="Text Box 15"/>
          <p:cNvSpPr txBox="1">
            <a:spLocks noChangeArrowheads="1"/>
          </p:cNvSpPr>
          <p:nvPr/>
        </p:nvSpPr>
        <p:spPr bwMode="auto">
          <a:xfrm>
            <a:off x="2741613" y="4459288"/>
            <a:ext cx="3656012"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82880" tIns="182880" rIns="182880" bIns="137160" anchor="b" anchorCtr="1">
            <a:prstTxWarp prst="textNoShape">
              <a:avLst/>
            </a:prstTxWarp>
          </a:bodyPr>
          <a:lstStyle/>
          <a:p>
            <a:pPr algn="l"/>
            <a:r>
              <a:rPr lang="en-US">
                <a:solidFill>
                  <a:schemeClr val="accent4">
                    <a:lumMod val="75000"/>
                  </a:schemeClr>
                </a:solidFill>
                <a:effectLst>
                  <a:outerShdw blurRad="38100" dist="38100" dir="2700000" algn="ctr" rotWithShape="0">
                    <a:srgbClr val="000000">
                      <a:alpha val="43000"/>
                    </a:srgbClr>
                  </a:outerShdw>
                </a:effectLst>
              </a:rPr>
              <a:t>Techniques</a:t>
            </a:r>
          </a:p>
        </p:txBody>
      </p:sp>
      <p:sp>
        <p:nvSpPr>
          <p:cNvPr id="836625" name="Text Box 17"/>
          <p:cNvSpPr txBox="1">
            <a:spLocks noChangeArrowheads="1"/>
          </p:cNvSpPr>
          <p:nvPr/>
        </p:nvSpPr>
        <p:spPr bwMode="auto">
          <a:xfrm>
            <a:off x="2741613" y="1700213"/>
            <a:ext cx="3656012"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82880" tIns="182880" rIns="182880" bIns="137160" anchor="b" anchorCtr="1">
            <a:prstTxWarp prst="textNoShape">
              <a:avLst/>
            </a:prstTxWarp>
          </a:bodyPr>
          <a:lstStyle/>
          <a:p>
            <a:r>
              <a:rPr lang="en-US">
                <a:solidFill>
                  <a:schemeClr val="accent2"/>
                </a:solidFill>
                <a:effectLst>
                  <a:outerShdw blurRad="38100" dist="38100" dir="2700000" algn="ctr" rotWithShape="0">
                    <a:srgbClr val="000000">
                      <a:alpha val="43000"/>
                    </a:srgbClr>
                  </a:outerShdw>
                </a:effectLst>
              </a:rPr>
              <a:t>WCAG 2.0</a:t>
            </a:r>
            <a:endParaRPr lang="en-US" sz="2400" b="0">
              <a:solidFill>
                <a:schemeClr val="accent2"/>
              </a:solidFill>
              <a:effectLst>
                <a:outerShdw blurRad="38100" dist="38100" dir="2700000" algn="ctr" rotWithShape="0">
                  <a:srgbClr val="000000">
                    <a:alpha val="43000"/>
                  </a:srgbClr>
                </a:outerShdw>
              </a:effectLst>
            </a:endParaRPr>
          </a:p>
        </p:txBody>
      </p:sp>
      <p:sp>
        <p:nvSpPr>
          <p:cNvPr id="836626" name="Text Box 18"/>
          <p:cNvSpPr txBox="1">
            <a:spLocks noChangeArrowheads="1"/>
          </p:cNvSpPr>
          <p:nvPr/>
        </p:nvSpPr>
        <p:spPr bwMode="auto">
          <a:xfrm>
            <a:off x="2741613" y="3090863"/>
            <a:ext cx="3656012"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82880" rIns="182880" bIns="137160" anchor="b" anchorCtr="1">
            <a:prstTxWarp prst="textNoShape">
              <a:avLst/>
            </a:prstTxWarp>
          </a:bodyPr>
          <a:lstStyle/>
          <a:p>
            <a:pPr algn="l"/>
            <a:r>
              <a:rPr lang="en-US">
                <a:solidFill>
                  <a:srgbClr val="006666"/>
                </a:solidFill>
                <a:effectLst>
                  <a:outerShdw blurRad="38100" dist="38100" dir="2700000" algn="ctr" rotWithShape="0">
                    <a:srgbClr val="000000">
                      <a:alpha val="43000"/>
                    </a:srgbClr>
                  </a:outerShdw>
                </a:effectLst>
              </a:rPr>
              <a:t>Understanding</a:t>
            </a:r>
          </a:p>
        </p:txBody>
      </p:sp>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a:xfrm>
            <a:off x="833438" y="274638"/>
            <a:ext cx="7477125" cy="1143000"/>
          </a:xfrm>
          <a:ln/>
        </p:spPr>
        <p:style>
          <a:lnRef idx="1">
            <a:schemeClr val="accent5"/>
          </a:lnRef>
          <a:fillRef idx="2">
            <a:schemeClr val="accent5"/>
          </a:fillRef>
          <a:effectRef idx="1">
            <a:schemeClr val="accent5"/>
          </a:effectRef>
          <a:fontRef idx="minor">
            <a:schemeClr val="dk1"/>
          </a:fontRef>
        </p:style>
        <p:txBody>
          <a:bodyPr anchor="ctr">
            <a:normAutofit fontScale="90000"/>
          </a:bodyPr>
          <a:lstStyle/>
          <a:p>
            <a:r>
              <a:rPr lang="en-US" sz="4000" dirty="0" smtClean="0">
                <a:solidFill>
                  <a:srgbClr val="006666"/>
                </a:solidFill>
                <a:effectLst>
                  <a:outerShdw blurRad="38100" dist="38100" dir="2700000" algn="ctr" rotWithShape="0">
                    <a:srgbClr val="000000">
                      <a:alpha val="43000"/>
                    </a:srgbClr>
                  </a:outerShdw>
                </a:effectLst>
              </a:rPr>
              <a:t>How to Meet (Quick Reference)</a:t>
            </a:r>
            <a:endParaRPr lang="en-US" sz="4000" dirty="0">
              <a:solidFill>
                <a:srgbClr val="006666"/>
              </a:solidFill>
              <a:effectLst>
                <a:outerShdw blurRad="38100" dist="38100" dir="2700000" algn="ctr" rotWithShape="0">
                  <a:srgbClr val="000000">
                    <a:alpha val="43000"/>
                  </a:srgbClr>
                </a:outerShdw>
              </a:effectLst>
            </a:endParaRPr>
          </a:p>
        </p:txBody>
      </p:sp>
      <p:sp>
        <p:nvSpPr>
          <p:cNvPr id="970755" name="Rectangle 3"/>
          <p:cNvSpPr>
            <a:spLocks noGrp="1" noChangeArrowheads="1"/>
          </p:cNvSpPr>
          <p:nvPr>
            <p:ph idx="1"/>
          </p:nvPr>
        </p:nvSpPr>
        <p:spPr>
          <a:xfrm>
            <a:off x="457200" y="1598613"/>
            <a:ext cx="8686800" cy="4948237"/>
          </a:xfrm>
          <a:noFill/>
        </p:spPr>
        <p:txBody>
          <a:bodyPr/>
          <a:lstStyle/>
          <a:p>
            <a:r>
              <a:rPr lang="en-US"/>
              <a:t>Lists the WCAG 2.0 requirements</a:t>
            </a:r>
          </a:p>
          <a:p>
            <a:r>
              <a:rPr lang="en-US"/>
              <a:t>Provides summary information from the other documents</a:t>
            </a:r>
          </a:p>
          <a:p>
            <a:r>
              <a:rPr lang="en-US"/>
              <a:t>Links to details</a:t>
            </a:r>
          </a:p>
        </p:txBody>
      </p:sp>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4570413" y="2741613"/>
            <a:ext cx="3656012"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82880" tIns="182880" rIns="182880" bIns="137160" anchor="b" anchorCtr="1">
            <a:prstTxWarp prst="textNoShape">
              <a:avLst/>
            </a:prstTxWarp>
          </a:bodyPr>
          <a:lstStyle/>
          <a:p>
            <a:r>
              <a:rPr lang="en-US">
                <a:solidFill>
                  <a:schemeClr val="accent2"/>
                </a:solidFill>
                <a:effectLst>
                  <a:outerShdw blurRad="38100" dist="38100" dir="2700000" algn="ctr" rotWithShape="0">
                    <a:srgbClr val="000000">
                      <a:alpha val="43000"/>
                    </a:srgbClr>
                  </a:outerShdw>
                </a:effectLst>
              </a:rPr>
              <a:t>WCAG 2.0</a:t>
            </a:r>
            <a:endParaRPr lang="en-US" sz="2400" b="0">
              <a:solidFill>
                <a:schemeClr val="accent2"/>
              </a:solidFill>
              <a:effectLst>
                <a:outerShdw blurRad="38100" dist="38100" dir="2700000" algn="ctr" rotWithShape="0">
                  <a:srgbClr val="000000">
                    <a:alpha val="43000"/>
                  </a:srgbClr>
                </a:outerShdw>
              </a:effectLst>
            </a:endParaRPr>
          </a:p>
        </p:txBody>
      </p:sp>
      <p:sp>
        <p:nvSpPr>
          <p:cNvPr id="882692" name="Text Box 4"/>
          <p:cNvSpPr txBox="1">
            <a:spLocks noChangeArrowheads="1"/>
          </p:cNvSpPr>
          <p:nvPr/>
        </p:nvSpPr>
        <p:spPr bwMode="auto">
          <a:xfrm>
            <a:off x="4570413" y="4113213"/>
            <a:ext cx="3656012"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82880" tIns="182880" rIns="182880" bIns="137160" anchor="b" anchorCtr="1">
            <a:prstTxWarp prst="textNoShape">
              <a:avLst/>
            </a:prstTxWarp>
          </a:bodyPr>
          <a:lstStyle/>
          <a:p>
            <a:pPr algn="l"/>
            <a:r>
              <a:rPr lang="en-US">
                <a:solidFill>
                  <a:schemeClr val="accent4">
                    <a:lumMod val="75000"/>
                  </a:schemeClr>
                </a:solidFill>
                <a:effectLst>
                  <a:outerShdw blurRad="38100" dist="38100" dir="2700000" algn="ctr" rotWithShape="0">
                    <a:srgbClr val="000000">
                      <a:alpha val="43000"/>
                    </a:srgbClr>
                  </a:outerShdw>
                </a:effectLst>
              </a:rPr>
              <a:t>Techniques</a:t>
            </a:r>
          </a:p>
        </p:txBody>
      </p:sp>
      <p:sp>
        <p:nvSpPr>
          <p:cNvPr id="882693" name="Rectangle 5"/>
          <p:cNvSpPr>
            <a:spLocks noGrp="1" noChangeArrowheads="1"/>
          </p:cNvSpPr>
          <p:nvPr>
            <p:ph type="title"/>
          </p:nvPr>
        </p:nvSpPr>
        <p:spPr>
          <a:xfrm>
            <a:off x="457200" y="90488"/>
            <a:ext cx="8686800" cy="868362"/>
          </a:xfrm>
          <a:noFill/>
        </p:spPr>
        <p:txBody>
          <a:bodyPr/>
          <a:lstStyle/>
          <a:p>
            <a:r>
              <a:rPr lang="en-US" dirty="0"/>
              <a:t>Quick Reference content</a:t>
            </a:r>
          </a:p>
        </p:txBody>
      </p:sp>
      <p:sp>
        <p:nvSpPr>
          <p:cNvPr id="882694" name="Text Box 6"/>
          <p:cNvSpPr txBox="1">
            <a:spLocks noChangeArrowheads="1"/>
          </p:cNvSpPr>
          <p:nvPr/>
        </p:nvSpPr>
        <p:spPr bwMode="auto">
          <a:xfrm>
            <a:off x="987425" y="2889250"/>
            <a:ext cx="3656013" cy="19446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182880" tIns="182880" rIns="182880" bIns="91440" anchor="b" anchorCtr="1">
            <a:prstTxWarp prst="textNoShape">
              <a:avLst/>
            </a:prstTxWarp>
          </a:bodyPr>
          <a:lstStyle/>
          <a:p>
            <a:pPr algn="l">
              <a:spcBef>
                <a:spcPct val="10000"/>
              </a:spcBef>
            </a:pPr>
            <a:r>
              <a:rPr lang="en-US" dirty="0">
                <a:solidFill>
                  <a:schemeClr val="accent5"/>
                </a:solidFill>
                <a:effectLst>
                  <a:outerShdw blurRad="38100" dist="38100" dir="2700000" algn="ctr" rotWithShape="0">
                    <a:srgbClr val="000000">
                      <a:alpha val="43000"/>
                    </a:srgbClr>
                  </a:outerShdw>
                </a:effectLst>
              </a:rPr>
              <a:t>Quick Reference</a:t>
            </a:r>
            <a:endParaRPr lang="en-US" sz="2400" b="0" dirty="0">
              <a:solidFill>
                <a:schemeClr val="accent5"/>
              </a:solidFill>
              <a:effectLst>
                <a:outerShdw blurRad="38100" dist="38100" dir="2700000" algn="ctr" rotWithShape="0">
                  <a:srgbClr val="000000">
                    <a:alpha val="43000"/>
                  </a:srgbClr>
                </a:outerShdw>
              </a:effectLst>
            </a:endParaRPr>
          </a:p>
          <a:p>
            <a:pPr algn="l">
              <a:spcBef>
                <a:spcPct val="10000"/>
              </a:spcBef>
              <a:buFont typeface="Wingdings" pitchFamily="68" charset="2"/>
              <a:buChar char="§"/>
            </a:pPr>
            <a:r>
              <a:rPr lang="en-US" sz="2400" dirty="0">
                <a:solidFill>
                  <a:schemeClr val="accent2"/>
                </a:solidFill>
                <a:effectLst>
                  <a:outerShdw blurRad="38100" dist="38100" dir="2700000" algn="ctr" rotWithShape="0">
                    <a:srgbClr val="000000">
                      <a:alpha val="43000"/>
                    </a:srgbClr>
                  </a:outerShdw>
                </a:effectLst>
              </a:rPr>
              <a:t> Guidelines</a:t>
            </a:r>
          </a:p>
          <a:p>
            <a:pPr algn="l">
              <a:spcBef>
                <a:spcPct val="10000"/>
              </a:spcBef>
              <a:buFont typeface="Wingdings" pitchFamily="68" charset="2"/>
              <a:buChar char="§"/>
            </a:pPr>
            <a:r>
              <a:rPr lang="en-US" sz="2400" dirty="0">
                <a:solidFill>
                  <a:schemeClr val="accent2"/>
                </a:solidFill>
                <a:effectLst>
                  <a:outerShdw blurRad="38100" dist="38100" dir="2700000" algn="ctr" rotWithShape="0">
                    <a:srgbClr val="000000">
                      <a:alpha val="43000"/>
                    </a:srgbClr>
                  </a:outerShdw>
                </a:effectLst>
              </a:rPr>
              <a:t> Success Criteria</a:t>
            </a:r>
          </a:p>
          <a:p>
            <a:pPr algn="l">
              <a:spcBef>
                <a:spcPct val="10000"/>
              </a:spcBef>
              <a:buFont typeface="Wingdings" pitchFamily="68" charset="2"/>
              <a:buChar char="§"/>
            </a:pPr>
            <a:r>
              <a:rPr lang="en-US" sz="2400" dirty="0">
                <a:solidFill>
                  <a:schemeClr val="accent4">
                    <a:lumMod val="75000"/>
                  </a:schemeClr>
                </a:solidFill>
                <a:effectLst>
                  <a:outerShdw blurRad="38100" dist="38100" dir="2700000" algn="ctr" rotWithShape="0">
                    <a:srgbClr val="000000">
                      <a:alpha val="43000"/>
                    </a:srgbClr>
                  </a:outerShdw>
                </a:effectLst>
              </a:rPr>
              <a:t>Technique </a:t>
            </a:r>
            <a:r>
              <a:rPr lang="en-US" sz="2400" i="1" dirty="0">
                <a:solidFill>
                  <a:schemeClr val="accent4">
                    <a:lumMod val="75000"/>
                  </a:schemeClr>
                </a:solidFill>
                <a:effectLst>
                  <a:outerShdw blurRad="38100" dist="38100" dir="2700000" algn="ctr" rotWithShape="0">
                    <a:srgbClr val="000000">
                      <a:alpha val="43000"/>
                    </a:srgbClr>
                  </a:outerShdw>
                </a:effectLst>
              </a:rPr>
              <a:t>titles</a:t>
            </a:r>
            <a:endParaRPr lang="en-US" sz="2400" i="1" u="sng" dirty="0">
              <a:solidFill>
                <a:schemeClr val="accent4">
                  <a:lumMod val="75000"/>
                </a:schemeClr>
              </a:solidFill>
              <a:effectLst>
                <a:outerShdw blurRad="38100" dist="38100" dir="2700000" algn="ctr" rotWithShape="0">
                  <a:srgbClr val="000000">
                    <a:alpha val="43000"/>
                  </a:srgbClr>
                </a:outerShdw>
              </a:effectLst>
            </a:endParaRPr>
          </a:p>
        </p:txBody>
      </p:sp>
      <p:sp>
        <p:nvSpPr>
          <p:cNvPr id="882701" name="Line 13"/>
          <p:cNvSpPr>
            <a:spLocks noChangeShapeType="1"/>
          </p:cNvSpPr>
          <p:nvPr/>
        </p:nvSpPr>
        <p:spPr bwMode="auto">
          <a:xfrm flipV="1">
            <a:off x="3059113" y="3249613"/>
            <a:ext cx="2303462" cy="466725"/>
          </a:xfrm>
          <a:prstGeom prst="line">
            <a:avLst/>
          </a:prstGeom>
          <a:noFill/>
          <a:ln w="38100">
            <a:solidFill>
              <a:schemeClr val="accent2"/>
            </a:solidFill>
            <a:round/>
            <a:headEnd/>
            <a:tailEnd/>
          </a:ln>
          <a:effectLst/>
        </p:spPr>
        <p:txBody>
          <a:bodyPr lIns="137160" tIns="228600" rIns="274320" bIns="228600" anchor="ctr" anchorCtr="1">
            <a:prstTxWarp prst="textNoShape">
              <a:avLst/>
            </a:prstTxWarp>
            <a:spAutoFit/>
          </a:bodyPr>
          <a:lstStyle/>
          <a:p>
            <a:endParaRPr lang="en-US"/>
          </a:p>
        </p:txBody>
      </p:sp>
      <p:sp>
        <p:nvSpPr>
          <p:cNvPr id="882703" name="Line 15"/>
          <p:cNvSpPr>
            <a:spLocks noChangeShapeType="1"/>
          </p:cNvSpPr>
          <p:nvPr/>
        </p:nvSpPr>
        <p:spPr bwMode="auto">
          <a:xfrm flipV="1">
            <a:off x="3851275" y="3249613"/>
            <a:ext cx="1512888" cy="863600"/>
          </a:xfrm>
          <a:prstGeom prst="line">
            <a:avLst/>
          </a:prstGeom>
          <a:noFill/>
          <a:ln w="38100">
            <a:solidFill>
              <a:schemeClr val="accent2"/>
            </a:solidFill>
            <a:round/>
            <a:headEnd/>
            <a:tailEnd/>
          </a:ln>
          <a:effectLst/>
        </p:spPr>
        <p:txBody>
          <a:bodyPr lIns="137160" tIns="228600" rIns="274320" bIns="228600" anchor="ctr" anchorCtr="1">
            <a:prstTxWarp prst="textNoShape">
              <a:avLst/>
            </a:prstTxWarp>
            <a:spAutoFit/>
          </a:bodyPr>
          <a:lstStyle/>
          <a:p>
            <a:endParaRPr lang="en-US"/>
          </a:p>
        </p:txBody>
      </p:sp>
      <p:sp>
        <p:nvSpPr>
          <p:cNvPr id="882704" name="Line 16"/>
          <p:cNvSpPr>
            <a:spLocks noChangeShapeType="1"/>
          </p:cNvSpPr>
          <p:nvPr/>
        </p:nvSpPr>
        <p:spPr bwMode="auto">
          <a:xfrm>
            <a:off x="3814763" y="4508500"/>
            <a:ext cx="1333500" cy="107950"/>
          </a:xfrm>
          <a:prstGeom prst="line">
            <a:avLst/>
          </a:prstGeom>
          <a:noFill/>
          <a:ln w="38100">
            <a:solidFill>
              <a:schemeClr val="accent4">
                <a:lumMod val="75000"/>
              </a:schemeClr>
            </a:solidFill>
            <a:round/>
            <a:headEnd/>
            <a:tailEnd/>
          </a:ln>
          <a:effectLst/>
        </p:spPr>
        <p:txBody>
          <a:bodyPr lIns="137160" tIns="228600" rIns="274320" bIns="228600" anchor="ctr" anchorCtr="1">
            <a:prstTxWarp prst="textNoShape">
              <a:avLst/>
            </a:prstTxWarp>
            <a:spAutoFit/>
          </a:bodyPr>
          <a:lstStyle/>
          <a:p>
            <a:endParaRPr lang="en-US"/>
          </a:p>
        </p:txBody>
      </p:sp>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ext Box 2"/>
          <p:cNvSpPr txBox="1">
            <a:spLocks noChangeArrowheads="1"/>
          </p:cNvSpPr>
          <p:nvPr/>
        </p:nvSpPr>
        <p:spPr bwMode="auto">
          <a:xfrm>
            <a:off x="4570413" y="2741613"/>
            <a:ext cx="3656012"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82880" tIns="182880" rIns="182880" bIns="137160" anchor="b" anchorCtr="1">
            <a:prstTxWarp prst="textNoShape">
              <a:avLst/>
            </a:prstTxWarp>
          </a:bodyPr>
          <a:lstStyle/>
          <a:p>
            <a:r>
              <a:rPr lang="en-US">
                <a:solidFill>
                  <a:schemeClr val="accent2"/>
                </a:solidFill>
                <a:effectLst>
                  <a:outerShdw blurRad="38100" dist="38100" dir="2700000" algn="ctr" rotWithShape="0">
                    <a:srgbClr val="000000">
                      <a:alpha val="43000"/>
                    </a:srgbClr>
                  </a:outerShdw>
                </a:effectLst>
              </a:rPr>
              <a:t>WCAG 2.0</a:t>
            </a:r>
            <a:endParaRPr lang="en-US" sz="2400" b="0">
              <a:solidFill>
                <a:schemeClr val="accent2"/>
              </a:solidFill>
              <a:effectLst>
                <a:outerShdw blurRad="38100" dist="38100" dir="2700000" algn="ctr" rotWithShape="0">
                  <a:srgbClr val="000000">
                    <a:alpha val="43000"/>
                  </a:srgbClr>
                </a:outerShdw>
              </a:effectLst>
            </a:endParaRPr>
          </a:p>
        </p:txBody>
      </p:sp>
      <p:sp>
        <p:nvSpPr>
          <p:cNvPr id="884739" name="Text Box 3"/>
          <p:cNvSpPr txBox="1">
            <a:spLocks noChangeArrowheads="1"/>
          </p:cNvSpPr>
          <p:nvPr/>
        </p:nvSpPr>
        <p:spPr bwMode="auto">
          <a:xfrm>
            <a:off x="4570413" y="1370013"/>
            <a:ext cx="3656012"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82880" rIns="182880" bIns="137160" anchor="b" anchorCtr="1">
            <a:prstTxWarp prst="textNoShape">
              <a:avLst/>
            </a:prstTxWarp>
          </a:bodyPr>
          <a:lstStyle/>
          <a:p>
            <a:pPr algn="l"/>
            <a:r>
              <a:rPr lang="en-US">
                <a:solidFill>
                  <a:srgbClr val="006666"/>
                </a:solidFill>
                <a:effectLst>
                  <a:outerShdw blurRad="38100" dist="38100" dir="2700000" algn="ctr" rotWithShape="0">
                    <a:srgbClr val="000000">
                      <a:alpha val="43000"/>
                    </a:srgbClr>
                  </a:outerShdw>
                </a:effectLst>
              </a:rPr>
              <a:t>Understanding</a:t>
            </a:r>
          </a:p>
        </p:txBody>
      </p:sp>
      <p:sp>
        <p:nvSpPr>
          <p:cNvPr id="884740" name="Text Box 4"/>
          <p:cNvSpPr txBox="1">
            <a:spLocks noChangeArrowheads="1"/>
          </p:cNvSpPr>
          <p:nvPr/>
        </p:nvSpPr>
        <p:spPr bwMode="auto">
          <a:xfrm>
            <a:off x="4570413" y="4113213"/>
            <a:ext cx="3656012"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82880" tIns="182880" rIns="182880" bIns="137160" anchor="b" anchorCtr="1">
            <a:prstTxWarp prst="textNoShape">
              <a:avLst/>
            </a:prstTxWarp>
          </a:bodyPr>
          <a:lstStyle/>
          <a:p>
            <a:pPr algn="l"/>
            <a:r>
              <a:rPr lang="en-US" dirty="0">
                <a:solidFill>
                  <a:schemeClr val="accent4">
                    <a:lumMod val="75000"/>
                  </a:schemeClr>
                </a:solidFill>
                <a:effectLst>
                  <a:outerShdw blurRad="38100" dist="38100" dir="2700000" algn="ctr" rotWithShape="0">
                    <a:srgbClr val="000000">
                      <a:alpha val="43000"/>
                    </a:srgbClr>
                  </a:outerShdw>
                </a:effectLst>
              </a:rPr>
              <a:t>Techniques</a:t>
            </a:r>
          </a:p>
        </p:txBody>
      </p:sp>
      <p:sp>
        <p:nvSpPr>
          <p:cNvPr id="884741" name="Rectangle 5"/>
          <p:cNvSpPr>
            <a:spLocks noGrp="1" noChangeArrowheads="1"/>
          </p:cNvSpPr>
          <p:nvPr>
            <p:ph type="title"/>
          </p:nvPr>
        </p:nvSpPr>
        <p:spPr>
          <a:xfrm>
            <a:off x="457200" y="90488"/>
            <a:ext cx="8686800" cy="868362"/>
          </a:xfrm>
          <a:noFill/>
        </p:spPr>
        <p:txBody>
          <a:bodyPr/>
          <a:lstStyle/>
          <a:p>
            <a:r>
              <a:rPr lang="en-US"/>
              <a:t>Quick Reference links</a:t>
            </a:r>
          </a:p>
        </p:txBody>
      </p:sp>
      <p:sp>
        <p:nvSpPr>
          <p:cNvPr id="884742" name="Text Box 6"/>
          <p:cNvSpPr txBox="1">
            <a:spLocks noChangeArrowheads="1"/>
          </p:cNvSpPr>
          <p:nvPr/>
        </p:nvSpPr>
        <p:spPr bwMode="auto">
          <a:xfrm>
            <a:off x="987425" y="2889250"/>
            <a:ext cx="3656013" cy="19446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182880" tIns="182880" rIns="182880" bIns="91440" anchor="b" anchorCtr="1">
            <a:prstTxWarp prst="textNoShape">
              <a:avLst/>
            </a:prstTxWarp>
          </a:bodyPr>
          <a:lstStyle/>
          <a:p>
            <a:pPr algn="l">
              <a:spcBef>
                <a:spcPct val="10000"/>
              </a:spcBef>
            </a:pPr>
            <a:r>
              <a:rPr lang="en-US" dirty="0">
                <a:solidFill>
                  <a:schemeClr val="accent5"/>
                </a:solidFill>
                <a:effectLst>
                  <a:outerShdw blurRad="38100" dist="38100" dir="2700000" algn="ctr" rotWithShape="0">
                    <a:srgbClr val="000000">
                      <a:alpha val="43000"/>
                    </a:srgbClr>
                  </a:outerShdw>
                </a:effectLst>
              </a:rPr>
              <a:t>Quick Reference</a:t>
            </a:r>
            <a:endParaRPr lang="en-US" sz="2400" b="0" dirty="0">
              <a:solidFill>
                <a:schemeClr val="accent5"/>
              </a:solidFill>
              <a:effectLst>
                <a:outerShdw blurRad="38100" dist="38100" dir="2700000" algn="ctr" rotWithShape="0">
                  <a:srgbClr val="000000">
                    <a:alpha val="43000"/>
                  </a:srgbClr>
                </a:outerShdw>
              </a:effectLst>
            </a:endParaRPr>
          </a:p>
          <a:p>
            <a:pPr algn="l">
              <a:spcBef>
                <a:spcPct val="10000"/>
              </a:spcBef>
              <a:buFont typeface="Wingdings" pitchFamily="68" charset="2"/>
              <a:buChar char="§"/>
            </a:pPr>
            <a:r>
              <a:rPr lang="en-US" sz="2400" dirty="0">
                <a:solidFill>
                  <a:schemeClr val="accent2"/>
                </a:solidFill>
                <a:effectLst>
                  <a:outerShdw blurRad="38100" dist="38100" dir="2700000" algn="ctr" rotWithShape="0">
                    <a:srgbClr val="000000">
                      <a:alpha val="43000"/>
                    </a:srgbClr>
                  </a:outerShdw>
                </a:effectLst>
              </a:rPr>
              <a:t> Guidelines</a:t>
            </a:r>
          </a:p>
          <a:p>
            <a:pPr algn="l">
              <a:spcBef>
                <a:spcPct val="10000"/>
              </a:spcBef>
              <a:buFont typeface="Wingdings" pitchFamily="68" charset="2"/>
              <a:buChar char="§"/>
            </a:pPr>
            <a:r>
              <a:rPr lang="en-US" sz="2400" dirty="0">
                <a:solidFill>
                  <a:schemeClr val="accent2"/>
                </a:solidFill>
                <a:effectLst>
                  <a:outerShdw blurRad="38100" dist="38100" dir="2700000" algn="ctr" rotWithShape="0">
                    <a:srgbClr val="000000">
                      <a:alpha val="43000"/>
                    </a:srgbClr>
                  </a:outerShdw>
                </a:effectLst>
              </a:rPr>
              <a:t> Success Criteria</a:t>
            </a:r>
          </a:p>
          <a:p>
            <a:pPr algn="l">
              <a:spcBef>
                <a:spcPct val="10000"/>
              </a:spcBef>
              <a:buFont typeface="Wingdings" pitchFamily="68" charset="2"/>
              <a:buChar char="§"/>
            </a:pPr>
            <a:r>
              <a:rPr lang="en-US" sz="2400" dirty="0">
                <a:solidFill>
                  <a:schemeClr val="accent4">
                    <a:lumMod val="75000"/>
                  </a:schemeClr>
                </a:solidFill>
                <a:effectLst>
                  <a:outerShdw blurRad="38100" dist="38100" dir="2700000" algn="ctr" rotWithShape="0">
                    <a:srgbClr val="000000">
                      <a:alpha val="43000"/>
                    </a:srgbClr>
                  </a:outerShdw>
                </a:effectLst>
              </a:rPr>
              <a:t>Technique </a:t>
            </a:r>
            <a:r>
              <a:rPr lang="en-US" sz="2400" i="1" dirty="0">
                <a:solidFill>
                  <a:schemeClr val="accent4">
                    <a:lumMod val="75000"/>
                  </a:schemeClr>
                </a:solidFill>
                <a:effectLst>
                  <a:outerShdw blurRad="38100" dist="38100" dir="2700000" algn="ctr" rotWithShape="0">
                    <a:srgbClr val="000000">
                      <a:alpha val="43000"/>
                    </a:srgbClr>
                  </a:outerShdw>
                </a:effectLst>
              </a:rPr>
              <a:t>titles</a:t>
            </a:r>
            <a:endParaRPr lang="en-US" sz="2400" i="1" u="sng" dirty="0">
              <a:solidFill>
                <a:schemeClr val="accent4">
                  <a:lumMod val="75000"/>
                </a:schemeClr>
              </a:solidFill>
              <a:effectLst>
                <a:outerShdw blurRad="38100" dist="38100" dir="2700000" algn="ctr" rotWithShape="0">
                  <a:srgbClr val="000000">
                    <a:alpha val="43000"/>
                  </a:srgbClr>
                </a:outerShdw>
              </a:effectLst>
            </a:endParaRPr>
          </a:p>
        </p:txBody>
      </p:sp>
      <p:sp>
        <p:nvSpPr>
          <p:cNvPr id="884743" name="Line 7"/>
          <p:cNvSpPr>
            <a:spLocks noChangeShapeType="1"/>
          </p:cNvSpPr>
          <p:nvPr/>
        </p:nvSpPr>
        <p:spPr bwMode="auto">
          <a:xfrm flipV="1">
            <a:off x="3059113" y="3249613"/>
            <a:ext cx="2303462" cy="466725"/>
          </a:xfrm>
          <a:prstGeom prst="line">
            <a:avLst/>
          </a:prstGeom>
          <a:noFill/>
          <a:ln w="12700">
            <a:solidFill>
              <a:schemeClr val="accent2"/>
            </a:solidFill>
            <a:round/>
            <a:headEnd/>
            <a:tailEnd/>
          </a:ln>
          <a:effectLst/>
        </p:spPr>
        <p:txBody>
          <a:bodyPr lIns="137160" tIns="228600" rIns="274320" bIns="228600" anchor="ctr" anchorCtr="1">
            <a:prstTxWarp prst="textNoShape">
              <a:avLst/>
            </a:prstTxWarp>
            <a:spAutoFit/>
          </a:bodyPr>
          <a:lstStyle/>
          <a:p>
            <a:endParaRPr lang="en-US"/>
          </a:p>
        </p:txBody>
      </p:sp>
      <p:sp>
        <p:nvSpPr>
          <p:cNvPr id="884744" name="Line 8"/>
          <p:cNvSpPr>
            <a:spLocks noChangeShapeType="1"/>
          </p:cNvSpPr>
          <p:nvPr/>
        </p:nvSpPr>
        <p:spPr bwMode="auto">
          <a:xfrm flipV="1">
            <a:off x="3851275" y="3249613"/>
            <a:ext cx="1512888" cy="863600"/>
          </a:xfrm>
          <a:prstGeom prst="line">
            <a:avLst/>
          </a:prstGeom>
          <a:noFill/>
          <a:ln w="12700">
            <a:solidFill>
              <a:schemeClr val="accent2"/>
            </a:solidFill>
            <a:round/>
            <a:headEnd/>
            <a:tailEnd/>
          </a:ln>
          <a:effectLst/>
        </p:spPr>
        <p:txBody>
          <a:bodyPr lIns="137160" tIns="228600" rIns="274320" bIns="228600" anchor="ctr" anchorCtr="1">
            <a:prstTxWarp prst="textNoShape">
              <a:avLst/>
            </a:prstTxWarp>
            <a:spAutoFit/>
          </a:bodyPr>
          <a:lstStyle/>
          <a:p>
            <a:endParaRPr lang="en-US"/>
          </a:p>
        </p:txBody>
      </p:sp>
      <p:sp>
        <p:nvSpPr>
          <p:cNvPr id="884745" name="Line 9"/>
          <p:cNvSpPr>
            <a:spLocks noChangeShapeType="1"/>
          </p:cNvSpPr>
          <p:nvPr/>
        </p:nvSpPr>
        <p:spPr bwMode="auto">
          <a:xfrm>
            <a:off x="3814763" y="4508500"/>
            <a:ext cx="1333500" cy="107950"/>
          </a:xfrm>
          <a:prstGeom prst="line">
            <a:avLst/>
          </a:prstGeom>
          <a:noFill/>
          <a:ln w="12700">
            <a:solidFill>
              <a:schemeClr val="accent4">
                <a:lumMod val="75000"/>
              </a:schemeClr>
            </a:solidFill>
            <a:round/>
            <a:headEnd/>
            <a:tailEnd/>
          </a:ln>
          <a:effectLst/>
        </p:spPr>
        <p:txBody>
          <a:bodyPr lIns="137160" tIns="228600" rIns="274320" bIns="228600" anchor="ctr" anchorCtr="1">
            <a:prstTxWarp prst="textNoShape">
              <a:avLst/>
            </a:prstTxWarp>
            <a:spAutoFit/>
          </a:bodyPr>
          <a:lstStyle/>
          <a:p>
            <a:endParaRPr lang="en-US"/>
          </a:p>
        </p:txBody>
      </p:sp>
      <p:sp>
        <p:nvSpPr>
          <p:cNvPr id="884761" name="Freeform 25"/>
          <p:cNvSpPr>
            <a:spLocks/>
          </p:cNvSpPr>
          <p:nvPr/>
        </p:nvSpPr>
        <p:spPr bwMode="auto">
          <a:xfrm>
            <a:off x="485775" y="2024063"/>
            <a:ext cx="4014788" cy="1692275"/>
          </a:xfrm>
          <a:custGeom>
            <a:avLst/>
            <a:gdLst/>
            <a:ahLst/>
            <a:cxnLst>
              <a:cxn ang="0">
                <a:pos x="578" y="1066"/>
              </a:cxn>
              <a:cxn ang="0">
                <a:pos x="11" y="613"/>
              </a:cxn>
              <a:cxn ang="0">
                <a:pos x="510" y="250"/>
              </a:cxn>
              <a:cxn ang="0">
                <a:pos x="2529" y="0"/>
              </a:cxn>
            </a:cxnLst>
            <a:rect l="0" t="0" r="r" b="b"/>
            <a:pathLst>
              <a:path w="2529" h="1066">
                <a:moveTo>
                  <a:pt x="578" y="1066"/>
                </a:moveTo>
                <a:cubicBezTo>
                  <a:pt x="300" y="907"/>
                  <a:pt x="22" y="749"/>
                  <a:pt x="11" y="613"/>
                </a:cubicBezTo>
                <a:cubicBezTo>
                  <a:pt x="0" y="477"/>
                  <a:pt x="90" y="352"/>
                  <a:pt x="510" y="250"/>
                </a:cubicBezTo>
                <a:cubicBezTo>
                  <a:pt x="930" y="148"/>
                  <a:pt x="2193" y="42"/>
                  <a:pt x="2529" y="0"/>
                </a:cubicBezTo>
              </a:path>
            </a:pathLst>
          </a:custGeom>
          <a:noFill/>
          <a:ln w="63500" cap="flat" cmpd="sng">
            <a:solidFill>
              <a:srgbClr val="0091FE"/>
            </a:solidFill>
            <a:prstDash val="solid"/>
            <a:round/>
            <a:headEnd type="none" w="med" len="med"/>
            <a:tailEnd type="triangle" w="med" len="med"/>
          </a:ln>
          <a:effectLst/>
        </p:spPr>
        <p:txBody>
          <a:bodyPr lIns="137160" tIns="228600" rIns="274320" bIns="228600" anchor="ctr" anchorCtr="1">
            <a:prstTxWarp prst="textNoShape">
              <a:avLst/>
            </a:prstTxWarp>
            <a:spAutoFit/>
          </a:bodyPr>
          <a:lstStyle/>
          <a:p>
            <a:endParaRPr lang="en-US"/>
          </a:p>
        </p:txBody>
      </p:sp>
      <p:sp>
        <p:nvSpPr>
          <p:cNvPr id="884763" name="Freeform 27"/>
          <p:cNvSpPr>
            <a:spLocks/>
          </p:cNvSpPr>
          <p:nvPr/>
        </p:nvSpPr>
        <p:spPr bwMode="auto">
          <a:xfrm>
            <a:off x="-36513" y="1628775"/>
            <a:ext cx="4572001" cy="2484438"/>
          </a:xfrm>
          <a:custGeom>
            <a:avLst/>
            <a:gdLst/>
            <a:ahLst/>
            <a:cxnLst>
              <a:cxn ang="0">
                <a:pos x="907" y="1565"/>
              </a:cxn>
              <a:cxn ang="0">
                <a:pos x="295" y="1157"/>
              </a:cxn>
              <a:cxn ang="0">
                <a:pos x="431" y="386"/>
              </a:cxn>
              <a:cxn ang="0">
                <a:pos x="2880" y="0"/>
              </a:cxn>
            </a:cxnLst>
            <a:rect l="0" t="0" r="r" b="b"/>
            <a:pathLst>
              <a:path w="2880" h="1565">
                <a:moveTo>
                  <a:pt x="907" y="1565"/>
                </a:moveTo>
                <a:cubicBezTo>
                  <a:pt x="640" y="1459"/>
                  <a:pt x="374" y="1354"/>
                  <a:pt x="295" y="1157"/>
                </a:cubicBezTo>
                <a:cubicBezTo>
                  <a:pt x="216" y="960"/>
                  <a:pt x="0" y="579"/>
                  <a:pt x="431" y="386"/>
                </a:cubicBezTo>
                <a:cubicBezTo>
                  <a:pt x="862" y="193"/>
                  <a:pt x="1871" y="96"/>
                  <a:pt x="2880" y="0"/>
                </a:cubicBezTo>
              </a:path>
            </a:pathLst>
          </a:custGeom>
          <a:noFill/>
          <a:ln w="63500" cap="flat" cmpd="sng">
            <a:solidFill>
              <a:srgbClr val="0091FE"/>
            </a:solidFill>
            <a:prstDash val="solid"/>
            <a:round/>
            <a:headEnd type="none" w="med" len="med"/>
            <a:tailEnd type="triangle" w="med" len="med"/>
          </a:ln>
          <a:effectLst/>
        </p:spPr>
        <p:txBody>
          <a:bodyPr lIns="137160" tIns="228600" rIns="274320" bIns="228600" anchor="ctr" anchorCtr="1">
            <a:prstTxWarp prst="textNoShape">
              <a:avLst/>
            </a:prstTxWarp>
            <a:spAutoFit/>
          </a:bodyPr>
          <a:lstStyle/>
          <a:p>
            <a:endParaRPr lang="en-US"/>
          </a:p>
        </p:txBody>
      </p:sp>
      <p:sp>
        <p:nvSpPr>
          <p:cNvPr id="884767" name="Freeform 31"/>
          <p:cNvSpPr>
            <a:spLocks/>
          </p:cNvSpPr>
          <p:nvPr/>
        </p:nvSpPr>
        <p:spPr bwMode="auto">
          <a:xfrm>
            <a:off x="1331913" y="4545013"/>
            <a:ext cx="3924300" cy="1344612"/>
          </a:xfrm>
          <a:custGeom>
            <a:avLst/>
            <a:gdLst/>
            <a:ahLst/>
            <a:cxnLst>
              <a:cxn ang="0">
                <a:pos x="0" y="0"/>
              </a:cxn>
              <a:cxn ang="0">
                <a:pos x="1156" y="794"/>
              </a:cxn>
              <a:cxn ang="0">
                <a:pos x="2472" y="318"/>
              </a:cxn>
            </a:cxnLst>
            <a:rect l="0" t="0" r="r" b="b"/>
            <a:pathLst>
              <a:path w="2472" h="847">
                <a:moveTo>
                  <a:pt x="0" y="0"/>
                </a:moveTo>
                <a:cubicBezTo>
                  <a:pt x="372" y="370"/>
                  <a:pt x="744" y="741"/>
                  <a:pt x="1156" y="794"/>
                </a:cubicBezTo>
                <a:cubicBezTo>
                  <a:pt x="1568" y="847"/>
                  <a:pt x="2020" y="582"/>
                  <a:pt x="2472" y="318"/>
                </a:cubicBezTo>
              </a:path>
            </a:pathLst>
          </a:custGeom>
          <a:noFill/>
          <a:ln w="63500" cap="flat" cmpd="sng">
            <a:solidFill>
              <a:srgbClr val="0091FE"/>
            </a:solidFill>
            <a:prstDash val="solid"/>
            <a:round/>
            <a:headEnd type="none" w="med" len="med"/>
            <a:tailEnd type="triangle" w="med" len="med"/>
          </a:ln>
          <a:effectLst/>
        </p:spPr>
        <p:txBody>
          <a:bodyPr lIns="137160" tIns="228600" rIns="274320" bIns="228600" anchor="ctr" anchorCtr="1">
            <a:prstTxWarp prst="textNoShape">
              <a:avLst/>
            </a:prstTxWarp>
            <a:spAutoFit/>
          </a:bodyPr>
          <a:lstStyle/>
          <a:p>
            <a:endParaRPr lang="en-US"/>
          </a:p>
        </p:txBody>
      </p:sp>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6" name="Rectangle 26"/>
          <p:cNvSpPr>
            <a:spLocks noGrp="1" noChangeArrowheads="1"/>
          </p:cNvSpPr>
          <p:nvPr>
            <p:ph type="title"/>
          </p:nvPr>
        </p:nvSpPr>
        <p:spPr>
          <a:xfrm>
            <a:off x="457200" y="-1466850"/>
            <a:ext cx="8686800" cy="1143000"/>
          </a:xfrm>
        </p:spPr>
        <p:txBody>
          <a:bodyPr/>
          <a:lstStyle/>
          <a:p>
            <a:r>
              <a:rPr lang="en-US"/>
              <a:t>Quick Reference screen shot</a:t>
            </a:r>
          </a:p>
        </p:txBody>
      </p:sp>
      <p:pic>
        <p:nvPicPr>
          <p:cNvPr id="819221" name="Picture 21"/>
          <p:cNvPicPr>
            <a:picLocks noGrp="1" noChangeAspect="1" noChangeArrowheads="1"/>
          </p:cNvPicPr>
          <p:nvPr>
            <p:ph idx="1"/>
          </p:nvPr>
        </p:nvPicPr>
        <p:blipFill>
          <a:blip r:embed="rId3"/>
          <a:srcRect l="7376" r="925" b="11620"/>
          <a:stretch>
            <a:fillRect/>
          </a:stretch>
        </p:blipFill>
        <p:spPr>
          <a:xfrm>
            <a:off x="0" y="0"/>
            <a:ext cx="9153525" cy="6858000"/>
          </a:xfrm>
          <a:noFill/>
          <a:ln/>
        </p:spPr>
      </p:pic>
      <p:sp>
        <p:nvSpPr>
          <p:cNvPr id="819227" name="Rectangle 27"/>
          <p:cNvSpPr>
            <a:spLocks noGrp="1" noChangeArrowheads="1"/>
          </p:cNvSpPr>
          <p:nvPr>
            <p:ph type="body" idx="4294967295"/>
          </p:nvPr>
        </p:nvSpPr>
        <p:spPr>
          <a:xfrm>
            <a:off x="0" y="0"/>
            <a:ext cx="3348038" cy="620713"/>
          </a:xfrm>
          <a:prstGeom prst="rect">
            <a:avLst/>
          </a:prstGeom>
          <a:noFill/>
        </p:spPr>
        <p:txBody>
          <a:bodyPr/>
          <a:lstStyle/>
          <a:p>
            <a:pPr>
              <a:lnSpc>
                <a:spcPct val="90000"/>
              </a:lnSpc>
              <a:buFont typeface="Wingdings" pitchFamily="68" charset="2"/>
              <a:buNone/>
            </a:pPr>
            <a:r>
              <a:rPr lang="en-US" sz="2000" b="1" dirty="0">
                <a:solidFill>
                  <a:srgbClr val="006666"/>
                </a:solidFill>
                <a:effectLst/>
              </a:rPr>
              <a:t>Success Criteria</a:t>
            </a:r>
          </a:p>
        </p:txBody>
      </p:sp>
      <p:sp>
        <p:nvSpPr>
          <p:cNvPr id="819222" name="Oval 22"/>
          <p:cNvSpPr>
            <a:spLocks noChangeArrowheads="1"/>
          </p:cNvSpPr>
          <p:nvPr/>
        </p:nvSpPr>
        <p:spPr bwMode="auto">
          <a:xfrm>
            <a:off x="381000" y="1447800"/>
            <a:ext cx="2209800" cy="609600"/>
          </a:xfrm>
          <a:prstGeom prst="ellipse">
            <a:avLst/>
          </a:prstGeom>
          <a:noFill/>
          <a:ln w="38100">
            <a:solidFill>
              <a:schemeClr val="hlink"/>
            </a:solidFill>
            <a:round/>
            <a:headEnd/>
            <a:tailEnd/>
          </a:ln>
          <a:effectLst/>
        </p:spPr>
        <p:txBody>
          <a:bodyPr lIns="137160" tIns="228600" rIns="274320" bIns="228600" anchor="ctr">
            <a:prstTxWarp prst="textNoShape">
              <a:avLst/>
            </a:prstTxWarp>
            <a:spAutoFit/>
          </a:bodyPr>
          <a:lstStyle/>
          <a:p>
            <a:endParaRPr lang="en-US"/>
          </a:p>
        </p:txBody>
      </p:sp>
      <p:sp>
        <p:nvSpPr>
          <p:cNvPr id="819224" name="Oval 24"/>
          <p:cNvSpPr>
            <a:spLocks noChangeArrowheads="1"/>
          </p:cNvSpPr>
          <p:nvPr/>
        </p:nvSpPr>
        <p:spPr bwMode="auto">
          <a:xfrm>
            <a:off x="395288" y="4224338"/>
            <a:ext cx="1873250" cy="609600"/>
          </a:xfrm>
          <a:prstGeom prst="ellipse">
            <a:avLst/>
          </a:prstGeom>
          <a:noFill/>
          <a:ln w="38100">
            <a:solidFill>
              <a:schemeClr val="hlink"/>
            </a:solidFill>
            <a:round/>
            <a:headEnd/>
            <a:tailEnd/>
          </a:ln>
          <a:effectLst/>
        </p:spPr>
        <p:txBody>
          <a:bodyPr lIns="137160" tIns="228600" rIns="274320" bIns="228600" anchor="ctr">
            <a:prstTxWarp prst="textNoShape">
              <a:avLst/>
            </a:prstTxWarp>
            <a:spAutoFit/>
          </a:bodyPr>
          <a:lstStyle/>
          <a:p>
            <a:endParaRPr lang="en-US"/>
          </a:p>
        </p:txBody>
      </p:sp>
      <p:sp>
        <p:nvSpPr>
          <p:cNvPr id="819225" name="Oval 25"/>
          <p:cNvSpPr>
            <a:spLocks noChangeArrowheads="1"/>
          </p:cNvSpPr>
          <p:nvPr/>
        </p:nvSpPr>
        <p:spPr bwMode="auto">
          <a:xfrm>
            <a:off x="381000" y="5697538"/>
            <a:ext cx="2209800" cy="609600"/>
          </a:xfrm>
          <a:prstGeom prst="ellipse">
            <a:avLst/>
          </a:prstGeom>
          <a:noFill/>
          <a:ln w="38100">
            <a:solidFill>
              <a:schemeClr val="hlink"/>
            </a:solidFill>
            <a:round/>
            <a:headEnd/>
            <a:tailEnd/>
          </a:ln>
          <a:effectLst/>
        </p:spPr>
        <p:txBody>
          <a:bodyPr lIns="137160" tIns="228600" rIns="274320" bIns="228600" anchor="ctr">
            <a:prstTxWarp prst="textNoShape">
              <a:avLst/>
            </a:prstTxWarp>
            <a:spAutoFit/>
          </a:bodyPr>
          <a:lstStyle/>
          <a:p>
            <a:endParaRPr lang="en-US"/>
          </a:p>
        </p:txBody>
      </p:sp>
      <p:sp>
        <p:nvSpPr>
          <p:cNvPr id="819231" name="AutoShape 31"/>
          <p:cNvSpPr>
            <a:spLocks/>
          </p:cNvSpPr>
          <p:nvPr/>
        </p:nvSpPr>
        <p:spPr bwMode="auto">
          <a:xfrm>
            <a:off x="142875" y="333375"/>
            <a:ext cx="1981200" cy="863600"/>
          </a:xfrm>
          <a:prstGeom prst="leftBracket">
            <a:avLst>
              <a:gd name="adj" fmla="val 8333"/>
            </a:avLst>
          </a:prstGeom>
          <a:noFill/>
          <a:ln w="38100">
            <a:solidFill>
              <a:srgbClr val="006666"/>
            </a:solidFill>
            <a:round/>
            <a:headEnd/>
            <a:tailEnd/>
          </a:ln>
          <a:effectLst/>
        </p:spPr>
        <p:txBody>
          <a:bodyPr lIns="137160" tIns="228600" rIns="274320" bIns="228600" anchor="ctr">
            <a:prstTxWarp prst="textNoShape">
              <a:avLst/>
            </a:prstTxWarp>
            <a:spAutoFit/>
          </a:bodyPr>
          <a:lstStyle/>
          <a:p>
            <a:endParaRPr lang="en-US"/>
          </a:p>
        </p:txBody>
      </p:sp>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7559675" y="5734050"/>
            <a:ext cx="1584325" cy="1123950"/>
            <a:chOff x="3346" y="2305"/>
            <a:chExt cx="2414" cy="2015"/>
          </a:xfrm>
        </p:grpSpPr>
        <p:pic>
          <p:nvPicPr>
            <p:cNvPr id="795663" name="Picture 15" descr="silver-tray-2"/>
            <p:cNvPicPr>
              <a:picLocks noChangeAspect="1" noChangeArrowheads="1"/>
            </p:cNvPicPr>
            <p:nvPr/>
          </p:nvPicPr>
          <p:blipFill>
            <a:blip r:embed="rId3"/>
            <a:srcRect/>
            <a:stretch>
              <a:fillRect/>
            </a:stretch>
          </p:blipFill>
          <p:spPr bwMode="auto">
            <a:xfrm>
              <a:off x="3346" y="2709"/>
              <a:ext cx="2414" cy="1611"/>
            </a:xfrm>
            <a:prstGeom prst="rect">
              <a:avLst/>
            </a:prstGeom>
            <a:noFill/>
          </p:spPr>
        </p:pic>
        <p:sp>
          <p:nvSpPr>
            <p:cNvPr id="795664" name="WordArt 16"/>
            <p:cNvSpPr>
              <a:spLocks noChangeArrowheads="1" noChangeShapeType="1" noTextEdit="1"/>
            </p:cNvSpPr>
            <p:nvPr/>
          </p:nvSpPr>
          <p:spPr bwMode="auto">
            <a:xfrm rot="120000">
              <a:off x="3606" y="2305"/>
              <a:ext cx="1699" cy="654"/>
            </a:xfrm>
            <a:prstGeom prst="rect">
              <a:avLst/>
            </a:prstGeom>
          </p:spPr>
          <p:txBody>
            <a:bodyPr wrap="none" fromWordArt="1">
              <a:prstTxWarp prst="textPlain">
                <a:avLst>
                  <a:gd name="adj" fmla="val 50000"/>
                </a:avLst>
              </a:prstTxWarp>
            </a:bodyPr>
            <a:lstStyle/>
            <a:p>
              <a:r>
                <a:rPr lang="en-US" sz="3600" kern="10" dirty="0">
                  <a:ln w="19050">
                    <a:solidFill>
                      <a:schemeClr val="tx2"/>
                    </a:solidFill>
                    <a:round/>
                    <a:headEnd/>
                    <a:tailEn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63500" dist="38099" dir="2700000" algn="ctr" rotWithShape="0">
                      <a:schemeClr val="bg1">
                        <a:lumMod val="75000"/>
                        <a:alpha val="75000"/>
                      </a:schemeClr>
                    </a:outerShdw>
                  </a:effectLst>
                  <a:latin typeface="Gill Sans MT"/>
                  <a:ea typeface="Gill Sans MT"/>
                  <a:cs typeface="Gill Sans MT"/>
                </a:rPr>
                <a:t>WCAG 2.0</a:t>
              </a:r>
            </a:p>
          </p:txBody>
        </p:sp>
      </p:grpSp>
      <p:sp>
        <p:nvSpPr>
          <p:cNvPr id="795657" name="Rectangle 9"/>
          <p:cNvSpPr>
            <a:spLocks noGrp="1" noChangeArrowheads="1"/>
          </p:cNvSpPr>
          <p:nvPr>
            <p:ph type="title"/>
          </p:nvPr>
        </p:nvSpPr>
        <p:spPr/>
        <p:txBody>
          <a:bodyPr/>
          <a:lstStyle/>
          <a:p>
            <a:r>
              <a:rPr lang="en-US" dirty="0"/>
              <a:t>What WCAG </a:t>
            </a:r>
            <a:r>
              <a:rPr lang="en-US" dirty="0" smtClean="0"/>
              <a:t>2.0 </a:t>
            </a:r>
            <a:r>
              <a:rPr lang="en-US" dirty="0"/>
              <a:t>gives you</a:t>
            </a:r>
          </a:p>
        </p:txBody>
      </p:sp>
      <p:sp>
        <p:nvSpPr>
          <p:cNvPr id="795658" name="Rectangle 10"/>
          <p:cNvSpPr>
            <a:spLocks noGrp="1" noChangeArrowheads="1"/>
          </p:cNvSpPr>
          <p:nvPr>
            <p:ph idx="1"/>
          </p:nvPr>
        </p:nvSpPr>
        <p:spPr/>
        <p:txBody>
          <a:bodyPr>
            <a:normAutofit fontScale="92500"/>
          </a:bodyPr>
          <a:lstStyle/>
          <a:p>
            <a:r>
              <a:rPr lang="en-US" sz="2800" dirty="0"/>
              <a:t>International standard, developed cooperatively</a:t>
            </a:r>
          </a:p>
          <a:p>
            <a:r>
              <a:rPr lang="en-US" sz="2800" dirty="0"/>
              <a:t>Applies to more advanced Web technologies</a:t>
            </a:r>
          </a:p>
          <a:p>
            <a:pPr lvl="1"/>
            <a:r>
              <a:rPr lang="en-US" sz="2800" dirty="0"/>
              <a:t>current, future, non-W3C</a:t>
            </a:r>
          </a:p>
          <a:p>
            <a:r>
              <a:rPr lang="en-US" sz="2800" dirty="0"/>
              <a:t>Clearer criteria, more precisely testable</a:t>
            </a:r>
          </a:p>
          <a:p>
            <a:r>
              <a:rPr lang="en-US" sz="2800" dirty="0"/>
              <a:t>Adaptable, flexible for different situations,</a:t>
            </a:r>
            <a:br>
              <a:rPr lang="en-US" sz="2800" dirty="0"/>
            </a:br>
            <a:r>
              <a:rPr lang="en-US" sz="2800" dirty="0"/>
              <a:t>and developing technologies and techniques</a:t>
            </a:r>
          </a:p>
          <a:p>
            <a:r>
              <a:rPr lang="en-US" sz="2800" dirty="0"/>
              <a:t>Extensive supporting materials,</a:t>
            </a:r>
            <a:br>
              <a:rPr lang="en-US" sz="2800" dirty="0"/>
            </a:br>
            <a:r>
              <a:rPr lang="en-US" sz="2800" dirty="0"/>
              <a:t>practical implementation guidance</a:t>
            </a:r>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Updating the Kansas Guidelines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task before the Guidelines Working Group will require determining how WCAG 2.0 fits into our requirements, and how it impacts us and our partners.</a:t>
            </a:r>
          </a:p>
          <a:p>
            <a:r>
              <a:rPr lang="en-US" dirty="0" smtClean="0"/>
              <a:t>I propose that all options for reflecting the improvements of WCAG 2.0 be considered, including not only rewriting our guidelines to do so, but also replacing our custom guidelines set with direct adoption of this industry standard.</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Policy 1210 and Annual Report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 Policy 1210 and Annual Report</a:t>
            </a:r>
            <a:endParaRPr lang="en-US" dirty="0"/>
          </a:p>
        </p:txBody>
      </p:sp>
      <p:sp>
        <p:nvSpPr>
          <p:cNvPr id="5" name="Text Placeholder 4"/>
          <p:cNvSpPr>
            <a:spLocks noGrp="1"/>
          </p:cNvSpPr>
          <p:nvPr>
            <p:ph type="body" idx="1"/>
          </p:nvPr>
        </p:nvSpPr>
        <p:spPr/>
        <p:txBody>
          <a:bodyPr/>
          <a:lstStyle/>
          <a:p>
            <a:r>
              <a:rPr lang="en-US" dirty="0" smtClean="0"/>
              <a:t>IT Policy 1210</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“A report on the accessibility status of State of Kansas websites will be provided by the State ADA Coordinator with input from the WAS subcommittee. It will be distributed annually to the ITEC and copies sent to the individual entities.”</a:t>
            </a:r>
            <a:endParaRPr lang="en-US" dirty="0"/>
          </a:p>
        </p:txBody>
      </p:sp>
      <p:sp>
        <p:nvSpPr>
          <p:cNvPr id="7" name="Text Placeholder 6"/>
          <p:cNvSpPr>
            <a:spLocks noGrp="1"/>
          </p:cNvSpPr>
          <p:nvPr>
            <p:ph type="body" sz="quarter" idx="3"/>
          </p:nvPr>
        </p:nvSpPr>
        <p:spPr/>
        <p:txBody>
          <a:bodyPr/>
          <a:lstStyle/>
          <a:p>
            <a:r>
              <a:rPr lang="en-US" dirty="0" smtClean="0"/>
              <a:t>Executive Order 08-12</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“The Partnership shall be a standing advisory committee to the Information Technology Executive Council, and other committees, boards and commissions as appropriate, and shall provide a copy of its annual report to the Council, as well as to the Governor and Legislature.”</a:t>
            </a:r>
            <a:endParaRPr lang="en-US" dirty="0"/>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Future Meetings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Majority of Working-Age Adults Likely to Benefit from the Use of Accessible Technology</a:t>
            </a:r>
            <a:endParaRPr lang="en-US" sz="2700" dirty="0"/>
          </a:p>
        </p:txBody>
      </p:sp>
      <p:sp>
        <p:nvSpPr>
          <p:cNvPr id="3" name="Content Placeholder 2"/>
          <p:cNvSpPr>
            <a:spLocks noGrp="1"/>
          </p:cNvSpPr>
          <p:nvPr>
            <p:ph idx="1"/>
          </p:nvPr>
        </p:nvSpPr>
        <p:spPr/>
        <p:txBody>
          <a:bodyPr>
            <a:normAutofit/>
          </a:bodyPr>
          <a:lstStyle/>
          <a:p>
            <a:pPr>
              <a:buFont typeface="Arial" pitchFamily="34" charset="0"/>
              <a:buChar char="•"/>
            </a:pPr>
            <a:r>
              <a:rPr lang="en-US" sz="2800" dirty="0" smtClean="0"/>
              <a:t>This study uniquely identifies individuals who are not measured in other studies as “disabled” but who do experience difficulty in performing daily tasks and could benefit from the use of accessible technology. </a:t>
            </a:r>
          </a:p>
          <a:p>
            <a:pPr>
              <a:buFont typeface="Arial" pitchFamily="34" charset="0"/>
              <a:buChar char="•"/>
            </a:pPr>
            <a:r>
              <a:rPr lang="en-US" sz="2800" dirty="0" smtClean="0"/>
              <a:t>Note that many or most of the individuals who have mild difficulties and impairments do not self-identify as having an impairment or disability</a:t>
            </a:r>
            <a:endParaRPr lang="en-US" sz="2800" dirty="0"/>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Meetings for the Remainder of 2009</a:t>
            </a:r>
            <a:endParaRPr lang="en-US" dirty="0"/>
          </a:p>
        </p:txBody>
      </p:sp>
      <p:graphicFrame>
        <p:nvGraphicFramePr>
          <p:cNvPr id="6" name="Content Placeholder 5"/>
          <p:cNvGraphicFramePr>
            <a:graphicFrameLocks noGrp="1"/>
          </p:cNvGraphicFramePr>
          <p:nvPr>
            <p:ph idx="1"/>
          </p:nvPr>
        </p:nvGraphicFramePr>
        <p:xfrm>
          <a:off x="457200" y="2687320"/>
          <a:ext cx="8229600" cy="1483360"/>
        </p:xfrm>
        <a:graphic>
          <a:graphicData uri="http://schemas.openxmlformats.org/drawingml/2006/table">
            <a:tbl>
              <a:tblPr firstRow="1" bandRow="1">
                <a:tableStyleId>{68D230F3-CF80-4859-8CE7-A43EE81993B5}</a:tableStyleId>
              </a:tblPr>
              <a:tblGrid>
                <a:gridCol w="957058"/>
                <a:gridCol w="641124"/>
                <a:gridCol w="1287666"/>
                <a:gridCol w="1443698"/>
                <a:gridCol w="3900054"/>
              </a:tblGrid>
              <a:tr h="370840">
                <a:tc>
                  <a:txBody>
                    <a:bodyPr/>
                    <a:lstStyle/>
                    <a:p>
                      <a:r>
                        <a:rPr lang="en-US" sz="1200" dirty="0" smtClean="0"/>
                        <a:t>Month</a:t>
                      </a:r>
                      <a:endParaRPr lang="en-US" sz="1200" dirty="0"/>
                    </a:p>
                  </a:txBody>
                  <a:tcPr/>
                </a:tc>
                <a:tc>
                  <a:txBody>
                    <a:bodyPr/>
                    <a:lstStyle/>
                    <a:p>
                      <a:r>
                        <a:rPr lang="en-US" sz="1200" dirty="0" smtClean="0"/>
                        <a:t>Date</a:t>
                      </a:r>
                      <a:endParaRPr lang="en-US" sz="1200" dirty="0"/>
                    </a:p>
                  </a:txBody>
                  <a:tcPr/>
                </a:tc>
                <a:tc>
                  <a:txBody>
                    <a:bodyPr/>
                    <a:lstStyle/>
                    <a:p>
                      <a:r>
                        <a:rPr lang="en-US" sz="1200" dirty="0" smtClean="0"/>
                        <a:t>Day</a:t>
                      </a:r>
                      <a:endParaRPr lang="en-US" sz="1200" dirty="0"/>
                    </a:p>
                  </a:txBody>
                  <a:tcPr/>
                </a:tc>
                <a:tc>
                  <a:txBody>
                    <a:bodyPr/>
                    <a:lstStyle/>
                    <a:p>
                      <a:r>
                        <a:rPr lang="en-US" sz="1200" dirty="0" smtClean="0"/>
                        <a:t>Time</a:t>
                      </a:r>
                      <a:endParaRPr lang="en-US" sz="1200" dirty="0"/>
                    </a:p>
                  </a:txBody>
                  <a:tcPr/>
                </a:tc>
                <a:tc>
                  <a:txBody>
                    <a:bodyPr/>
                    <a:lstStyle/>
                    <a:p>
                      <a:r>
                        <a:rPr lang="en-US" sz="1200" dirty="0" smtClean="0"/>
                        <a:t>Location</a:t>
                      </a:r>
                      <a:endParaRPr lang="en-US" sz="1200" dirty="0"/>
                    </a:p>
                  </a:txBody>
                  <a:tcPr/>
                </a:tc>
              </a:tr>
              <a:tr h="370840">
                <a:tc>
                  <a:txBody>
                    <a:bodyPr/>
                    <a:lstStyle/>
                    <a:p>
                      <a:r>
                        <a:rPr lang="en-US" sz="1200" dirty="0" smtClean="0"/>
                        <a:t>April</a:t>
                      </a:r>
                      <a:endParaRPr lang="en-US" sz="1200" dirty="0"/>
                    </a:p>
                  </a:txBody>
                  <a:tcPr/>
                </a:tc>
                <a:tc>
                  <a:txBody>
                    <a:bodyPr/>
                    <a:lstStyle/>
                    <a:p>
                      <a:r>
                        <a:rPr lang="en-US" sz="1200" dirty="0" smtClean="0"/>
                        <a:t>15</a:t>
                      </a:r>
                      <a:r>
                        <a:rPr lang="en-US" sz="1200" baseline="30000" dirty="0" smtClean="0"/>
                        <a:t>th</a:t>
                      </a:r>
                      <a:endParaRPr lang="en-US" sz="1200" dirty="0"/>
                    </a:p>
                  </a:txBody>
                  <a:tcPr/>
                </a:tc>
                <a:tc>
                  <a:txBody>
                    <a:bodyPr/>
                    <a:lstStyle/>
                    <a:p>
                      <a:r>
                        <a:rPr lang="en-US" sz="1200" dirty="0" smtClean="0"/>
                        <a:t>Wednesday</a:t>
                      </a:r>
                      <a:endParaRPr lang="en-US" sz="1200" dirty="0"/>
                    </a:p>
                  </a:txBody>
                  <a:tcPr/>
                </a:tc>
                <a:tc>
                  <a:txBody>
                    <a:bodyPr/>
                    <a:lstStyle/>
                    <a:p>
                      <a:r>
                        <a:rPr lang="en-US" sz="1200" dirty="0" smtClean="0"/>
                        <a:t>1:30–3:30pm</a:t>
                      </a:r>
                      <a:endParaRPr lang="en-US" sz="1200" dirty="0"/>
                    </a:p>
                  </a:txBody>
                  <a:tcPr/>
                </a:tc>
                <a:tc>
                  <a:txBody>
                    <a:bodyPr/>
                    <a:lstStyle/>
                    <a:p>
                      <a:r>
                        <a:rPr lang="en-US" sz="1200" dirty="0" smtClean="0"/>
                        <a:t>Landon State Office Building, Room 106</a:t>
                      </a:r>
                      <a:endParaRPr lang="en-US" sz="1200" dirty="0"/>
                    </a:p>
                  </a:txBody>
                  <a:tcPr/>
                </a:tc>
              </a:tr>
              <a:tr h="370840">
                <a:tc>
                  <a:txBody>
                    <a:bodyPr/>
                    <a:lstStyle/>
                    <a:p>
                      <a:r>
                        <a:rPr lang="en-US" sz="1200" dirty="0" smtClean="0"/>
                        <a:t>July</a:t>
                      </a:r>
                      <a:endParaRPr lang="en-US" sz="1200" dirty="0"/>
                    </a:p>
                  </a:txBody>
                  <a:tcPr/>
                </a:tc>
                <a:tc>
                  <a:txBody>
                    <a:bodyPr/>
                    <a:lstStyle/>
                    <a:p>
                      <a:r>
                        <a:rPr lang="en-US" sz="1200" dirty="0" smtClean="0"/>
                        <a:t>15</a:t>
                      </a:r>
                      <a:r>
                        <a:rPr lang="en-US" sz="1200" baseline="30000" dirty="0" smtClean="0"/>
                        <a:t>th</a:t>
                      </a:r>
                      <a:endParaRPr lang="en-US" sz="1200" dirty="0"/>
                    </a:p>
                  </a:txBody>
                  <a:tcPr/>
                </a:tc>
                <a:tc>
                  <a:txBody>
                    <a:bodyPr/>
                    <a:lstStyle/>
                    <a:p>
                      <a:r>
                        <a:rPr lang="en-US" sz="1200" dirty="0" smtClean="0"/>
                        <a:t>Wednesday</a:t>
                      </a:r>
                      <a:endParaRPr lang="en-US" sz="1200" dirty="0"/>
                    </a:p>
                  </a:txBody>
                  <a:tcPr/>
                </a:tc>
                <a:tc>
                  <a:txBody>
                    <a:bodyPr/>
                    <a:lstStyle/>
                    <a:p>
                      <a:r>
                        <a:rPr lang="en-US" sz="1200" dirty="0" smtClean="0"/>
                        <a:t>1:30–3:30pm</a:t>
                      </a:r>
                      <a:endParaRPr lang="en-US" sz="1200" dirty="0"/>
                    </a:p>
                  </a:txBody>
                  <a:tcPr/>
                </a:tc>
                <a:tc>
                  <a:txBody>
                    <a:bodyPr/>
                    <a:lstStyle/>
                    <a:p>
                      <a:r>
                        <a:rPr lang="en-US" sz="1200" dirty="0" smtClean="0"/>
                        <a:t>Curtis State Office Building, Room 530</a:t>
                      </a:r>
                      <a:endParaRPr lang="en-US" sz="1200" dirty="0"/>
                    </a:p>
                  </a:txBody>
                  <a:tcPr/>
                </a:tc>
              </a:tr>
              <a:tr h="370840">
                <a:tc>
                  <a:txBody>
                    <a:bodyPr/>
                    <a:lstStyle/>
                    <a:p>
                      <a:r>
                        <a:rPr lang="en-US" sz="1200" dirty="0" smtClean="0"/>
                        <a:t>October</a:t>
                      </a:r>
                      <a:endParaRPr lang="en-US" sz="1200" dirty="0"/>
                    </a:p>
                  </a:txBody>
                  <a:tcPr/>
                </a:tc>
                <a:tc>
                  <a:txBody>
                    <a:bodyPr/>
                    <a:lstStyle/>
                    <a:p>
                      <a:r>
                        <a:rPr lang="en-US" sz="1200" dirty="0" smtClean="0"/>
                        <a:t>14</a:t>
                      </a:r>
                      <a:r>
                        <a:rPr lang="en-US" sz="1200" baseline="30000" dirty="0" smtClean="0"/>
                        <a:t>th</a:t>
                      </a:r>
                      <a:endParaRPr lang="en-US" sz="1200" dirty="0"/>
                    </a:p>
                  </a:txBody>
                  <a:tcPr/>
                </a:tc>
                <a:tc>
                  <a:txBody>
                    <a:bodyPr/>
                    <a:lstStyle/>
                    <a:p>
                      <a:r>
                        <a:rPr lang="en-US" sz="1200" dirty="0" smtClean="0"/>
                        <a:t>Wednesday</a:t>
                      </a:r>
                      <a:endParaRPr lang="en-US" sz="1200" dirty="0"/>
                    </a:p>
                  </a:txBody>
                  <a:tcPr/>
                </a:tc>
                <a:tc>
                  <a:txBody>
                    <a:bodyPr/>
                    <a:lstStyle/>
                    <a:p>
                      <a:r>
                        <a:rPr lang="en-US" sz="1200" dirty="0" smtClean="0"/>
                        <a:t>1:30–3:30pm</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Landon State Office Building, Room 106</a:t>
                      </a:r>
                    </a:p>
                  </a:txBody>
                  <a:tcPr/>
                </a:tc>
              </a:tr>
            </a:tbl>
          </a:graphicData>
        </a:graphic>
      </p:graphicFrame>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Majority of Computer Users Likely to Benefit from the Use of Accessible Technology</a:t>
            </a:r>
            <a:endParaRPr lang="en-US" sz="27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6310829"/>
            <a:ext cx="8140370" cy="307777"/>
          </a:xfrm>
          <a:prstGeom prst="rect">
            <a:avLst/>
          </a:prstGeom>
          <a:noFill/>
        </p:spPr>
        <p:txBody>
          <a:bodyPr wrap="none" rtlCol="0">
            <a:spAutoFit/>
          </a:bodyPr>
          <a:lstStyle/>
          <a:p>
            <a:r>
              <a:rPr lang="en-US" sz="1400" i="1" dirty="0" smtClean="0"/>
              <a:t>Source: Study commissioned by Microsoft, conducted by Forrester Research, Inc., 2003</a:t>
            </a:r>
            <a:endParaRPr lang="en-US" sz="1400" i="1"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Aging is also a factor</a:t>
            </a:r>
          </a:p>
          <a:p>
            <a:pPr>
              <a:buFont typeface="Arial" pitchFamily="34" charset="0"/>
              <a:buChar char="•"/>
            </a:pPr>
            <a:r>
              <a:rPr lang="en-US" dirty="0" smtClean="0"/>
              <a:t>Aging sometimes results in combinations of accessibility issues:</a:t>
            </a:r>
          </a:p>
          <a:p>
            <a:pPr lvl="1"/>
            <a:r>
              <a:rPr lang="en-US" dirty="0" smtClean="0"/>
              <a:t>Vision</a:t>
            </a:r>
          </a:p>
          <a:p>
            <a:pPr lvl="1"/>
            <a:r>
              <a:rPr lang="en-US" dirty="0" smtClean="0"/>
              <a:t>Hearing</a:t>
            </a:r>
          </a:p>
          <a:p>
            <a:pPr lvl="1"/>
            <a:r>
              <a:rPr lang="en-US" dirty="0" smtClean="0"/>
              <a:t>Dexterity</a:t>
            </a:r>
          </a:p>
          <a:p>
            <a:pPr lvl="1"/>
            <a:r>
              <a:rPr lang="en-US" dirty="0"/>
              <a:t>M</a:t>
            </a:r>
            <a:r>
              <a:rPr lang="en-US" dirty="0" smtClean="0"/>
              <a:t>emory</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a:t>
            </a:r>
            <a:endParaRPr lang="en-US" dirty="0"/>
          </a:p>
        </p:txBody>
      </p:sp>
      <p:graphicFrame>
        <p:nvGraphicFramePr>
          <p:cNvPr id="4" name="Content Placeholder 3"/>
          <p:cNvGraphicFramePr>
            <a:graphicFrameLocks noGrp="1"/>
          </p:cNvGraphicFramePr>
          <p:nvPr>
            <p:ph idx="1"/>
          </p:nvPr>
        </p:nvGraphicFramePr>
        <p:xfrm>
          <a:off x="457200" y="1295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24600" y="6304002"/>
            <a:ext cx="2672526" cy="369332"/>
          </a:xfrm>
          <a:prstGeom prst="rect">
            <a:avLst/>
          </a:prstGeom>
          <a:noFill/>
        </p:spPr>
        <p:txBody>
          <a:bodyPr wrap="none" rtlCol="0">
            <a:spAutoFit/>
          </a:bodyPr>
          <a:lstStyle/>
          <a:p>
            <a:r>
              <a:rPr lang="en-US" i="1" dirty="0" smtClean="0"/>
              <a:t>Source: 2000 Census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Population is Aging</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dirty="0" smtClean="0"/>
              <a:t>The number of older people is increasing rapidly, and those reaching age 65 are living longer than ever before.</a:t>
            </a:r>
          </a:p>
          <a:p>
            <a:pPr>
              <a:buFont typeface="Arial" pitchFamily="34" charset="0"/>
              <a:buChar char="•"/>
            </a:pPr>
            <a:r>
              <a:rPr lang="en-US" dirty="0" smtClean="0"/>
              <a:t>Shifting workplace demographics and delayed retirement.</a:t>
            </a:r>
          </a:p>
          <a:p>
            <a:pPr>
              <a:buFont typeface="Arial" pitchFamily="34" charset="0"/>
              <a:buChar char="•"/>
            </a:pPr>
            <a:r>
              <a:rPr lang="en-US" dirty="0" smtClean="0"/>
              <a:t>Baby boomers start to turn 65 in 2011.</a:t>
            </a:r>
          </a:p>
          <a:p>
            <a:pPr>
              <a:buFont typeface="Arial" pitchFamily="34" charset="0"/>
              <a:buChar char="•"/>
            </a:pPr>
            <a:r>
              <a:rPr lang="en-US" dirty="0" smtClean="0"/>
              <a:t>By 2030, the population age 65 and over will almost double nationally, as will the 85 plus population.</a:t>
            </a:r>
          </a:p>
        </p:txBody>
      </p:sp>
      <p:sp>
        <p:nvSpPr>
          <p:cNvPr id="4" name="TextBox 3"/>
          <p:cNvSpPr txBox="1"/>
          <p:nvPr/>
        </p:nvSpPr>
        <p:spPr>
          <a:xfrm>
            <a:off x="228600" y="6304002"/>
            <a:ext cx="8794395" cy="338554"/>
          </a:xfrm>
          <a:prstGeom prst="rect">
            <a:avLst/>
          </a:prstGeom>
          <a:noFill/>
        </p:spPr>
        <p:txBody>
          <a:bodyPr wrap="none" rtlCol="0">
            <a:spAutoFit/>
          </a:bodyPr>
          <a:lstStyle/>
          <a:p>
            <a:r>
              <a:rPr lang="en-US" sz="1600" i="1" dirty="0" smtClean="0"/>
              <a:t>Source: U.S. Administration on Aging Strategic Action Plan 2007-2012 (April 2007)</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Beneficiaries of Accessible Technology</a:t>
            </a:r>
            <a:endParaRPr lang="en-US" dirty="0"/>
          </a:p>
        </p:txBody>
      </p:sp>
      <p:sp>
        <p:nvSpPr>
          <p:cNvPr id="3" name="Content Placeholder 2"/>
          <p:cNvSpPr>
            <a:spLocks noGrp="1"/>
          </p:cNvSpPr>
          <p:nvPr>
            <p:ph idx="1"/>
          </p:nvPr>
        </p:nvSpPr>
        <p:spPr/>
        <p:txBody>
          <a:bodyPr>
            <a:normAutofit fontScale="85000" lnSpcReduction="10000"/>
          </a:bodyPr>
          <a:lstStyle/>
          <a:p>
            <a:pPr>
              <a:buFont typeface="Arial" pitchFamily="34" charset="0"/>
              <a:buChar char="•"/>
            </a:pPr>
            <a:r>
              <a:rPr lang="en-US" dirty="0" smtClean="0"/>
              <a:t>Accessible web sites can benefit people with low literacy levels and people who are not fluent in the language of the site.</a:t>
            </a:r>
          </a:p>
          <a:p>
            <a:pPr lvl="1"/>
            <a:r>
              <a:rPr lang="en-US" dirty="0" smtClean="0"/>
              <a:t>8.7% of Kansans speak a language other than English at home. </a:t>
            </a:r>
            <a:r>
              <a:rPr lang="en-US" i="1" dirty="0" smtClean="0"/>
              <a:t>(Source: 2000 Census)</a:t>
            </a:r>
          </a:p>
          <a:p>
            <a:pPr>
              <a:buFont typeface="Arial" pitchFamily="34" charset="0"/>
              <a:buChar char="•"/>
            </a:pPr>
            <a:r>
              <a:rPr lang="en-US" dirty="0" smtClean="0"/>
              <a:t>Some aspects of web accessibility benefit people with low bandwidth connections.</a:t>
            </a:r>
          </a:p>
          <a:p>
            <a:pPr lvl="1"/>
            <a:r>
              <a:rPr lang="en-US" dirty="0" smtClean="0"/>
              <a:t>Rural locations</a:t>
            </a:r>
          </a:p>
          <a:p>
            <a:pPr lvl="1"/>
            <a:r>
              <a:rPr lang="en-US" dirty="0" smtClean="0"/>
              <a:t>Financial situation (Digital Divide)</a:t>
            </a:r>
          </a:p>
          <a:p>
            <a:pPr lvl="1"/>
            <a:r>
              <a:rPr lang="en-US" dirty="0" smtClean="0"/>
              <a:t>Mobile technology</a:t>
            </a: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Advantages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Reduce site development and maintenance time</a:t>
            </a:r>
          </a:p>
          <a:p>
            <a:pPr>
              <a:buFont typeface="Arial" pitchFamily="34" charset="0"/>
              <a:buChar char="•"/>
            </a:pPr>
            <a:r>
              <a:rPr lang="en-US" dirty="0" smtClean="0"/>
              <a:t>Reduce errors</a:t>
            </a:r>
          </a:p>
          <a:p>
            <a:pPr>
              <a:buFont typeface="Arial" pitchFamily="34" charset="0"/>
              <a:buChar char="•"/>
            </a:pPr>
            <a:r>
              <a:rPr lang="en-US" dirty="0" smtClean="0"/>
              <a:t>Reduce server load</a:t>
            </a:r>
          </a:p>
          <a:p>
            <a:pPr>
              <a:buFont typeface="Arial" pitchFamily="34" charset="0"/>
              <a:buChar char="•"/>
            </a:pPr>
            <a:r>
              <a:rPr lang="en-US" dirty="0" smtClean="0"/>
              <a:t>Device independence</a:t>
            </a: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Benefits</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pPr>
            <a:r>
              <a:rPr lang="en-US" dirty="0" smtClean="0"/>
              <a:t>Increased web site use</a:t>
            </a:r>
          </a:p>
          <a:p>
            <a:pPr lvl="1"/>
            <a:r>
              <a:rPr lang="en-US" dirty="0" smtClean="0"/>
              <a:t>Increases potential use by more people</a:t>
            </a:r>
          </a:p>
          <a:p>
            <a:pPr lvl="1"/>
            <a:r>
              <a:rPr lang="en-US" dirty="0" smtClean="0"/>
              <a:t>Increases </a:t>
            </a:r>
            <a:r>
              <a:rPr lang="en-US" dirty="0" err="1" smtClean="0"/>
              <a:t>findability</a:t>
            </a:r>
            <a:r>
              <a:rPr lang="en-US" dirty="0" smtClean="0"/>
              <a:t> (search engine optimization)</a:t>
            </a:r>
          </a:p>
          <a:p>
            <a:pPr lvl="1"/>
            <a:r>
              <a:rPr lang="en-US" dirty="0" smtClean="0"/>
              <a:t>Increases potential use in more situations</a:t>
            </a:r>
          </a:p>
          <a:p>
            <a:pPr lvl="1"/>
            <a:r>
              <a:rPr lang="en-US" dirty="0" smtClean="0"/>
              <a:t>Increases usability</a:t>
            </a:r>
          </a:p>
          <a:p>
            <a:pPr lvl="1"/>
            <a:r>
              <a:rPr lang="en-US" dirty="0" smtClean="0"/>
              <a:t>Improves customer satisfaction</a:t>
            </a:r>
          </a:p>
          <a:p>
            <a:pPr>
              <a:buFont typeface="Arial" pitchFamily="34" charset="0"/>
              <a:buChar char="•"/>
            </a:pPr>
            <a:r>
              <a:rPr lang="en-US" dirty="0" smtClean="0"/>
              <a:t>Direct cost savings</a:t>
            </a:r>
          </a:p>
          <a:p>
            <a:pPr lvl="1"/>
            <a:r>
              <a:rPr lang="en-US" dirty="0" smtClean="0"/>
              <a:t>Decreases personnel costs for maintenance</a:t>
            </a:r>
          </a:p>
          <a:p>
            <a:pPr lvl="1"/>
            <a:r>
              <a:rPr lang="en-US" dirty="0" smtClean="0"/>
              <a:t>Decreases use of help desk resources</a:t>
            </a:r>
          </a:p>
          <a:p>
            <a:pPr lvl="1"/>
            <a:r>
              <a:rPr lang="en-US" dirty="0" smtClean="0"/>
              <a:t>Decreases server capacity needed</a:t>
            </a:r>
          </a:p>
          <a:p>
            <a:pPr lvl="1"/>
            <a:r>
              <a:rPr lang="en-US" dirty="0" smtClean="0"/>
              <a:t>Decreases reliance on inefficient, paper-based processes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Decreases Risk of High Legal Expenses</a:t>
            </a:r>
            <a:endParaRPr lang="en-US" dirty="0"/>
          </a:p>
        </p:txBody>
      </p:sp>
      <p:sp>
        <p:nvSpPr>
          <p:cNvPr id="3" name="Content Placeholder 2"/>
          <p:cNvSpPr>
            <a:spLocks noGrp="1"/>
          </p:cNvSpPr>
          <p:nvPr>
            <p:ph idx="1"/>
          </p:nvPr>
        </p:nvSpPr>
        <p:spPr/>
        <p:txBody>
          <a:bodyPr>
            <a:normAutofit fontScale="62500" lnSpcReduction="20000"/>
          </a:bodyPr>
          <a:lstStyle/>
          <a:p>
            <a:pPr>
              <a:buFont typeface="Arial" pitchFamily="34" charset="0"/>
              <a:buChar char="•"/>
            </a:pPr>
            <a:r>
              <a:rPr lang="en-US" dirty="0" smtClean="0"/>
              <a:t>A recent high-profile lawsuit brought against Target by the National Federation for the Blind was settled for $6 million.</a:t>
            </a:r>
          </a:p>
          <a:p>
            <a:pPr>
              <a:buFont typeface="Arial" pitchFamily="34" charset="0"/>
              <a:buChar char="•"/>
            </a:pPr>
            <a:r>
              <a:rPr lang="en-US" dirty="0" smtClean="0"/>
              <a:t>SAP settled a complaint filed against it by the state of Arkansas, after Arkansas was sued by the National Federation for the Blind of Arkansas. SAP has agreed to upgrade its product.</a:t>
            </a:r>
          </a:p>
          <a:p>
            <a:pPr>
              <a:buFont typeface="Arial" pitchFamily="34" charset="0"/>
              <a:buChar char="•"/>
            </a:pPr>
            <a:r>
              <a:rPr lang="en-US" dirty="0" smtClean="0"/>
              <a:t>Web accessibility lawsuits have also been brought against:</a:t>
            </a:r>
          </a:p>
          <a:p>
            <a:pPr lvl="1"/>
            <a:r>
              <a:rPr lang="en-US" dirty="0" smtClean="0"/>
              <a:t>State of Texas</a:t>
            </a:r>
          </a:p>
          <a:p>
            <a:pPr lvl="1"/>
            <a:r>
              <a:rPr lang="en-US" dirty="0" smtClean="0"/>
              <a:t>Connecticut Attorney General’s Office</a:t>
            </a:r>
          </a:p>
          <a:p>
            <a:pPr lvl="1"/>
            <a:r>
              <a:rPr lang="en-US" dirty="0" smtClean="0"/>
              <a:t>City of San Rafael</a:t>
            </a:r>
          </a:p>
          <a:p>
            <a:pPr lvl="1"/>
            <a:r>
              <a:rPr lang="en-US" dirty="0" smtClean="0"/>
              <a:t>Southwest Airlines</a:t>
            </a:r>
          </a:p>
          <a:p>
            <a:pPr lvl="1"/>
            <a:r>
              <a:rPr lang="en-US" dirty="0" smtClean="0"/>
              <a:t>American Airlines</a:t>
            </a:r>
          </a:p>
          <a:p>
            <a:pPr lvl="1"/>
            <a:r>
              <a:rPr lang="en-US" dirty="0" smtClean="0"/>
              <a:t>Ramada and Priceline</a:t>
            </a:r>
          </a:p>
          <a:p>
            <a:pPr lvl="1"/>
            <a:r>
              <a:rPr lang="en-US" dirty="0" smtClean="0"/>
              <a:t>AOL</a:t>
            </a:r>
          </a:p>
          <a:p>
            <a:pPr lvl="1"/>
            <a:r>
              <a:rPr lang="en-US" dirty="0" smtClean="0"/>
              <a:t>Bank of America</a:t>
            </a:r>
          </a:p>
          <a:p>
            <a:pPr lvl="1"/>
            <a:r>
              <a:rPr lang="en-US" dirty="0" smtClean="0"/>
              <a:t>H&amp;R Block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and Introductions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Gartner on Litigation Risk</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 Gartner publication entitled </a:t>
            </a:r>
            <a:r>
              <a:rPr lang="en-US" i="1" dirty="0" smtClean="0"/>
              <a:t>Q&amp;A on Web Site Accessibility </a:t>
            </a:r>
            <a:r>
              <a:rPr lang="en-US" dirty="0" smtClean="0"/>
              <a:t>(2008) addressed concern about accessibility-related lawsuits, saying:</a:t>
            </a:r>
          </a:p>
          <a:p>
            <a:pPr marL="454025" lvl="1" indent="3175">
              <a:buNone/>
            </a:pPr>
            <a:r>
              <a:rPr lang="en-US" dirty="0" smtClean="0"/>
              <a:t>“Although your organization may have been able to ignore issues related to accessibility thus far… this situation is unlikely to persist indefinitely. Your vulnerability will only increase over time.</a:t>
            </a:r>
          </a:p>
          <a:p>
            <a:pPr marL="454025" lvl="1" indent="3175">
              <a:buNone/>
            </a:pPr>
            <a:r>
              <a:rPr lang="en-US" dirty="0" smtClean="0"/>
              <a:t>“… it is worth embarking on an accessibility initiative as soon as can be managed, because the amount of potential damage will increase over time until remediation is complete.”</a:t>
            </a:r>
            <a:endParaRPr 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Forrester on Litigation Risk</a:t>
            </a:r>
            <a:endParaRPr lang="en-US" dirty="0"/>
          </a:p>
        </p:txBody>
      </p:sp>
      <p:sp>
        <p:nvSpPr>
          <p:cNvPr id="3" name="Content Placeholder 2"/>
          <p:cNvSpPr>
            <a:spLocks noGrp="1"/>
          </p:cNvSpPr>
          <p:nvPr>
            <p:ph idx="1"/>
          </p:nvPr>
        </p:nvSpPr>
        <p:spPr/>
        <p:txBody>
          <a:bodyPr/>
          <a:lstStyle/>
          <a:p>
            <a:pPr marL="0" indent="0">
              <a:buNone/>
            </a:pPr>
            <a:r>
              <a:rPr lang="en-US" dirty="0" smtClean="0"/>
              <a:t>A Forrester publication entitled </a:t>
            </a:r>
            <a:r>
              <a:rPr lang="en-US" i="1" dirty="0" smtClean="0"/>
              <a:t>Prepare to be Challenged on Web Accessibility Compliance </a:t>
            </a:r>
            <a:r>
              <a:rPr lang="en-US" dirty="0" smtClean="0"/>
              <a:t>(2007) noted:</a:t>
            </a:r>
          </a:p>
          <a:p>
            <a:pPr marL="454025" lvl="1" indent="3175">
              <a:buNone/>
            </a:pPr>
            <a:r>
              <a:rPr lang="en-US" dirty="0" smtClean="0"/>
              <a:t>“Increased activity in the courts and discussion in the press will mean greater risk….”</a:t>
            </a:r>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1143000"/>
          </a:xfrm>
        </p:spPr>
        <p:txBody>
          <a:bodyPr/>
          <a:lstStyle/>
          <a:p>
            <a:r>
              <a:rPr lang="en-US" dirty="0" smtClean="0"/>
              <a:t>Accessibility Is the Law.</a:t>
            </a:r>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dirty="0" smtClean="0"/>
              <a:t>Americans with Disabilities Act of 1990 (ADA) </a:t>
            </a:r>
            <a:r>
              <a:rPr lang="en-US" sz="2595" dirty="0" smtClean="0"/>
              <a:t>(</a:t>
            </a:r>
            <a:r>
              <a:rPr lang="en-US" sz="2595" dirty="0"/>
              <a:t>42 </a:t>
            </a:r>
            <a:r>
              <a:rPr lang="en-US" sz="3027" dirty="0"/>
              <a:t>U.S.C. §§ 12101 et seq.</a:t>
            </a:r>
            <a:r>
              <a:rPr lang="en-US" sz="3027" dirty="0" smtClean="0"/>
              <a:t>)</a:t>
            </a:r>
            <a:endParaRPr lang="en-US" dirty="0" smtClean="0"/>
          </a:p>
          <a:p>
            <a:pPr lvl="1"/>
            <a:r>
              <a:rPr lang="en-US" dirty="0" smtClean="0"/>
              <a:t>prohibits discrimination on the basis of disability</a:t>
            </a:r>
          </a:p>
          <a:p>
            <a:pPr lvl="1"/>
            <a:r>
              <a:rPr lang="en-US" dirty="0" smtClean="0"/>
              <a:t>ADA Title II: State and Local Government Activities </a:t>
            </a:r>
            <a:r>
              <a:rPr lang="en-US" sz="2162" dirty="0" smtClean="0"/>
              <a:t>(implementing regulation: </a:t>
            </a:r>
            <a:r>
              <a:rPr lang="en-US" sz="2162" dirty="0"/>
              <a:t>28 CFR Part 35</a:t>
            </a:r>
            <a:r>
              <a:rPr lang="en-US" sz="2162" dirty="0" smtClean="0"/>
              <a:t>)</a:t>
            </a:r>
            <a:endParaRPr lang="en-US" dirty="0" smtClean="0"/>
          </a:p>
          <a:p>
            <a:pPr lvl="2"/>
            <a:r>
              <a:rPr lang="en-US" dirty="0"/>
              <a:t>requires that</a:t>
            </a:r>
            <a:r>
              <a:rPr lang="en-US" dirty="0" smtClean="0"/>
              <a:t> state </a:t>
            </a:r>
            <a:r>
              <a:rPr lang="en-US" dirty="0"/>
              <a:t>and local governments give people with disabilities an equal opportunity to benefit from all of their programs, services, and </a:t>
            </a:r>
            <a:r>
              <a:rPr lang="en-US" dirty="0" smtClean="0"/>
              <a:t>activities</a:t>
            </a:r>
          </a:p>
          <a:p>
            <a:pPr lvl="1"/>
            <a:r>
              <a:rPr lang="en-US" dirty="0" smtClean="0"/>
              <a:t>ADA Amendments Act of 2008 </a:t>
            </a:r>
            <a:r>
              <a:rPr lang="en-US" sz="2162" dirty="0" smtClean="0"/>
              <a:t>(</a:t>
            </a:r>
            <a:r>
              <a:rPr lang="en-US" sz="2162" dirty="0" err="1" smtClean="0"/>
              <a:t>Pub.L</a:t>
            </a:r>
            <a:r>
              <a:rPr lang="en-US" sz="2162" dirty="0" smtClean="0"/>
              <a:t>. 110–325)</a:t>
            </a:r>
            <a:endParaRPr lang="en-US" dirty="0" smtClean="0"/>
          </a:p>
          <a:p>
            <a:pPr lvl="2"/>
            <a:r>
              <a:rPr lang="en-US" dirty="0" smtClean="0"/>
              <a:t>effective January 1, 2009</a:t>
            </a:r>
          </a:p>
          <a:p>
            <a:pPr lvl="2"/>
            <a:r>
              <a:rPr lang="en-US" dirty="0" smtClean="0"/>
              <a:t>significantly expands the scope of the ADA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Section 504 of the Rehabilitation Act of 1973, as amended </a:t>
            </a:r>
            <a:r>
              <a:rPr lang="en-US" sz="2400" dirty="0" smtClean="0"/>
              <a:t>(</a:t>
            </a:r>
            <a:r>
              <a:rPr lang="en-US" sz="2400" dirty="0"/>
              <a:t>29 U.S.C. § 794</a:t>
            </a:r>
            <a:r>
              <a:rPr lang="en-US" sz="2400" dirty="0" smtClean="0"/>
              <a:t>)</a:t>
            </a:r>
            <a:endParaRPr lang="en-US" dirty="0" smtClean="0"/>
          </a:p>
          <a:p>
            <a:pPr lvl="1"/>
            <a:r>
              <a:rPr lang="en-US" dirty="0" smtClean="0"/>
              <a:t>Section 504 states that “no qualified individual with a disability in the United States shall be excluded from, denied the benefits of, or be subjected to discrimination under” any covered program or activity.</a:t>
            </a:r>
            <a:endParaRPr 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Section 508 of the Rehabilitation Act of 1973, as amended</a:t>
            </a:r>
            <a:br>
              <a:rPr lang="en-US" dirty="0" smtClean="0"/>
            </a:br>
            <a:r>
              <a:rPr lang="en-US" sz="2400" dirty="0" smtClean="0"/>
              <a:t>(29 </a:t>
            </a:r>
            <a:r>
              <a:rPr lang="en-US" sz="2400" dirty="0"/>
              <a:t>U.S.C. § </a:t>
            </a:r>
            <a:r>
              <a:rPr lang="en-US" sz="2400" dirty="0" smtClean="0"/>
              <a:t>794d;</a:t>
            </a:r>
            <a:br>
              <a:rPr lang="en-US" sz="2400" dirty="0" smtClean="0"/>
            </a:br>
            <a:r>
              <a:rPr lang="en-US" sz="2400" dirty="0" smtClean="0"/>
              <a:t>implementing regulation: 36 CFR Part 1194)</a:t>
            </a:r>
            <a:endParaRPr lang="en-US" dirty="0" smtClean="0"/>
          </a:p>
          <a:p>
            <a:pPr lvl="1"/>
            <a:r>
              <a:rPr lang="en-US" dirty="0"/>
              <a:t>Section 508 establishes requirements for electronic and information </a:t>
            </a:r>
            <a:r>
              <a:rPr lang="en-US" dirty="0" smtClean="0"/>
              <a:t>technology.</a:t>
            </a:r>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255</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Telecommunications Act of 1996</a:t>
            </a:r>
            <a:br>
              <a:rPr lang="en-US" dirty="0" smtClean="0"/>
            </a:br>
            <a:r>
              <a:rPr lang="en-US" sz="2400" dirty="0" smtClean="0"/>
              <a:t>(47 U.S.C. §§ 255, 251(a)(2))</a:t>
            </a:r>
            <a:endParaRPr lang="en-US" dirty="0" smtClean="0"/>
          </a:p>
          <a:p>
            <a:pPr lvl="1"/>
            <a:r>
              <a:rPr lang="en-US" dirty="0" smtClean="0"/>
              <a:t>Section </a:t>
            </a:r>
            <a:r>
              <a:rPr lang="en-US" dirty="0"/>
              <a:t>255 and Section 251(a)(2) of the Communications Act of 1934, as amended by the Telecommunications Act of 1996, require</a:t>
            </a:r>
            <a:r>
              <a:rPr lang="en-US" dirty="0" smtClean="0"/>
              <a:t> providers </a:t>
            </a:r>
            <a:r>
              <a:rPr lang="en-US" dirty="0"/>
              <a:t>of telecommunications services to ensure that such</a:t>
            </a:r>
            <a:r>
              <a:rPr lang="en-US" dirty="0" smtClean="0"/>
              <a:t> services </a:t>
            </a:r>
            <a:r>
              <a:rPr lang="en-US" dirty="0"/>
              <a:t>are accessible to and usable by persons with </a:t>
            </a:r>
            <a:r>
              <a:rPr lang="en-US" dirty="0" smtClean="0"/>
              <a:t>disabilities.</a:t>
            </a:r>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Laws</a:t>
            </a:r>
            <a:endParaRPr lang="en-US" dirty="0"/>
          </a:p>
        </p:txBody>
      </p:sp>
      <p:sp>
        <p:nvSpPr>
          <p:cNvPr id="3" name="Content Placeholder 2"/>
          <p:cNvSpPr>
            <a:spLocks noGrp="1"/>
          </p:cNvSpPr>
          <p:nvPr>
            <p:ph idx="1"/>
          </p:nvPr>
        </p:nvSpPr>
        <p:spPr/>
        <p:txBody>
          <a:bodyPr>
            <a:normAutofit fontScale="70000" lnSpcReduction="20000"/>
          </a:bodyPr>
          <a:lstStyle/>
          <a:p>
            <a:pPr>
              <a:buFont typeface="Arial" pitchFamily="34" charset="0"/>
              <a:buChar char="•"/>
            </a:pPr>
            <a:r>
              <a:rPr lang="en-US" dirty="0"/>
              <a:t>Individuals with Disabilities Education </a:t>
            </a:r>
            <a:r>
              <a:rPr lang="en-US" dirty="0" smtClean="0"/>
              <a:t>Act</a:t>
            </a:r>
            <a:br>
              <a:rPr lang="en-US" dirty="0" smtClean="0"/>
            </a:br>
            <a:r>
              <a:rPr lang="en-US" sz="2581" dirty="0" smtClean="0"/>
              <a:t>(20 </a:t>
            </a:r>
            <a:r>
              <a:rPr lang="en-US" sz="2581" dirty="0"/>
              <a:t>U.S.C. §§ 1400 et seq.</a:t>
            </a:r>
            <a:r>
              <a:rPr lang="en-US" sz="2581" dirty="0" smtClean="0"/>
              <a:t>)</a:t>
            </a:r>
            <a:endParaRPr lang="en-US" dirty="0" smtClean="0"/>
          </a:p>
          <a:p>
            <a:pPr lvl="1"/>
            <a:r>
              <a:rPr lang="en-US" dirty="0" smtClean="0"/>
              <a:t>requires </a:t>
            </a:r>
            <a:r>
              <a:rPr lang="en-US" dirty="0"/>
              <a:t>public schools to make available to all eligible children with disabilities a free appropriate public education in the least restrictive environment appropriate to their individual </a:t>
            </a:r>
            <a:r>
              <a:rPr lang="en-US" dirty="0" smtClean="0"/>
              <a:t>needs</a:t>
            </a:r>
          </a:p>
          <a:p>
            <a:pPr>
              <a:buFont typeface="Arial" pitchFamily="34" charset="0"/>
              <a:buChar char="•"/>
            </a:pPr>
            <a:r>
              <a:rPr lang="en-US" dirty="0"/>
              <a:t>No Child Left Behind Act of </a:t>
            </a:r>
            <a:r>
              <a:rPr lang="en-US" dirty="0" smtClean="0"/>
              <a:t>2001 </a:t>
            </a:r>
            <a:r>
              <a:rPr lang="en-US" sz="2581" dirty="0" smtClean="0"/>
              <a:t>(</a:t>
            </a:r>
            <a:r>
              <a:rPr lang="en-US" sz="2581" dirty="0" err="1" smtClean="0"/>
              <a:t>Pub.L</a:t>
            </a:r>
            <a:r>
              <a:rPr lang="en-US" sz="2581" dirty="0" smtClean="0"/>
              <a:t>. 107-110)</a:t>
            </a:r>
            <a:endParaRPr lang="en-US" dirty="0" smtClean="0"/>
          </a:p>
          <a:p>
            <a:pPr lvl="1"/>
            <a:r>
              <a:rPr lang="en-US" dirty="0" smtClean="0"/>
              <a:t>ensures </a:t>
            </a:r>
            <a:r>
              <a:rPr lang="en-US" dirty="0"/>
              <a:t>that all children have a fair, equal, and significant opportunity to obtain a high-quality </a:t>
            </a:r>
            <a:r>
              <a:rPr lang="en-US" dirty="0" smtClean="0"/>
              <a:t>education, in part by meeting the educational needs of children with disabilities</a:t>
            </a:r>
          </a:p>
          <a:p>
            <a:pPr>
              <a:buFont typeface="Arial" pitchFamily="34" charset="0"/>
              <a:buChar char="•"/>
            </a:pPr>
            <a:r>
              <a:rPr lang="en-US" dirty="0" smtClean="0"/>
              <a:t>In a rural state like Kansas, distance learning is likely to become increasingly important in meeting the needs of students. Accessible IT will enable such services to be provided in a nondiscriminatory manner.</a:t>
            </a:r>
            <a:endParaRPr lang="en-US"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Rights of Persons with Disabilities</a:t>
            </a:r>
            <a:endParaRPr lang="en-US" dirty="0"/>
          </a:p>
        </p:txBody>
      </p:sp>
      <p:sp>
        <p:nvSpPr>
          <p:cNvPr id="3" name="Content Placeholder 2"/>
          <p:cNvSpPr>
            <a:spLocks noGrp="1"/>
          </p:cNvSpPr>
          <p:nvPr>
            <p:ph idx="1"/>
          </p:nvPr>
        </p:nvSpPr>
        <p:spPr/>
        <p:txBody>
          <a:bodyPr/>
          <a:lstStyle/>
          <a:p>
            <a:r>
              <a:rPr lang="en-US" dirty="0" smtClean="0"/>
              <a:t>Rights of persons with disabilities </a:t>
            </a:r>
            <a:r>
              <a:rPr lang="en-US" sz="2400" dirty="0" smtClean="0"/>
              <a:t>(K.S.A. 39-1101)</a:t>
            </a:r>
            <a:endParaRPr lang="en-US" dirty="0" smtClean="0"/>
          </a:p>
          <a:p>
            <a:pPr lvl="1"/>
            <a:r>
              <a:rPr lang="en-US" dirty="0" smtClean="0"/>
              <a:t>declares it to </a:t>
            </a:r>
            <a:r>
              <a:rPr lang="en-US" dirty="0"/>
              <a:t>be the policy of </a:t>
            </a:r>
            <a:r>
              <a:rPr lang="en-US" dirty="0" smtClean="0"/>
              <a:t>the </a:t>
            </a:r>
            <a:r>
              <a:rPr lang="en-US" dirty="0"/>
              <a:t>state</a:t>
            </a:r>
            <a:r>
              <a:rPr lang="en-US" dirty="0" smtClean="0"/>
              <a:t> “to </a:t>
            </a:r>
            <a:r>
              <a:rPr lang="en-US" dirty="0"/>
              <a:t>encourage and enable the blind, the visually disabled and persons who are otherwise disabled to participate fully in the social and economic life of the state and to engage in remunerative </a:t>
            </a:r>
            <a:r>
              <a:rPr lang="en-US" dirty="0" smtClean="0"/>
              <a:t>employment”</a:t>
            </a:r>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Rights of Persons with Disabilities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Rights of persons with disabilities; employment </a:t>
            </a:r>
            <a:r>
              <a:rPr lang="en-US" sz="2595" dirty="0" smtClean="0"/>
              <a:t>(K.S.A. 39-1105)</a:t>
            </a:r>
            <a:endParaRPr lang="en-US" dirty="0" smtClean="0"/>
          </a:p>
          <a:p>
            <a:pPr lvl="1"/>
            <a:r>
              <a:rPr lang="en-US" dirty="0" smtClean="0"/>
              <a:t>“</a:t>
            </a:r>
            <a:r>
              <a:rPr lang="en-US" dirty="0"/>
              <a:t>It is the policy of this state that the blind, the visually handicapped and persons who are otherwise physically disabled shall be employed in the service of the state, political subdivisions of the state, the public schools and in all other employment supported in whole or in part by public funds, on the same terms and conditions as the able-bodied, unless it is shown that the particular disability prevents the performance of the work involved</a:t>
            </a:r>
            <a:r>
              <a:rPr lang="en-US" dirty="0" smtClean="0"/>
              <a:t>.”</a:t>
            </a:r>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Accessibility?</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Kansas Acts Against Discrimination</a:t>
            </a:r>
            <a:endParaRPr lang="en-US" dirty="0"/>
          </a:p>
        </p:txBody>
      </p:sp>
      <p:sp>
        <p:nvSpPr>
          <p:cNvPr id="3" name="Content Placeholder 2"/>
          <p:cNvSpPr>
            <a:spLocks noGrp="1"/>
          </p:cNvSpPr>
          <p:nvPr>
            <p:ph idx="1"/>
          </p:nvPr>
        </p:nvSpPr>
        <p:spPr/>
        <p:txBody>
          <a:bodyPr>
            <a:noAutofit/>
          </a:bodyPr>
          <a:lstStyle/>
          <a:p>
            <a:r>
              <a:rPr lang="en-US" sz="2000" dirty="0" smtClean="0"/>
              <a:t>Kansas Act Against Discrimination </a:t>
            </a:r>
            <a:r>
              <a:rPr lang="en-US" sz="1600" dirty="0" smtClean="0"/>
              <a:t>(K.S.A. 44-1001 et seq.)</a:t>
            </a:r>
            <a:endParaRPr lang="en-US" sz="2000" dirty="0" smtClean="0"/>
          </a:p>
          <a:p>
            <a:pPr lvl="1"/>
            <a:r>
              <a:rPr lang="en-US" sz="1500" dirty="0" smtClean="0"/>
              <a:t>“</a:t>
            </a:r>
            <a:r>
              <a:rPr lang="en-US" sz="1500" dirty="0"/>
              <a:t>The practice or policy of discrimination against individuals in employment </a:t>
            </a:r>
            <a:r>
              <a:rPr lang="en-US" sz="1500" dirty="0" smtClean="0"/>
              <a:t>relations, [or] </a:t>
            </a:r>
            <a:r>
              <a:rPr lang="en-US" sz="1500" dirty="0"/>
              <a:t>in relation to free and public </a:t>
            </a:r>
            <a:r>
              <a:rPr lang="en-US" sz="1500" dirty="0" smtClean="0"/>
              <a:t>accommodations… is </a:t>
            </a:r>
            <a:r>
              <a:rPr lang="en-US" sz="1500" dirty="0"/>
              <a:t>a matter of concern to the state, since such discrimination threatens not only the rights and privileges of the inhabitants of the state of Kansas but menaces the institutions and foundations of a free democratic state. It is hereby declared to be the policy of the state of Kansas to eliminate and prevent discrimination in all employment relations, to eliminate and prevent discrimination, segregation, or separation in all places of public </a:t>
            </a:r>
            <a:r>
              <a:rPr lang="en-US" sz="1500" dirty="0" smtClean="0"/>
              <a:t>accommodations….</a:t>
            </a:r>
          </a:p>
          <a:p>
            <a:pPr lvl="1" indent="6350">
              <a:buNone/>
            </a:pPr>
            <a:r>
              <a:rPr lang="en-US" sz="1500" dirty="0" smtClean="0"/>
              <a:t>“It </a:t>
            </a:r>
            <a:r>
              <a:rPr lang="en-US" sz="1500" dirty="0"/>
              <a:t>is also declared to be the policy of this state to assure equal opportunities and encouragement to every citizen regardless </a:t>
            </a:r>
            <a:r>
              <a:rPr lang="en-US" sz="1500" dirty="0" smtClean="0"/>
              <a:t>of… disability… in </a:t>
            </a:r>
            <a:r>
              <a:rPr lang="en-US" sz="1500" dirty="0"/>
              <a:t>securing and holding, without discrimination, employment in any field of work or labor for which a person is properly qualified, to assure equal opportunities to all persons within this state to full and equal public </a:t>
            </a:r>
            <a:r>
              <a:rPr lang="en-US" sz="1500" dirty="0" smtClean="0"/>
              <a:t>accommodations…. </a:t>
            </a:r>
            <a:r>
              <a:rPr lang="en-US" sz="1500" dirty="0"/>
              <a:t>It is further declared that the opportunity to secure and to hold employment, the opportunity for full and equal public accommodations as covered by this act and the opportunity for full and equal housing are civil rights of every citizen</a:t>
            </a:r>
            <a:r>
              <a:rPr lang="en-US" sz="1500" dirty="0" smtClean="0"/>
              <a:t>.”</a:t>
            </a:r>
            <a:endParaRPr lang="en-US" sz="15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Accessibility Standards</a:t>
            </a:r>
            <a:endParaRPr lang="en-US" dirty="0"/>
          </a:p>
        </p:txBody>
      </p:sp>
      <p:sp>
        <p:nvSpPr>
          <p:cNvPr id="3" name="Content Placeholder 2"/>
          <p:cNvSpPr>
            <a:spLocks noGrp="1"/>
          </p:cNvSpPr>
          <p:nvPr>
            <p:ph idx="1"/>
          </p:nvPr>
        </p:nvSpPr>
        <p:spPr/>
        <p:txBody>
          <a:bodyPr/>
          <a:lstStyle/>
          <a:p>
            <a:r>
              <a:rPr lang="en-US" dirty="0" smtClean="0"/>
              <a:t>Accessibility standards for public buildings or facilities</a:t>
            </a:r>
            <a:br>
              <a:rPr lang="en-US" dirty="0" smtClean="0"/>
            </a:br>
            <a:r>
              <a:rPr lang="en-US" sz="2400" dirty="0" smtClean="0"/>
              <a:t>(K.S.A. 58-1301 et seq.)</a:t>
            </a:r>
            <a:endParaRPr lang="en-US" dirty="0" smtClean="0"/>
          </a:p>
          <a:p>
            <a:pPr lvl="1"/>
            <a:r>
              <a:rPr lang="en-US" dirty="0" smtClean="0"/>
              <a:t>Incorporates Title II and III of the ADA, as well as their implementing regulations 28 CFR Part 35 and 36.</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ITEC</a:t>
            </a:r>
            <a:endParaRPr lang="en-US" dirty="0"/>
          </a:p>
        </p:txBody>
      </p:sp>
      <p:sp>
        <p:nvSpPr>
          <p:cNvPr id="3" name="Content Placeholder 2"/>
          <p:cNvSpPr>
            <a:spLocks noGrp="1"/>
          </p:cNvSpPr>
          <p:nvPr>
            <p:ph idx="1"/>
          </p:nvPr>
        </p:nvSpPr>
        <p:spPr/>
        <p:txBody>
          <a:bodyPr/>
          <a:lstStyle/>
          <a:p>
            <a:r>
              <a:rPr lang="en-US" dirty="0" smtClean="0"/>
              <a:t>Information technology executive council; powers and duties</a:t>
            </a:r>
            <a:br>
              <a:rPr lang="en-US" dirty="0" smtClean="0"/>
            </a:br>
            <a:r>
              <a:rPr lang="en-US" sz="2400" dirty="0" smtClean="0"/>
              <a:t>(K.S.A. 75-7203)</a:t>
            </a:r>
            <a:endParaRPr lang="en-US" dirty="0" smtClean="0"/>
          </a:p>
          <a:p>
            <a:pPr lvl="1"/>
            <a:r>
              <a:rPr lang="en-US" dirty="0"/>
              <a:t>a</a:t>
            </a:r>
            <a:r>
              <a:rPr lang="en-US" dirty="0" smtClean="0"/>
              <a:t>uthorizes ITEC to adopt </a:t>
            </a:r>
            <a:r>
              <a:rPr lang="en-US" dirty="0"/>
              <a:t>policies and rules and </a:t>
            </a:r>
            <a:r>
              <a:rPr lang="en-US" dirty="0" smtClean="0"/>
              <a:t>regulations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Policy 1210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Information Technology Policy 1210: State of Kansas Web Accessibility Requirements</a:t>
            </a:r>
          </a:p>
          <a:p>
            <a:pPr lvl="1"/>
            <a:r>
              <a:rPr lang="en-US" dirty="0" smtClean="0"/>
              <a:t>establishes “a </a:t>
            </a:r>
            <a:r>
              <a:rPr lang="en-US" dirty="0"/>
              <a:t>State of Kansas policy regarding accessibility requirements for all web based services, applications, and information available on state internet/intranet/extranet servers, including services that are developed internally, developed via contract, provided by third parties on behalf of state organizations, or purchased </a:t>
            </a:r>
            <a:r>
              <a:rPr lang="en-US" dirty="0" smtClean="0"/>
              <a:t>products”</a:t>
            </a:r>
            <a:endParaRPr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 IT</a:t>
            </a:r>
            <a:endParaRPr lang="en-US" dirty="0"/>
          </a:p>
        </p:txBody>
      </p:sp>
      <p:sp>
        <p:nvSpPr>
          <p:cNvPr id="3" name="Content Placeholder 2"/>
          <p:cNvSpPr>
            <a:spLocks noGrp="1"/>
          </p:cNvSpPr>
          <p:nvPr>
            <p:ph idx="1"/>
          </p:nvPr>
        </p:nvSpPr>
        <p:spPr/>
        <p:txBody>
          <a:bodyPr/>
          <a:lstStyle/>
          <a:p>
            <a:r>
              <a:rPr lang="en-US" dirty="0" smtClean="0"/>
              <a:t>These issues apply not only to the web, but also to other areas of IT.</a:t>
            </a:r>
            <a:endParaRPr lang="en-US"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 Business + Policy</a:t>
            </a:r>
            <a:endParaRPr lang="en-US" dirty="0"/>
          </a:p>
        </p:txBody>
      </p:sp>
      <p:sp>
        <p:nvSpPr>
          <p:cNvPr id="3" name="Content Placeholder 2"/>
          <p:cNvSpPr>
            <a:spLocks noGrp="1"/>
          </p:cNvSpPr>
          <p:nvPr>
            <p:ph idx="1"/>
          </p:nvPr>
        </p:nvSpPr>
        <p:spPr/>
        <p:txBody>
          <a:bodyPr/>
          <a:lstStyle/>
          <a:p>
            <a:r>
              <a:rPr lang="en-US" dirty="0" smtClean="0"/>
              <a:t>The scope of the impacts — and of the solutions — reaches beyond just IT.</a:t>
            </a:r>
          </a:p>
          <a:p>
            <a:r>
              <a:rPr lang="en-US" dirty="0" smtClean="0"/>
              <a:t>Requires policy and business ownership as well.</a:t>
            </a:r>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Partnership Organization and Responsibilities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idx="1"/>
          </p:nvPr>
        </p:nvSpPr>
        <p:spPr>
          <a:xfrm>
            <a:off x="457200" y="1417638"/>
            <a:ext cx="8229600" cy="4708525"/>
          </a:xfrm>
        </p:spPr>
        <p:txBody>
          <a:bodyPr>
            <a:normAutofit fontScale="70000" lnSpcReduction="20000"/>
          </a:bodyPr>
          <a:lstStyle/>
          <a:p>
            <a:r>
              <a:rPr lang="en-US" b="1" dirty="0" smtClean="0"/>
              <a:t>1999: </a:t>
            </a:r>
            <a:r>
              <a:rPr lang="en-US" dirty="0" smtClean="0"/>
              <a:t>Web Accessibility Subcommittee (WAS) formed to address urgent need for state response to web accessibility issues. Focus limited to Web only.</a:t>
            </a:r>
          </a:p>
          <a:p>
            <a:r>
              <a:rPr lang="en-US" b="1" dirty="0" smtClean="0"/>
              <a:t>2000-2001: </a:t>
            </a:r>
            <a:r>
              <a:rPr lang="en-US" dirty="0" smtClean="0"/>
              <a:t>ITEC Policy 1210  on Web Accessibility approved, guidelines rolled out over an 18-month period, supported by training</a:t>
            </a:r>
          </a:p>
          <a:p>
            <a:r>
              <a:rPr lang="en-US" b="1" dirty="0" smtClean="0"/>
              <a:t>2002-2005:  </a:t>
            </a:r>
            <a:r>
              <a:rPr lang="en-US" dirty="0" smtClean="0"/>
              <a:t>Continue to provide training, surveys, presentations to publicize effort, update guidelines and address emerging issues.</a:t>
            </a:r>
          </a:p>
          <a:p>
            <a:r>
              <a:rPr lang="en-US" b="1" dirty="0" smtClean="0"/>
              <a:t>2005-2007: </a:t>
            </a:r>
            <a:r>
              <a:rPr lang="en-US" dirty="0" smtClean="0"/>
              <a:t>Strategic planning effort to determine how to approach growing need for resources/sponsorship</a:t>
            </a:r>
          </a:p>
          <a:p>
            <a:r>
              <a:rPr lang="en-US" b="1" dirty="0" smtClean="0"/>
              <a:t>2008:  </a:t>
            </a:r>
            <a:r>
              <a:rPr lang="en-US" dirty="0" smtClean="0"/>
              <a:t>Director hired, Partnership founded by Executive Order of the Governor</a:t>
            </a:r>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2000–2008</a:t>
            </a:r>
            <a:endParaRPr lang="en-US" dirty="0"/>
          </a:p>
        </p:txBody>
      </p:sp>
      <p:sp>
        <p:nvSpPr>
          <p:cNvPr id="3" name="Content Placeholder 2"/>
          <p:cNvSpPr>
            <a:spLocks noGrp="1"/>
          </p:cNvSpPr>
          <p:nvPr>
            <p:ph idx="1"/>
          </p:nvPr>
        </p:nvSpPr>
        <p:spPr/>
        <p:txBody>
          <a:bodyPr>
            <a:normAutofit fontScale="92500" lnSpcReduction="20000"/>
          </a:bodyPr>
          <a:lstStyle/>
          <a:p>
            <a:pPr marL="228600" lvl="1" indent="-228600">
              <a:buFont typeface="Arial" pitchFamily="34" charset="0"/>
              <a:buChar char="•"/>
            </a:pPr>
            <a:r>
              <a:rPr lang="en-US" sz="1600" dirty="0" smtClean="0"/>
              <a:t>The initial efforts led by the Web Accessibility Subcommittee were highly successful and proved up the approach of using partnerships to gain participation and resources from  stakeholders.</a:t>
            </a:r>
          </a:p>
          <a:p>
            <a:pPr marL="228600" lvl="1" indent="-228600">
              <a:buNone/>
            </a:pPr>
            <a:endParaRPr lang="en-US" sz="1200" dirty="0" smtClean="0"/>
          </a:p>
          <a:p>
            <a:pPr marL="228600" lvl="1" indent="-228600">
              <a:buFont typeface="Arial" pitchFamily="34" charset="0"/>
              <a:buChar char="•"/>
            </a:pPr>
            <a:r>
              <a:rPr lang="en-US" sz="1600" dirty="0" smtClean="0"/>
              <a:t>However, after the initial “campaign” approach to implementation, it became apparent that executive-level advocacy and policy support would be needed to focus resources and priority on the issues, ensuring accessible technology becomes and stays part of “business-as-usual”</a:t>
            </a:r>
          </a:p>
          <a:p>
            <a:pPr marL="0" indent="0">
              <a:buNone/>
            </a:pPr>
            <a:endParaRPr lang="en-US" sz="1200" dirty="0" smtClean="0"/>
          </a:p>
          <a:p>
            <a:pPr marL="0" indent="0">
              <a:buNone/>
            </a:pPr>
            <a:r>
              <a:rPr lang="en-US" sz="1600" dirty="0" smtClean="0"/>
              <a:t>Also, additional resources would be needed to address:</a:t>
            </a:r>
          </a:p>
          <a:p>
            <a:pPr marL="236538" indent="-236538"/>
            <a:r>
              <a:rPr lang="en-US" sz="1600" b="1" dirty="0" smtClean="0"/>
              <a:t>Training: </a:t>
            </a:r>
            <a:r>
              <a:rPr lang="en-US" sz="1600" dirty="0" smtClean="0"/>
              <a:t>Staff turnover and changing technologies drive a continuous need for training</a:t>
            </a:r>
          </a:p>
          <a:p>
            <a:pPr marL="236538" indent="-236538"/>
            <a:r>
              <a:rPr lang="en-US" sz="1600" b="1" dirty="0" smtClean="0"/>
              <a:t>Identification and resolution of issues:  </a:t>
            </a:r>
            <a:r>
              <a:rPr lang="en-US" sz="1600" dirty="0" smtClean="0"/>
              <a:t>A resource to clarify issues and respond to questions</a:t>
            </a:r>
          </a:p>
          <a:p>
            <a:pPr marL="236538" indent="-236538"/>
            <a:r>
              <a:rPr lang="en-US" sz="1600" b="1" dirty="0" smtClean="0"/>
              <a:t>Assessment and monitoring :  </a:t>
            </a:r>
            <a:r>
              <a:rPr lang="en-US" sz="1600" dirty="0" smtClean="0"/>
              <a:t>Need to understand levels of compliance and related issues</a:t>
            </a:r>
          </a:p>
          <a:p>
            <a:pPr marL="236538" indent="-236538"/>
            <a:r>
              <a:rPr lang="en-US" sz="1600" b="1" dirty="0" smtClean="0"/>
              <a:t>Procurement: </a:t>
            </a:r>
            <a:r>
              <a:rPr lang="en-US" sz="1600" dirty="0" smtClean="0"/>
              <a:t>Provide support to the process to ensure both off-the-shelf products and custom software development meet accessibility needs</a:t>
            </a:r>
          </a:p>
          <a:p>
            <a:pPr marL="236538" indent="-236538"/>
            <a:r>
              <a:rPr lang="en-US" sz="1600" b="1" dirty="0" smtClean="0"/>
              <a:t>Other technologies: </a:t>
            </a:r>
            <a:r>
              <a:rPr lang="en-US" sz="1600" dirty="0" smtClean="0"/>
              <a:t>The scope for accessible technology extends beyond just Websites and applications</a:t>
            </a:r>
          </a:p>
          <a:p>
            <a:pPr marL="236538" indent="-236538"/>
            <a:r>
              <a:rPr lang="en-US" sz="1600" b="1" dirty="0" smtClean="0"/>
              <a:t>Administrative support:  </a:t>
            </a:r>
            <a:r>
              <a:rPr lang="en-US" sz="1600" dirty="0" smtClean="0"/>
              <a:t>Soliciting and incorporating stakeholder involvement and volunteer contributions into standards and the decision-making process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Order 08-12</a:t>
            </a:r>
            <a:endParaRPr lang="en-US" dirty="0"/>
          </a:p>
        </p:txBody>
      </p:sp>
      <p:sp>
        <p:nvSpPr>
          <p:cNvPr id="3" name="Content Placeholder 2"/>
          <p:cNvSpPr>
            <a:spLocks noGrp="1"/>
          </p:cNvSpPr>
          <p:nvPr>
            <p:ph idx="1"/>
          </p:nvPr>
        </p:nvSpPr>
        <p:spPr/>
        <p:txBody>
          <a:bodyPr/>
          <a:lstStyle/>
          <a:p>
            <a:r>
              <a:rPr lang="en-US" dirty="0" smtClean="0"/>
              <a:t>The following purposes and charges are outlined in our establishing Executive Order:</a:t>
            </a:r>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229600" cy="1143000"/>
          </a:xfrm>
        </p:spPr>
        <p:txBody>
          <a:bodyPr/>
          <a:lstStyle/>
          <a:p>
            <a:r>
              <a:rPr lang="en-US" dirty="0" smtClean="0"/>
              <a:t>Demo</a:t>
            </a:r>
            <a:endParaRPr lang="en-US"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US" dirty="0"/>
          </a:p>
        </p:txBody>
      </p:sp>
      <p:sp>
        <p:nvSpPr>
          <p:cNvPr id="3" name="Content Placeholder 2"/>
          <p:cNvSpPr>
            <a:spLocks noGrp="1"/>
          </p:cNvSpPr>
          <p:nvPr>
            <p:ph idx="1"/>
          </p:nvPr>
        </p:nvSpPr>
        <p:spPr/>
        <p:txBody>
          <a:bodyPr/>
          <a:lstStyle/>
          <a:p>
            <a:pPr marL="0" indent="0">
              <a:buNone/>
            </a:pPr>
            <a:r>
              <a:rPr lang="en-US" dirty="0"/>
              <a:t>The Partnership shall address web and information technology accessibility issues and provide policy, standards, guidelines, or procedural recommendations to the Information Technology Executive Council.</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a:t>The Partnership shall coordinate, review, and provide recommendations on programs for enterprise wide assessment and monitoring of accessibility compliance.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Partnership shall review annually and modify as required the State of Kansas Web Accessibility Requirements (Information Technology Policy 1210), and related documents (e.g., the State of Kansas Web Content Accessibility Guidelines), in response to any pertinent advances in technology and/or changes in federal accessibility standards.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idx="1"/>
          </p:nvPr>
        </p:nvSpPr>
        <p:spPr/>
        <p:txBody>
          <a:bodyPr/>
          <a:lstStyle/>
          <a:p>
            <a:pPr marL="0" indent="0">
              <a:buNone/>
            </a:pPr>
            <a:r>
              <a:rPr lang="en-US" dirty="0"/>
              <a:t>The Partnership shall develop and provide information, training, support, and resources on web and information technology accessibility to agency web and information technology implementers and other stakeholders.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sp>
        <p:nvSpPr>
          <p:cNvPr id="3" name="Content Placeholder 2"/>
          <p:cNvSpPr>
            <a:spLocks noGrp="1"/>
          </p:cNvSpPr>
          <p:nvPr>
            <p:ph idx="1"/>
          </p:nvPr>
        </p:nvSpPr>
        <p:spPr/>
        <p:txBody>
          <a:bodyPr/>
          <a:lstStyle/>
          <a:p>
            <a:pPr marL="0" indent="0">
              <a:buNone/>
            </a:pPr>
            <a:r>
              <a:rPr lang="en-US" dirty="0"/>
              <a:t>The Partnership shall aim to establish a leadership role for Kansas in the national effort to improve access to and use of information and services by individuals with disabilities.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endParaRPr lang="en-US" dirty="0"/>
          </a:p>
        </p:txBody>
      </p:sp>
      <p:sp>
        <p:nvSpPr>
          <p:cNvPr id="3" name="Content Placeholder 2"/>
          <p:cNvSpPr>
            <a:spLocks noGrp="1"/>
          </p:cNvSpPr>
          <p:nvPr>
            <p:ph idx="1"/>
          </p:nvPr>
        </p:nvSpPr>
        <p:spPr/>
        <p:txBody>
          <a:bodyPr/>
          <a:lstStyle/>
          <a:p>
            <a:pPr marL="0" indent="0">
              <a:buNone/>
            </a:pPr>
            <a:r>
              <a:rPr lang="en-US" dirty="0"/>
              <a:t>The Partnership shall be a standing advisory committee to the Information Technology Executive Council, and other committees, boards and commissions as appropriate, and shall provide a copy of its annual report to the Council, as well as to the Governor and Legislature.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Governance Model</a:t>
            </a:r>
            <a:endParaRPr lang="en-US" dirty="0"/>
          </a:p>
        </p:txBody>
      </p:sp>
      <p:sp>
        <p:nvSpPr>
          <p:cNvPr id="10" name="Rectangle 9"/>
          <p:cNvSpPr/>
          <p:nvPr/>
        </p:nvSpPr>
        <p:spPr bwMode="auto">
          <a:xfrm>
            <a:off x="476912" y="1600199"/>
            <a:ext cx="2450592" cy="60350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Governor</a:t>
            </a:r>
          </a:p>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solidFill>
                  <a:schemeClr val="bg1"/>
                </a:solidFill>
                <a:effectLst>
                  <a:outerShdw blurRad="38100" dist="38100" dir="2700000" algn="ctr" rotWithShape="0">
                    <a:schemeClr val="tx1">
                      <a:alpha val="43000"/>
                    </a:schemeClr>
                  </a:outerShdw>
                </a:effectLst>
              </a:rPr>
              <a:t>Dept of Administration</a:t>
            </a:r>
            <a:endPar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11" name="Rectangle 10"/>
          <p:cNvSpPr/>
          <p:nvPr/>
        </p:nvSpPr>
        <p:spPr bwMode="auto">
          <a:xfrm>
            <a:off x="3358998" y="1600200"/>
            <a:ext cx="2446034" cy="6001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Legislative</a:t>
            </a:r>
          </a:p>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solidFill>
                  <a:schemeClr val="bg1"/>
                </a:solidFill>
                <a:effectLst>
                  <a:outerShdw blurRad="38100" dist="38100" dir="2700000" algn="ctr" rotWithShape="0">
                    <a:schemeClr val="tx1">
                      <a:alpha val="43000"/>
                    </a:schemeClr>
                  </a:outerShdw>
                </a:effectLst>
              </a:rPr>
              <a:t>Legislative Coordinating Council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JCIT Oversight</a:t>
            </a:r>
          </a:p>
        </p:txBody>
      </p:sp>
      <p:sp>
        <p:nvSpPr>
          <p:cNvPr id="12" name="Rectangle 11"/>
          <p:cNvSpPr/>
          <p:nvPr/>
        </p:nvSpPr>
        <p:spPr bwMode="auto">
          <a:xfrm>
            <a:off x="6216497" y="1600199"/>
            <a:ext cx="2450592" cy="60350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Supreme Court</a:t>
            </a:r>
          </a:p>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solidFill>
                  <a:schemeClr val="bg1"/>
                </a:solidFill>
                <a:effectLst>
                  <a:outerShdw blurRad="38100" dist="38100" dir="2700000" algn="ctr" rotWithShape="0">
                    <a:schemeClr val="tx1">
                      <a:alpha val="43000"/>
                    </a:schemeClr>
                  </a:outerShdw>
                </a:effectLst>
              </a:rPr>
              <a:t>Office of Judicial Administration</a:t>
            </a:r>
            <a:endPar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13" name="Rectangle 12"/>
          <p:cNvSpPr/>
          <p:nvPr/>
        </p:nvSpPr>
        <p:spPr bwMode="auto">
          <a:xfrm>
            <a:off x="476912" y="2420752"/>
            <a:ext cx="2450592" cy="60350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Executive Branch</a:t>
            </a:r>
          </a:p>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solidFill>
                  <a:schemeClr val="bg1"/>
                </a:solidFill>
                <a:effectLst>
                  <a:outerShdw blurRad="38100" dist="38100" dir="2700000" algn="ctr" rotWithShape="0">
                    <a:schemeClr val="tx1">
                      <a:alpha val="43000"/>
                    </a:schemeClr>
                  </a:outerShdw>
                </a:effectLst>
              </a:rPr>
              <a:t>Chief Information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Technology Officer</a:t>
            </a:r>
          </a:p>
        </p:txBody>
      </p:sp>
      <p:sp>
        <p:nvSpPr>
          <p:cNvPr id="14" name="Rectangle 13"/>
          <p:cNvSpPr/>
          <p:nvPr/>
        </p:nvSpPr>
        <p:spPr bwMode="auto">
          <a:xfrm>
            <a:off x="3358997" y="2420752"/>
            <a:ext cx="2450592" cy="60350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Legislative Branch</a:t>
            </a:r>
          </a:p>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solidFill>
                  <a:schemeClr val="bg1"/>
                </a:solidFill>
                <a:effectLst>
                  <a:outerShdw blurRad="38100" dist="38100" dir="2700000" algn="ctr" rotWithShape="0">
                    <a:schemeClr val="tx1">
                      <a:alpha val="43000"/>
                    </a:schemeClr>
                  </a:outerShdw>
                </a:effectLst>
              </a:rPr>
              <a:t>Chief Information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Technology</a:t>
            </a:r>
            <a:r>
              <a:rPr kumimoji="0" lang="en-US" sz="1050" i="0" u="none" strike="noStrike" cap="none" normalizeH="0" dirty="0" smtClean="0">
                <a:ln>
                  <a:noFill/>
                </a:ln>
                <a:solidFill>
                  <a:schemeClr val="bg1"/>
                </a:solidFill>
                <a:effectLst>
                  <a:outerShdw blurRad="38100" dist="38100" dir="2700000" algn="ctr" rotWithShape="0">
                    <a:schemeClr val="tx1">
                      <a:alpha val="43000"/>
                    </a:schemeClr>
                  </a:outerShdw>
                </a:effectLst>
              </a:rPr>
              <a:t> Officer</a:t>
            </a:r>
            <a:endPar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15" name="Rectangle 14"/>
          <p:cNvSpPr/>
          <p:nvPr/>
        </p:nvSpPr>
        <p:spPr bwMode="auto">
          <a:xfrm>
            <a:off x="6216497" y="2420752"/>
            <a:ext cx="2450592" cy="60350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Judicial Branch</a:t>
            </a:r>
          </a:p>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solidFill>
                  <a:schemeClr val="bg1"/>
                </a:solidFill>
                <a:effectLst>
                  <a:outerShdw blurRad="38100" dist="38100" dir="2700000" algn="ctr" rotWithShape="0">
                    <a:schemeClr val="tx1">
                      <a:alpha val="43000"/>
                    </a:schemeClr>
                  </a:outerShdw>
                </a:effectLst>
              </a:rPr>
              <a:t>Chief Information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Technology Officer</a:t>
            </a:r>
          </a:p>
        </p:txBody>
      </p:sp>
      <p:sp>
        <p:nvSpPr>
          <p:cNvPr id="16" name="Rectangle 15"/>
          <p:cNvSpPr/>
          <p:nvPr/>
        </p:nvSpPr>
        <p:spPr bwMode="auto">
          <a:xfrm>
            <a:off x="762000" y="3241305"/>
            <a:ext cx="7620000" cy="46166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Information Technology Executive Council (ITEC)</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Cabinet Agency Heads, Branch CITOs, City- County- Private Sector CIOs, Regents, CITA</a:t>
            </a:r>
            <a:endParaRPr kumimoji="0" lang="en-US" sz="1100" i="0" u="none"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17" name="Rectangle 16"/>
          <p:cNvSpPr/>
          <p:nvPr/>
        </p:nvSpPr>
        <p:spPr bwMode="auto">
          <a:xfrm>
            <a:off x="762000" y="3920019"/>
            <a:ext cx="1072896" cy="94714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bg1"/>
                </a:solidFill>
                <a:effectLst>
                  <a:outerShdw blurRad="38100" dist="38100" dir="2700000" algn="ctr" rotWithShape="0">
                    <a:schemeClr val="tx1">
                      <a:alpha val="43000"/>
                    </a:schemeClr>
                  </a:outerShdw>
                </a:effectLst>
              </a:rPr>
              <a:t>CITA</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Chief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Information</a:t>
            </a:r>
            <a:br>
              <a:rPr kumimoji="0" lang="en-US" sz="110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br>
            <a:r>
              <a:rPr kumimoji="0" lang="en-US" sz="1100"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Technology</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Architect</a:t>
            </a:r>
            <a:endParaRPr kumimoji="0" lang="en-US" sz="1100" i="0" u="none"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18" name="Rectangle 17"/>
          <p:cNvSpPr/>
          <p:nvPr/>
        </p:nvSpPr>
        <p:spPr bwMode="auto">
          <a:xfrm>
            <a:off x="3383280" y="3920019"/>
            <a:ext cx="1072896" cy="94714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b="1" u="sng" dirty="0" smtClean="0">
                <a:solidFill>
                  <a:schemeClr val="bg1"/>
                </a:solidFill>
                <a:effectLst>
                  <a:outerShdw blurRad="38100" dist="38100" dir="2700000" algn="ctr" rotWithShape="0">
                    <a:schemeClr val="tx1">
                      <a:alpha val="43000"/>
                    </a:schemeClr>
                  </a:outerShdw>
                </a:effectLst>
              </a:rPr>
              <a:t>GIS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rPr>
              <a:t>Geographic</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Information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rPr>
              <a:t>Systems</a:t>
            </a:r>
            <a:r>
              <a:rPr kumimoji="0" lang="en-US" sz="1100" i="0" strike="noStrike" cap="none" normalizeH="0" dirty="0" smtClean="0">
                <a:ln>
                  <a:noFill/>
                </a:ln>
                <a:solidFill>
                  <a:schemeClr val="bg1"/>
                </a:solidFill>
                <a:effectLst>
                  <a:outerShdw blurRad="38100" dist="38100" dir="2700000" algn="ctr" rotWithShape="0">
                    <a:schemeClr val="tx1">
                      <a:alpha val="43000"/>
                    </a:schemeClr>
                  </a:outerShdw>
                </a:effectLst>
              </a:rPr>
              <a:t> Policy</a:t>
            </a:r>
          </a:p>
          <a:p>
            <a:pPr marL="0" marR="0" indent="0" algn="ctr" defTabSz="914400" rtl="0" eaLnBrk="0" fontAlgn="base" latinLnBrk="0" hangingPunct="0">
              <a:lnSpc>
                <a:spcPct val="100000"/>
              </a:lnSpc>
              <a:spcBef>
                <a:spcPct val="0"/>
              </a:spcBef>
              <a:spcAft>
                <a:spcPct val="0"/>
              </a:spcAft>
              <a:buClrTx/>
              <a:buSzTx/>
              <a:buFontTx/>
              <a:buNone/>
              <a:tabLst/>
            </a:pPr>
            <a:r>
              <a:rPr lang="en-US" sz="1100" baseline="0" dirty="0" smtClean="0">
                <a:solidFill>
                  <a:schemeClr val="bg1"/>
                </a:solidFill>
                <a:effectLst>
                  <a:outerShdw blurRad="38100" dist="38100" dir="2700000" algn="ctr" rotWithShape="0">
                    <a:schemeClr val="tx1">
                      <a:alpha val="43000"/>
                    </a:schemeClr>
                  </a:outerShdw>
                </a:effectLst>
              </a:rPr>
              <a:t>Board</a:t>
            </a:r>
            <a:endPar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19" name="Rectangle 18"/>
          <p:cNvSpPr/>
          <p:nvPr/>
        </p:nvSpPr>
        <p:spPr bwMode="auto">
          <a:xfrm>
            <a:off x="2072640" y="3920019"/>
            <a:ext cx="1072896" cy="94714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bg1"/>
                </a:solidFill>
                <a:effectLst>
                  <a:outerShdw blurRad="38100" dist="38100" dir="2700000" algn="ctr" rotWithShape="0">
                    <a:schemeClr val="tx1">
                      <a:alpha val="43000"/>
                    </a:schemeClr>
                  </a:outerShdw>
                </a:effectLst>
              </a:rPr>
              <a:t>E-PMO</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Enterprise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rPr>
              <a:t>Project</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Management</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Office</a:t>
            </a:r>
            <a:endPar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20" name="Rectangle 19"/>
          <p:cNvSpPr/>
          <p:nvPr/>
        </p:nvSpPr>
        <p:spPr bwMode="auto">
          <a:xfrm>
            <a:off x="4693920" y="3920019"/>
            <a:ext cx="1072896" cy="947142"/>
          </a:xfrm>
          <a:prstGeom prst="rect">
            <a:avLst/>
          </a:prstGeom>
          <a:ln>
            <a:headEnd type="none" w="med" len="med"/>
            <a:tailEnd type="none" w="med" len="med"/>
          </a:ln>
          <a:effectLst>
            <a:glow rad="228600">
              <a:schemeClr val="accent3">
                <a:satMod val="175000"/>
                <a:alpha val="40000"/>
              </a:schemeClr>
            </a:glow>
            <a:outerShdw blurRad="50800" dist="38100" dir="5400000" rotWithShape="0">
              <a:srgbClr val="000000">
                <a:alpha val="43137"/>
              </a:srgb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bg1"/>
                </a:solidFill>
                <a:effectLst>
                  <a:outerShdw blurRad="38100" dist="38100" dir="2700000" algn="ctr" rotWithShape="0">
                    <a:schemeClr val="tx1">
                      <a:alpha val="43000"/>
                    </a:schemeClr>
                  </a:outerShdw>
                </a:effectLst>
              </a:rPr>
              <a:t>KPAT</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Kansas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rPr>
              <a:t>Partnership</a:t>
            </a:r>
            <a:r>
              <a:rPr kumimoji="0" lang="en-US" sz="1100" i="0" strike="noStrike" cap="none" normalizeH="0" dirty="0" smtClean="0">
                <a:ln>
                  <a:noFill/>
                </a:ln>
                <a:solidFill>
                  <a:schemeClr val="bg1"/>
                </a:solidFill>
                <a:effectLst>
                  <a:outerShdw blurRad="38100" dist="38100" dir="2700000" algn="ctr" rotWithShape="0">
                    <a:schemeClr val="tx1">
                      <a:alpha val="43000"/>
                    </a:schemeClr>
                  </a:outerShdw>
                </a:effectLst>
              </a:rPr>
              <a:t> for</a:t>
            </a:r>
          </a:p>
          <a:p>
            <a:pPr marL="0" marR="0" indent="0" algn="ctr" defTabSz="914400" rtl="0" eaLnBrk="0" fontAlgn="base" latinLnBrk="0" hangingPunct="0">
              <a:lnSpc>
                <a:spcPct val="100000"/>
              </a:lnSpc>
              <a:spcBef>
                <a:spcPct val="0"/>
              </a:spcBef>
              <a:spcAft>
                <a:spcPct val="0"/>
              </a:spcAft>
              <a:buClrTx/>
              <a:buSzTx/>
              <a:buFontTx/>
              <a:buNone/>
              <a:tabLst/>
            </a:pPr>
            <a:r>
              <a:rPr lang="en-US" sz="1100" baseline="0" dirty="0" smtClean="0">
                <a:solidFill>
                  <a:schemeClr val="bg1"/>
                </a:solidFill>
                <a:effectLst>
                  <a:outerShdw blurRad="38100" dist="38100" dir="2700000" algn="ctr" rotWithShape="0">
                    <a:schemeClr val="tx1">
                      <a:alpha val="43000"/>
                    </a:schemeClr>
                  </a:outerShdw>
                </a:effectLst>
              </a:rPr>
              <a:t>Accessible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dirty="0" smtClean="0">
                <a:ln>
                  <a:noFill/>
                </a:ln>
                <a:solidFill>
                  <a:schemeClr val="bg1"/>
                </a:solidFill>
                <a:effectLst>
                  <a:outerShdw blurRad="38100" dist="38100" dir="2700000" algn="ctr" rotWithShape="0">
                    <a:schemeClr val="tx1">
                      <a:alpha val="43000"/>
                    </a:schemeClr>
                  </a:outerShdw>
                </a:effectLst>
              </a:rPr>
              <a:t>Technology</a:t>
            </a:r>
            <a:endPar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21" name="Rectangle 20"/>
          <p:cNvSpPr/>
          <p:nvPr/>
        </p:nvSpPr>
        <p:spPr bwMode="auto">
          <a:xfrm>
            <a:off x="6004560" y="3920019"/>
            <a:ext cx="1072896" cy="94714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bg1"/>
                </a:solidFill>
                <a:effectLst>
                  <a:outerShdw blurRad="38100" dist="38100" dir="2700000" algn="ctr" rotWithShape="0">
                    <a:schemeClr val="tx1">
                      <a:alpha val="43000"/>
                    </a:schemeClr>
                  </a:outerShdw>
                </a:effectLst>
              </a:rPr>
              <a:t>ITSC</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Information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rPr>
              <a:t>Technology</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Security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rPr>
              <a:t>Council</a:t>
            </a:r>
          </a:p>
        </p:txBody>
      </p:sp>
      <p:sp>
        <p:nvSpPr>
          <p:cNvPr id="22" name="Rectangle 21"/>
          <p:cNvSpPr/>
          <p:nvPr/>
        </p:nvSpPr>
        <p:spPr bwMode="auto">
          <a:xfrm>
            <a:off x="7315200" y="3920019"/>
            <a:ext cx="1072896" cy="94714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bg1"/>
                </a:solidFill>
                <a:effectLst>
                  <a:outerShdw blurRad="38100" dist="38100" dir="2700000" algn="ctr" rotWithShape="0">
                    <a:schemeClr val="tx1">
                      <a:alpha val="43000"/>
                    </a:schemeClr>
                  </a:outerShdw>
                </a:effectLst>
              </a:rPr>
              <a:t>INK</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ctr" rotWithShape="0">
                    <a:schemeClr val="tx1">
                      <a:alpha val="43000"/>
                    </a:schemeClr>
                  </a:outerShdw>
                </a:effectLst>
              </a:rPr>
              <a:t>Information</a:t>
            </a:r>
            <a:br>
              <a:rPr lang="en-US" sz="1100" dirty="0" smtClean="0">
                <a:solidFill>
                  <a:schemeClr val="bg1"/>
                </a:solidFill>
                <a:effectLst>
                  <a:outerShdw blurRad="38100" dist="38100" dir="2700000" algn="ctr" rotWithShape="0">
                    <a:schemeClr val="tx1">
                      <a:alpha val="43000"/>
                    </a:schemeClr>
                  </a:outerShdw>
                </a:effectLst>
              </a:rPr>
            </a:br>
            <a:r>
              <a:rPr lang="en-US" sz="1100" dirty="0" smtClean="0">
                <a:solidFill>
                  <a:schemeClr val="bg1"/>
                </a:solidFill>
                <a:effectLst>
                  <a:outerShdw blurRad="38100" dist="38100" dir="2700000" algn="ctr" rotWithShape="0">
                    <a:schemeClr val="tx1">
                      <a:alpha val="43000"/>
                    </a:schemeClr>
                  </a:outerShdw>
                </a:effectLst>
              </a:rPr>
              <a:t>Network</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rPr>
              <a:t>of</a:t>
            </a:r>
            <a:r>
              <a:rPr kumimoji="0" lang="en-US" sz="1100" i="0" strike="noStrike" cap="none" normalizeH="0" dirty="0" smtClean="0">
                <a:ln>
                  <a:noFill/>
                </a:ln>
                <a:solidFill>
                  <a:schemeClr val="bg1"/>
                </a:solidFill>
                <a:effectLst>
                  <a:outerShdw blurRad="38100" dist="38100" dir="2700000" algn="ctr" rotWithShape="0">
                    <a:schemeClr val="tx1">
                      <a:alpha val="43000"/>
                    </a:schemeClr>
                  </a:outerShdw>
                </a:effectLst>
              </a:rPr>
              <a:t> Kansas</a:t>
            </a:r>
          </a:p>
          <a:p>
            <a:pPr marL="0" marR="0" indent="0" algn="ctr" defTabSz="914400" rtl="0" eaLnBrk="0" fontAlgn="base" latinLnBrk="0" hangingPunct="0">
              <a:lnSpc>
                <a:spcPct val="100000"/>
              </a:lnSpc>
              <a:spcBef>
                <a:spcPct val="0"/>
              </a:spcBef>
              <a:spcAft>
                <a:spcPct val="0"/>
              </a:spcAft>
              <a:buClrTx/>
              <a:buSzTx/>
              <a:buFontTx/>
              <a:buNone/>
              <a:tabLst/>
            </a:pPr>
            <a:r>
              <a:rPr lang="en-US" sz="1100" baseline="0" dirty="0" smtClean="0">
                <a:solidFill>
                  <a:schemeClr val="bg1"/>
                </a:solidFill>
                <a:effectLst>
                  <a:outerShdw blurRad="38100" dist="38100" dir="2700000" algn="ctr" rotWithShape="0">
                    <a:schemeClr val="tx1">
                      <a:alpha val="43000"/>
                    </a:schemeClr>
                  </a:outerShdw>
                </a:effectLst>
              </a:rPr>
              <a:t>Board</a:t>
            </a:r>
            <a:endParaRPr kumimoji="0" lang="en-US" sz="1100" i="0"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23" name="Rectangle 22"/>
          <p:cNvSpPr/>
          <p:nvPr/>
        </p:nvSpPr>
        <p:spPr bwMode="auto">
          <a:xfrm>
            <a:off x="990600" y="5116952"/>
            <a:ext cx="7086600" cy="381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Information Technology Advisory Board (ITAB)</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bg1"/>
                </a:solidFill>
                <a:effectLst>
                  <a:outerShdw blurRad="38100" dist="38100" dir="2700000" algn="ctr" rotWithShape="0">
                    <a:schemeClr val="tx1">
                      <a:alpha val="43000"/>
                    </a:schemeClr>
                  </a:outerShdw>
                </a:effectLst>
              </a:rPr>
              <a:t>State Agency- Regents- County- Local Government IT Directors, Associate Members, Technologists, Auditors</a:t>
            </a:r>
            <a:endParaRPr kumimoji="0" lang="en-US" sz="1000" i="0" u="none"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sp>
        <p:nvSpPr>
          <p:cNvPr id="24" name="Rectangle 23"/>
          <p:cNvSpPr/>
          <p:nvPr/>
        </p:nvSpPr>
        <p:spPr bwMode="auto">
          <a:xfrm>
            <a:off x="990600" y="5715000"/>
            <a:ext cx="7086600" cy="381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outerShdw blurRad="38100" dist="38100" dir="2700000" algn="ctr" rotWithShape="0">
                    <a:schemeClr val="tx1">
                      <a:alpha val="43000"/>
                    </a:schemeClr>
                  </a:outerShdw>
                </a:effectLst>
              </a:rPr>
              <a:t>ITAB Subcommittees (as Identified)</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bg1"/>
                </a:solidFill>
                <a:effectLst>
                  <a:outerShdw blurRad="38100" dist="38100" dir="2700000" algn="ctr" rotWithShape="0">
                    <a:schemeClr val="tx1">
                      <a:alpha val="43000"/>
                    </a:schemeClr>
                  </a:outerShdw>
                </a:effectLst>
              </a:rPr>
              <a:t>IT Technical Architecture, Long Range Planning, Web Standards, Public Key Infrastructure, Electronic Records</a:t>
            </a:r>
            <a:endParaRPr kumimoji="0" lang="en-US" sz="1000" i="0" u="none" strike="noStrike" cap="none" normalizeH="0" baseline="0" dirty="0" smtClean="0">
              <a:ln>
                <a:noFill/>
              </a:ln>
              <a:solidFill>
                <a:schemeClr val="bg1"/>
              </a:solidFill>
              <a:effectLst>
                <a:outerShdw blurRad="38100" dist="38100" dir="2700000" algn="ctr" rotWithShape="0">
                  <a:schemeClr val="tx1">
                    <a:alpha val="43000"/>
                  </a:schemeClr>
                </a:outerShdw>
              </a:effectLst>
            </a:endParaRPr>
          </a:p>
        </p:txBody>
      </p:sp>
      <p:cxnSp>
        <p:nvCxnSpPr>
          <p:cNvPr id="33" name="Straight Connector 32"/>
          <p:cNvCxnSpPr>
            <a:stCxn id="10" idx="2"/>
            <a:endCxn id="13" idx="0"/>
          </p:cNvCxnSpPr>
          <p:nvPr/>
        </p:nvCxnSpPr>
        <p:spPr bwMode="auto">
          <a:xfrm rot="5400000">
            <a:off x="1593684" y="2312227"/>
            <a:ext cx="217049"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 name="Straight Connector 36"/>
          <p:cNvCxnSpPr>
            <a:stCxn id="11" idx="2"/>
            <a:endCxn id="14" idx="0"/>
          </p:cNvCxnSpPr>
          <p:nvPr/>
        </p:nvCxnSpPr>
        <p:spPr bwMode="auto">
          <a:xfrm rot="16200000" flipH="1">
            <a:off x="4472960" y="2309419"/>
            <a:ext cx="220388" cy="227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a:stCxn id="12" idx="2"/>
            <a:endCxn id="15" idx="0"/>
          </p:cNvCxnSpPr>
          <p:nvPr/>
        </p:nvCxnSpPr>
        <p:spPr bwMode="auto">
          <a:xfrm rot="5400000">
            <a:off x="7333269" y="2312227"/>
            <a:ext cx="217049"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1" name="Shape 40"/>
          <p:cNvCxnSpPr>
            <a:stCxn id="13" idx="1"/>
            <a:endCxn id="23" idx="0"/>
          </p:cNvCxnSpPr>
          <p:nvPr/>
        </p:nvCxnSpPr>
        <p:spPr bwMode="auto">
          <a:xfrm rot="10800000" flipH="1" flipV="1">
            <a:off x="476912" y="2722504"/>
            <a:ext cx="4056988" cy="2394448"/>
          </a:xfrm>
          <a:prstGeom prst="bentConnector4">
            <a:avLst>
              <a:gd name="adj1" fmla="val -5635"/>
              <a:gd name="adj2" fmla="val 95464"/>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 name="Straight Connector 43"/>
          <p:cNvCxnSpPr>
            <a:stCxn id="23" idx="2"/>
            <a:endCxn id="24" idx="0"/>
          </p:cNvCxnSpPr>
          <p:nvPr/>
        </p:nvCxnSpPr>
        <p:spPr bwMode="auto">
          <a:xfrm rot="5400000">
            <a:off x="4425376" y="5606476"/>
            <a:ext cx="217048"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 name="Straight Arrow Connector 45"/>
          <p:cNvCxnSpPr>
            <a:stCxn id="17" idx="3"/>
            <a:endCxn id="19" idx="1"/>
          </p:cNvCxnSpPr>
          <p:nvPr/>
        </p:nvCxnSpPr>
        <p:spPr bwMode="auto">
          <a:xfrm>
            <a:off x="1834896" y="4393590"/>
            <a:ext cx="237744" cy="158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8" name="Straight Arrow Connector 47"/>
          <p:cNvCxnSpPr>
            <a:stCxn id="19" idx="3"/>
            <a:endCxn id="18" idx="1"/>
          </p:cNvCxnSpPr>
          <p:nvPr/>
        </p:nvCxnSpPr>
        <p:spPr bwMode="auto">
          <a:xfrm>
            <a:off x="3145536" y="4393590"/>
            <a:ext cx="237744" cy="158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0" name="Straight Arrow Connector 49"/>
          <p:cNvCxnSpPr>
            <a:stCxn id="18" idx="3"/>
            <a:endCxn id="20" idx="1"/>
          </p:cNvCxnSpPr>
          <p:nvPr/>
        </p:nvCxnSpPr>
        <p:spPr bwMode="auto">
          <a:xfrm>
            <a:off x="4456176" y="4393590"/>
            <a:ext cx="237744" cy="158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2" name="Straight Arrow Connector 51"/>
          <p:cNvCxnSpPr>
            <a:stCxn id="20" idx="3"/>
            <a:endCxn id="21" idx="1"/>
          </p:cNvCxnSpPr>
          <p:nvPr/>
        </p:nvCxnSpPr>
        <p:spPr bwMode="auto">
          <a:xfrm>
            <a:off x="5766816" y="4393590"/>
            <a:ext cx="237744" cy="158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4" name="Straight Arrow Connector 53"/>
          <p:cNvCxnSpPr>
            <a:stCxn id="21" idx="3"/>
            <a:endCxn id="22" idx="1"/>
          </p:cNvCxnSpPr>
          <p:nvPr/>
        </p:nvCxnSpPr>
        <p:spPr bwMode="auto">
          <a:xfrm>
            <a:off x="7077456" y="4393590"/>
            <a:ext cx="237744" cy="158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6" name="Straight Connector 55"/>
          <p:cNvCxnSpPr>
            <a:stCxn id="10" idx="3"/>
            <a:endCxn id="11" idx="1"/>
          </p:cNvCxnSpPr>
          <p:nvPr/>
        </p:nvCxnSpPr>
        <p:spPr bwMode="auto">
          <a:xfrm flipV="1">
            <a:off x="2927504" y="1900282"/>
            <a:ext cx="431494" cy="1669"/>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58" name="Straight Connector 57"/>
          <p:cNvCxnSpPr>
            <a:stCxn id="11" idx="3"/>
            <a:endCxn id="12" idx="1"/>
          </p:cNvCxnSpPr>
          <p:nvPr/>
        </p:nvCxnSpPr>
        <p:spPr bwMode="auto">
          <a:xfrm>
            <a:off x="5805032" y="1900282"/>
            <a:ext cx="411465" cy="1669"/>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60" name="Straight Connector 59"/>
          <p:cNvCxnSpPr>
            <a:stCxn id="13" idx="3"/>
            <a:endCxn id="14" idx="1"/>
          </p:cNvCxnSpPr>
          <p:nvPr/>
        </p:nvCxnSpPr>
        <p:spPr bwMode="auto">
          <a:xfrm>
            <a:off x="2927504" y="2722504"/>
            <a:ext cx="431493" cy="1588"/>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62" name="Straight Connector 61"/>
          <p:cNvCxnSpPr>
            <a:stCxn id="14" idx="3"/>
            <a:endCxn id="15" idx="1"/>
          </p:cNvCxnSpPr>
          <p:nvPr/>
        </p:nvCxnSpPr>
        <p:spPr bwMode="auto">
          <a:xfrm>
            <a:off x="5809589" y="2722504"/>
            <a:ext cx="406908" cy="1588"/>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66" name="Shape 65"/>
          <p:cNvCxnSpPr>
            <a:endCxn id="17" idx="1"/>
          </p:cNvCxnSpPr>
          <p:nvPr/>
        </p:nvCxnSpPr>
        <p:spPr bwMode="auto">
          <a:xfrm rot="16200000" flipH="1">
            <a:off x="-139395" y="3492195"/>
            <a:ext cx="1497990" cy="304800"/>
          </a:xfrm>
          <a:prstGeom prst="bentConnector2">
            <a:avLst/>
          </a:prstGeom>
          <a:solidFill>
            <a:schemeClr val="accent1"/>
          </a:solidFill>
          <a:ln w="12700" cap="flat" cmpd="sng" algn="ctr">
            <a:solidFill>
              <a:schemeClr val="tx1"/>
            </a:solidFill>
            <a:prstDash val="dash"/>
            <a:round/>
            <a:headEnd type="none" w="med" len="med"/>
            <a:tailEnd type="none" w="med" len="med"/>
          </a:ln>
          <a:effectLst/>
        </p:spPr>
      </p:cxnSp>
      <p:cxnSp>
        <p:nvCxnSpPr>
          <p:cNvPr id="68" name="Elbow Connector 67"/>
          <p:cNvCxnSpPr>
            <a:stCxn id="17" idx="0"/>
            <a:endCxn id="22" idx="0"/>
          </p:cNvCxnSpPr>
          <p:nvPr/>
        </p:nvCxnSpPr>
        <p:spPr bwMode="auto">
          <a:xfrm rot="5400000" flipH="1" flipV="1">
            <a:off x="4575048" y="643419"/>
            <a:ext cx="1588" cy="6553200"/>
          </a:xfrm>
          <a:prstGeom prst="bentConnector3">
            <a:avLst>
              <a:gd name="adj1" fmla="val 6575695"/>
            </a:avLst>
          </a:prstGeom>
          <a:solidFill>
            <a:schemeClr val="accent1"/>
          </a:solidFill>
          <a:ln w="12700" cap="flat" cmpd="sng" algn="ctr">
            <a:solidFill>
              <a:schemeClr val="tx1"/>
            </a:solidFill>
            <a:prstDash val="dash"/>
            <a:round/>
            <a:headEnd type="none" w="med" len="med"/>
            <a:tailEnd type="none" w="med" len="med"/>
          </a:ln>
          <a:effectLst/>
        </p:spPr>
      </p:cxnSp>
      <p:cxnSp>
        <p:nvCxnSpPr>
          <p:cNvPr id="71" name="Straight Connector 70"/>
          <p:cNvCxnSpPr>
            <a:endCxn id="19" idx="0"/>
          </p:cNvCxnSpPr>
          <p:nvPr/>
        </p:nvCxnSpPr>
        <p:spPr bwMode="auto">
          <a:xfrm rot="10800000" flipV="1">
            <a:off x="2609088" y="3809999"/>
            <a:ext cx="134112" cy="110020"/>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73" name="Straight Connector 72"/>
          <p:cNvCxnSpPr>
            <a:stCxn id="18" idx="0"/>
          </p:cNvCxnSpPr>
          <p:nvPr/>
        </p:nvCxnSpPr>
        <p:spPr bwMode="auto">
          <a:xfrm rot="5400000" flipH="1" flipV="1">
            <a:off x="3886055" y="3843674"/>
            <a:ext cx="110018" cy="42673"/>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81" name="Straight Connector 80"/>
          <p:cNvCxnSpPr>
            <a:stCxn id="20" idx="0"/>
          </p:cNvCxnSpPr>
          <p:nvPr/>
        </p:nvCxnSpPr>
        <p:spPr bwMode="auto">
          <a:xfrm rot="16200000" flipV="1">
            <a:off x="5150976" y="3840626"/>
            <a:ext cx="110018" cy="48767"/>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83" name="Straight Connector 82"/>
          <p:cNvCxnSpPr>
            <a:stCxn id="21" idx="0"/>
          </p:cNvCxnSpPr>
          <p:nvPr/>
        </p:nvCxnSpPr>
        <p:spPr bwMode="auto">
          <a:xfrm rot="16200000" flipV="1">
            <a:off x="6453996" y="3833006"/>
            <a:ext cx="110018" cy="64007"/>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85" name="Straight Connector 84"/>
          <p:cNvCxnSpPr>
            <a:endCxn id="16" idx="2"/>
          </p:cNvCxnSpPr>
          <p:nvPr/>
        </p:nvCxnSpPr>
        <p:spPr bwMode="auto">
          <a:xfrm rot="5400000" flipH="1" flipV="1">
            <a:off x="4518485" y="3756485"/>
            <a:ext cx="107030" cy="1588"/>
          </a:xfrm>
          <a:prstGeom prst="line">
            <a:avLst/>
          </a:prstGeom>
          <a:solidFill>
            <a:schemeClr val="accent1"/>
          </a:solidFill>
          <a:ln w="12700" cap="flat" cmpd="sng" algn="ctr">
            <a:solidFill>
              <a:schemeClr val="tx1"/>
            </a:solidFill>
            <a:prstDash val="dash"/>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endParaRPr lang="en-US" dirty="0"/>
          </a:p>
        </p:txBody>
      </p:sp>
      <p:sp>
        <p:nvSpPr>
          <p:cNvPr id="3" name="Content Placeholder 2"/>
          <p:cNvSpPr>
            <a:spLocks noGrp="1"/>
          </p:cNvSpPr>
          <p:nvPr>
            <p:ph idx="1"/>
          </p:nvPr>
        </p:nvSpPr>
        <p:spPr/>
        <p:txBody>
          <a:bodyPr/>
          <a:lstStyle/>
          <a:p>
            <a:pPr marL="0" indent="0">
              <a:buNone/>
            </a:pPr>
            <a:r>
              <a:rPr lang="en-US" dirty="0" smtClean="0"/>
              <a:t>The Partnership shall work jointly with officials from other state agencies, organizations and county, municipal and tribal governments, as well as with businesses and organizations in the private sector whose products, services, or activities affect the accessibility of state services, programs, or systems.</a:t>
            </a:r>
            <a:endParaRPr lang="en-US"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to Stakeholder Communities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Governance</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Bring issues, concerns, needs, and emerging matters to the attention of the Partnership, on behalf of represented agencies; provide feedback on the effectiveness of efforts, practices, policies, etc.</a:t>
            </a:r>
          </a:p>
          <a:p>
            <a:r>
              <a:rPr lang="en-US" dirty="0" smtClean="0"/>
              <a:t>Support policy-making and standard setting</a:t>
            </a:r>
          </a:p>
          <a:p>
            <a:r>
              <a:rPr lang="en-US" dirty="0" smtClean="0"/>
              <a:t>Champion the importance of accessibility; use leadership positions to aid and support implementation. (sponsorship)</a:t>
            </a: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Government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It is obvious that:</a:t>
            </a:r>
          </a:p>
          <a:p>
            <a:pPr lvl="1"/>
            <a:r>
              <a:rPr lang="en-US" dirty="0" smtClean="0"/>
              <a:t>The Web, and IT in general, are increasingly important resources in many aspects of life, including government.</a:t>
            </a:r>
          </a:p>
          <a:p>
            <a:pPr lvl="1"/>
            <a:r>
              <a:rPr lang="en-US" dirty="0" smtClean="0"/>
              <a:t>Online government resources are many, and increasing.</a:t>
            </a:r>
          </a:p>
          <a:p>
            <a:pPr lvl="2"/>
            <a:r>
              <a:rPr lang="en-US" i="1" dirty="0" smtClean="0"/>
              <a:t>How many does your agency have?</a:t>
            </a:r>
          </a:p>
        </p:txBody>
      </p:sp>
      <p:sp>
        <p:nvSpPr>
          <p:cNvPr id="4" name="TextBox 3"/>
          <p:cNvSpPr txBox="1"/>
          <p:nvPr/>
        </p:nvSpPr>
        <p:spPr>
          <a:xfrm>
            <a:off x="457200" y="5410200"/>
            <a:ext cx="8229600" cy="830997"/>
          </a:xfrm>
          <a:prstGeom prst="rect">
            <a:avLst/>
          </a:prstGeom>
          <a:noFill/>
        </p:spPr>
        <p:txBody>
          <a:bodyPr wrap="square" rtlCol="0">
            <a:spAutoFit/>
          </a:bodyPr>
          <a:lstStyle/>
          <a:p>
            <a:r>
              <a:rPr lang="en-US" sz="24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Kansas.gov reports that they manage 183 applications and host approximately 560,000 files. </a:t>
            </a:r>
            <a:endParaRPr lang="en-US" sz="2400"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Goals and Initiatives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Standards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Develop standards for web accessibility and other technologies.</a:t>
            </a:r>
          </a:p>
          <a:p>
            <a:r>
              <a:rPr lang="en-US" dirty="0" smtClean="0"/>
              <a:t>Harmonize our standards with external standards (W3C, Federal, etc.), and participate in shaping developing external standards when the opportunity exists.</a:t>
            </a:r>
          </a:p>
          <a:p>
            <a:r>
              <a:rPr lang="en-US" dirty="0" smtClean="0"/>
              <a:t>Set standards for procurement/projects.</a:t>
            </a:r>
          </a:p>
          <a:p>
            <a:r>
              <a:rPr lang="en-US" dirty="0" smtClean="0"/>
              <a:t>Fully incorporate accessibility into the Kansas Information Technology Architecture, as appropriate.</a:t>
            </a:r>
          </a:p>
          <a:p>
            <a:r>
              <a:rPr lang="en-US" dirty="0" smtClean="0"/>
              <a:t>Review annually and modify as required existing requirements.</a:t>
            </a:r>
            <a:endParaRPr lang="en-US"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Autofit/>
          </a:bodyPr>
          <a:lstStyle/>
          <a:p>
            <a:r>
              <a:rPr lang="en-US" sz="2300" dirty="0" smtClean="0"/>
              <a:t>Monitor the status and implementation effectiveness of accessibility of information technology resources.</a:t>
            </a:r>
          </a:p>
          <a:p>
            <a:r>
              <a:rPr lang="en-US" sz="2300" dirty="0" smtClean="0"/>
              <a:t>Establish accountability for accessibility of content.</a:t>
            </a:r>
          </a:p>
          <a:p>
            <a:r>
              <a:rPr lang="en-US" sz="2300" dirty="0" smtClean="0"/>
              <a:t>Provide self-assessment capabilities consistent with aggregate monitoring.</a:t>
            </a:r>
          </a:p>
          <a:p>
            <a:r>
              <a:rPr lang="en-US" sz="2300" dirty="0" smtClean="0"/>
              <a:t>Report status and progress to oversight groups and other stakeholders.</a:t>
            </a:r>
          </a:p>
          <a:p>
            <a:r>
              <a:rPr lang="en-US" sz="2300" dirty="0" smtClean="0"/>
              <a:t>Identify and collect lessons learned / best practices.</a:t>
            </a:r>
          </a:p>
          <a:p>
            <a:r>
              <a:rPr lang="en-US" sz="2300" dirty="0" smtClean="0"/>
              <a:t>Monitor, with other interested parties, technology evolution and adoption; identify and evaluate emerging accessibility issues and trends.</a:t>
            </a:r>
            <a:endParaRPr lang="en-US" sz="2300"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Raise and maintain awareness of accessibility issues, requirements and responsibilities, and solutions.</a:t>
            </a:r>
          </a:p>
          <a:p>
            <a:r>
              <a:rPr lang="en-US" dirty="0" smtClean="0"/>
              <a:t>Advocate for affected constituent groups.</a:t>
            </a:r>
          </a:p>
          <a:p>
            <a:r>
              <a:rPr lang="en-US" dirty="0" smtClean="0"/>
              <a:t>Facilitate stakeholder input and listen to concerns.</a:t>
            </a:r>
          </a:p>
          <a:p>
            <a:r>
              <a:rPr lang="en-US" dirty="0" smtClean="0"/>
              <a:t>Publicize resources made available; recommendations, policies, and standards; and progress.</a:t>
            </a:r>
          </a:p>
          <a:p>
            <a:r>
              <a:rPr lang="en-US" dirty="0" smtClean="0"/>
              <a:t>Promote best practices, lessons learned, accomplishments, and the program.</a:t>
            </a:r>
          </a:p>
          <a:p>
            <a:r>
              <a:rPr lang="en-US" dirty="0" smtClean="0"/>
              <a:t>Recognize and champion success.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a:t>
            </a:r>
            <a:endParaRPr lang="en-US" dirty="0"/>
          </a:p>
        </p:txBody>
      </p:sp>
      <p:sp>
        <p:nvSpPr>
          <p:cNvPr id="3" name="Content Placeholder 2"/>
          <p:cNvSpPr>
            <a:spLocks noGrp="1"/>
          </p:cNvSpPr>
          <p:nvPr>
            <p:ph idx="1"/>
          </p:nvPr>
        </p:nvSpPr>
        <p:spPr/>
        <p:txBody>
          <a:bodyPr/>
          <a:lstStyle/>
          <a:p>
            <a:r>
              <a:rPr lang="en-US" dirty="0" smtClean="0"/>
              <a:t>Facilitate and support issue identification and resolution.</a:t>
            </a:r>
          </a:p>
          <a:p>
            <a:r>
              <a:rPr lang="en-US" dirty="0" smtClean="0"/>
              <a:t>Design, develop, and deliver training.</a:t>
            </a:r>
          </a:p>
          <a:p>
            <a:r>
              <a:rPr lang="en-US" dirty="0" smtClean="0"/>
              <a:t>Provide documentation and support for implementers.</a:t>
            </a:r>
            <a:endParaRPr lang="en-US"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Prioritization</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Guidelines</a:t>
            </a:r>
            <a:r>
              <a:rPr lang="en-US" dirty="0" smtClean="0"/>
              <a:t>: Review and craft a recommendation. Target having a recommendation for the April 2009 meeting.</a:t>
            </a:r>
          </a:p>
          <a:p>
            <a:r>
              <a:rPr lang="en-US" b="1" dirty="0" smtClean="0"/>
              <a:t>Monitoring</a:t>
            </a:r>
            <a:r>
              <a:rPr lang="en-US" dirty="0" smtClean="0"/>
              <a:t>: Determine specifications, evaluate options and select a solution. Apply for INK grant. Timeline determined by INK grant process.</a:t>
            </a:r>
          </a:p>
          <a:p>
            <a:r>
              <a:rPr lang="en-US" b="1" dirty="0" smtClean="0"/>
              <a:t>Communication</a:t>
            </a:r>
            <a:r>
              <a:rPr lang="en-US" dirty="0" smtClean="0"/>
              <a:t>: Develop a communication plan. Implement ASAP.</a:t>
            </a:r>
          </a:p>
          <a:p>
            <a:r>
              <a:rPr lang="en-US" b="1" dirty="0" smtClean="0"/>
              <a:t>Communication &amp; Assistance</a:t>
            </a:r>
            <a:r>
              <a:rPr lang="en-US" dirty="0" smtClean="0"/>
              <a:t>: Establish updated web site.</a:t>
            </a:r>
          </a:p>
          <a:p>
            <a:r>
              <a:rPr lang="en-US" b="1" dirty="0" smtClean="0"/>
              <a:t>Training</a:t>
            </a:r>
            <a:r>
              <a:rPr lang="en-US" dirty="0" smtClean="0"/>
              <a:t>: Can begin preliminary design work now, complete once guidelines are determined. Target summer 2009 to begin delivering training.</a:t>
            </a:r>
          </a:p>
          <a:p>
            <a:r>
              <a:rPr lang="en-US" b="1" dirty="0" smtClean="0"/>
              <a:t>Procurement Standards</a:t>
            </a:r>
            <a:r>
              <a:rPr lang="en-US" dirty="0" smtClean="0"/>
              <a:t>: Work with stakeholders to review and update procurements standards. Devise ways to raise visibility in procurement process, especially in early stages.</a:t>
            </a:r>
          </a:p>
          <a:p>
            <a:r>
              <a:rPr lang="en-US" b="1" dirty="0" smtClean="0"/>
              <a:t>Architecture</a:t>
            </a:r>
            <a:r>
              <a:rPr lang="en-US" dirty="0" smtClean="0"/>
              <a:t>: Examine the Kansas Information Technology Architecture for places accessibility guidance would fit. Propose additions for next version.</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Timeline</a:t>
            </a:r>
            <a:endParaRPr lang="en-US" dirty="0"/>
          </a:p>
        </p:txBody>
      </p:sp>
      <p:graphicFrame>
        <p:nvGraphicFramePr>
          <p:cNvPr id="13" name="Content Placeholder 12"/>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bwMode="auto">
          <a:xfrm rot="10800000" flipV="1">
            <a:off x="1828800" y="2476499"/>
            <a:ext cx="381001" cy="1"/>
          </a:xfrm>
          <a:prstGeom prst="line">
            <a:avLst/>
          </a:prstGeom>
          <a:solidFill>
            <a:schemeClr val="accent1"/>
          </a:solidFill>
          <a:ln w="12700" cap="flat" cmpd="sng" algn="ctr">
            <a:solidFill>
              <a:schemeClr val="accent6">
                <a:lumMod val="60000"/>
                <a:lumOff val="40000"/>
              </a:schemeClr>
            </a:solidFill>
            <a:prstDash val="solid"/>
            <a:round/>
            <a:headEnd type="none" w="med" len="med"/>
            <a:tailEnd type="none" w="med" len="med"/>
          </a:ln>
          <a:effectLst/>
        </p:spPr>
      </p:cxnSp>
      <p:cxnSp>
        <p:nvCxnSpPr>
          <p:cNvPr id="57" name="Shape 56"/>
          <p:cNvCxnSpPr>
            <a:stCxn id="9" idx="1"/>
            <a:endCxn id="36" idx="2"/>
          </p:cNvCxnSpPr>
          <p:nvPr/>
        </p:nvCxnSpPr>
        <p:spPr>
          <a:xfrm rot="10800000">
            <a:off x="990600" y="2782908"/>
            <a:ext cx="3276600" cy="3084493"/>
          </a:xfrm>
          <a:prstGeom prst="bentConnector2">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hape 58"/>
          <p:cNvCxnSpPr>
            <a:stCxn id="6" idx="2"/>
          </p:cNvCxnSpPr>
          <p:nvPr/>
        </p:nvCxnSpPr>
        <p:spPr>
          <a:xfrm rot="5400000" flipH="1">
            <a:off x="2322300" y="1331700"/>
            <a:ext cx="2899200" cy="5867400"/>
          </a:xfrm>
          <a:prstGeom prst="bentConnector4">
            <a:avLst>
              <a:gd name="adj1" fmla="val -28274"/>
              <a:gd name="adj2" fmla="val 100118"/>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hape 63"/>
          <p:cNvCxnSpPr>
            <a:stCxn id="12" idx="2"/>
          </p:cNvCxnSpPr>
          <p:nvPr/>
        </p:nvCxnSpPr>
        <p:spPr>
          <a:xfrm rot="5400000" flipH="1">
            <a:off x="3389099" y="112499"/>
            <a:ext cx="1984800" cy="7391402"/>
          </a:xfrm>
          <a:prstGeom prst="bentConnector4">
            <a:avLst>
              <a:gd name="adj1" fmla="val -98074"/>
              <a:gd name="adj2" fmla="val 100031"/>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hape 67"/>
          <p:cNvCxnSpPr>
            <a:stCxn id="8" idx="1"/>
          </p:cNvCxnSpPr>
          <p:nvPr/>
        </p:nvCxnSpPr>
        <p:spPr>
          <a:xfrm rot="10800000">
            <a:off x="1143000" y="2815800"/>
            <a:ext cx="1524000" cy="2213400"/>
          </a:xfrm>
          <a:prstGeom prst="bentConnector2">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hape 76"/>
          <p:cNvCxnSpPr>
            <a:stCxn id="5" idx="1"/>
          </p:cNvCxnSpPr>
          <p:nvPr/>
        </p:nvCxnSpPr>
        <p:spPr>
          <a:xfrm rot="10800000">
            <a:off x="1295400" y="2815800"/>
            <a:ext cx="304800" cy="1222800"/>
          </a:xfrm>
          <a:prstGeom prst="bentConnector2">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2"/>
            <a:endCxn id="9" idx="0"/>
          </p:cNvCxnSpPr>
          <p:nvPr/>
        </p:nvCxnSpPr>
        <p:spPr bwMode="auto">
          <a:xfrm rot="5400000">
            <a:off x="4000500" y="4229100"/>
            <a:ext cx="2209800"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 name="Straight Connector 17"/>
          <p:cNvCxnSpPr>
            <a:endCxn id="8" idx="0"/>
          </p:cNvCxnSpPr>
          <p:nvPr/>
        </p:nvCxnSpPr>
        <p:spPr bwMode="auto">
          <a:xfrm rot="5400000">
            <a:off x="3505200" y="3124200"/>
            <a:ext cx="1371600" cy="13716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 name="Straight Connector 19"/>
          <p:cNvCxnSpPr>
            <a:endCxn id="5" idx="0"/>
          </p:cNvCxnSpPr>
          <p:nvPr/>
        </p:nvCxnSpPr>
        <p:spPr bwMode="auto">
          <a:xfrm rot="10800000" flipV="1">
            <a:off x="2438400" y="3124994"/>
            <a:ext cx="2171700" cy="38020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2" name="Straight Connector 21"/>
          <p:cNvCxnSpPr>
            <a:endCxn id="6" idx="0"/>
          </p:cNvCxnSpPr>
          <p:nvPr/>
        </p:nvCxnSpPr>
        <p:spPr bwMode="auto">
          <a:xfrm rot="16200000" flipH="1">
            <a:off x="5258199" y="3200799"/>
            <a:ext cx="1523204" cy="137159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4" name="Straight Connector 23"/>
          <p:cNvCxnSpPr>
            <a:endCxn id="10" idx="0"/>
          </p:cNvCxnSpPr>
          <p:nvPr/>
        </p:nvCxnSpPr>
        <p:spPr bwMode="auto">
          <a:xfrm>
            <a:off x="5600700" y="3124994"/>
            <a:ext cx="2171700" cy="30400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34" name="Group 33"/>
          <p:cNvGrpSpPr/>
          <p:nvPr/>
        </p:nvGrpSpPr>
        <p:grpSpPr>
          <a:xfrm>
            <a:off x="6934200" y="3429000"/>
            <a:ext cx="1981200" cy="1371600"/>
            <a:chOff x="6781800" y="3429000"/>
            <a:chExt cx="1981200" cy="1371600"/>
          </a:xfrm>
        </p:grpSpPr>
        <p:sp>
          <p:nvSpPr>
            <p:cNvPr id="10" name="Rectangle 9"/>
            <p:cNvSpPr/>
            <p:nvPr/>
          </p:nvSpPr>
          <p:spPr bwMode="auto">
            <a:xfrm>
              <a:off x="6781800" y="3429000"/>
              <a:ext cx="1676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Training Working Group</a:t>
              </a:r>
            </a:p>
          </p:txBody>
        </p:sp>
        <p:sp>
          <p:nvSpPr>
            <p:cNvPr id="11" name="Rectangle 10"/>
            <p:cNvSpPr/>
            <p:nvPr/>
          </p:nvSpPr>
          <p:spPr bwMode="auto">
            <a:xfrm>
              <a:off x="6934200" y="3581400"/>
              <a:ext cx="1676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Training Working Group</a:t>
              </a:r>
            </a:p>
          </p:txBody>
        </p:sp>
        <p:sp>
          <p:nvSpPr>
            <p:cNvPr id="12" name="Rectangle 11"/>
            <p:cNvSpPr/>
            <p:nvPr/>
          </p:nvSpPr>
          <p:spPr bwMode="auto">
            <a:xfrm>
              <a:off x="7086600" y="3733800"/>
              <a:ext cx="1676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bg1"/>
                  </a:solidFill>
                  <a:effectLst>
                    <a:outerShdw blurRad="38100" dist="38100" dir="2700000" algn="ctr" rotWithShape="0">
                      <a:srgbClr val="000000">
                        <a:alpha val="43000"/>
                      </a:srgbClr>
                    </a:outerShdw>
                  </a:effectLst>
                </a:rPr>
                <a:t>…</a:t>
              </a:r>
            </a:p>
          </p:txBody>
        </p:sp>
      </p:grpSp>
      <p:sp>
        <p:nvSpPr>
          <p:cNvPr id="2" name="Title 1"/>
          <p:cNvSpPr>
            <a:spLocks noGrp="1"/>
          </p:cNvSpPr>
          <p:nvPr>
            <p:ph type="title"/>
          </p:nvPr>
        </p:nvSpPr>
        <p:spPr/>
        <p:txBody>
          <a:bodyPr/>
          <a:lstStyle/>
          <a:p>
            <a:r>
              <a:rPr lang="en-US" dirty="0" smtClean="0"/>
              <a:t>Ad Hoc Working Groups</a:t>
            </a:r>
            <a:endParaRPr lang="en-US" dirty="0"/>
          </a:p>
        </p:txBody>
      </p:sp>
      <p:sp>
        <p:nvSpPr>
          <p:cNvPr id="4" name="Rectangle 3"/>
          <p:cNvSpPr/>
          <p:nvPr/>
        </p:nvSpPr>
        <p:spPr bwMode="auto">
          <a:xfrm>
            <a:off x="2209800" y="1676400"/>
            <a:ext cx="5791200" cy="1447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outerShdw blurRad="38100" dist="38100" dir="2700000" algn="ctr" rotWithShape="0">
                    <a:srgbClr val="000000">
                      <a:alpha val="43000"/>
                    </a:srgbClr>
                  </a:outerShdw>
                </a:effectLst>
              </a:rPr>
              <a:t>Kansas Partnership for Accessible Technology</a:t>
            </a:r>
          </a:p>
        </p:txBody>
      </p:sp>
      <p:sp>
        <p:nvSpPr>
          <p:cNvPr id="5" name="Rectangle 4"/>
          <p:cNvSpPr/>
          <p:nvPr/>
        </p:nvSpPr>
        <p:spPr bwMode="auto">
          <a:xfrm>
            <a:off x="1600200" y="3505200"/>
            <a:ext cx="1676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Training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Working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Group</a:t>
            </a:r>
          </a:p>
        </p:txBody>
      </p:sp>
      <p:sp>
        <p:nvSpPr>
          <p:cNvPr id="6" name="Rectangle 5"/>
          <p:cNvSpPr/>
          <p:nvPr/>
        </p:nvSpPr>
        <p:spPr bwMode="auto">
          <a:xfrm>
            <a:off x="5867400" y="4648200"/>
            <a:ext cx="1676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Procurement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Working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Group</a:t>
            </a:r>
          </a:p>
        </p:txBody>
      </p:sp>
      <p:sp>
        <p:nvSpPr>
          <p:cNvPr id="8" name="Rectangle 7"/>
          <p:cNvSpPr/>
          <p:nvPr/>
        </p:nvSpPr>
        <p:spPr bwMode="auto">
          <a:xfrm>
            <a:off x="2667000" y="4495800"/>
            <a:ext cx="1676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Guidelines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Working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Group</a:t>
            </a:r>
          </a:p>
        </p:txBody>
      </p:sp>
      <p:sp>
        <p:nvSpPr>
          <p:cNvPr id="9" name="Rectangle 8"/>
          <p:cNvSpPr/>
          <p:nvPr/>
        </p:nvSpPr>
        <p:spPr bwMode="auto">
          <a:xfrm>
            <a:off x="4267200" y="5334000"/>
            <a:ext cx="1676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Assessment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Working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outerShdw blurRad="38100" dist="38100" dir="2700000" algn="ctr" rotWithShape="0">
                    <a:srgbClr val="000000">
                      <a:alpha val="43000"/>
                    </a:srgbClr>
                  </a:outerShdw>
                </a:effectLst>
              </a:rPr>
              <a:t>Group</a:t>
            </a:r>
          </a:p>
        </p:txBody>
      </p:sp>
      <p:sp>
        <p:nvSpPr>
          <p:cNvPr id="36" name="Rectangle 35"/>
          <p:cNvSpPr/>
          <p:nvPr/>
        </p:nvSpPr>
        <p:spPr bwMode="auto">
          <a:xfrm>
            <a:off x="152400" y="1828800"/>
            <a:ext cx="1676400" cy="954107"/>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solidFill>
                <a:effectLst>
                  <a:outerShdw blurRad="38100" dist="38100" dir="2700000" algn="ctr" rotWithShape="0">
                    <a:srgbClr val="000000">
                      <a:alpha val="43000"/>
                    </a:srgbClr>
                  </a:outerShdw>
                </a:effectLst>
              </a:rPr>
              <a:t>Director of Statewide Web/IT Accessibility</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Groups and Committees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Guidelines Working Group</a:t>
            </a:r>
          </a:p>
          <a:p>
            <a:r>
              <a:rPr lang="en-US" dirty="0" smtClean="0"/>
              <a:t>Assessment Working Group</a:t>
            </a:r>
          </a:p>
          <a:p>
            <a:r>
              <a:rPr lang="en-US" dirty="0" smtClean="0"/>
              <a:t>Communications Working Group</a:t>
            </a:r>
          </a:p>
          <a:p>
            <a:r>
              <a:rPr lang="en-US" dirty="0" smtClean="0"/>
              <a:t>Training Working Group</a:t>
            </a:r>
          </a:p>
          <a:p>
            <a:r>
              <a:rPr lang="en-US" dirty="0" smtClean="0"/>
              <a:t>Procurement Standards Working Group</a:t>
            </a:r>
          </a:p>
          <a:p>
            <a:r>
              <a:rPr lang="en-US" dirty="0" smtClean="0"/>
              <a:t>Architecture Working Group</a:t>
            </a:r>
          </a:p>
          <a:p>
            <a:r>
              <a:rPr lang="en-US" dirty="0" smtClean="0"/>
              <a:t>Annual Report Working Group</a:t>
            </a:r>
          </a:p>
          <a:p>
            <a:r>
              <a:rPr lang="en-US" dirty="0" smtClean="0"/>
              <a:t>Goals, Mission, Vision &amp; Values Committee?</a:t>
            </a:r>
          </a:p>
          <a:p>
            <a:r>
              <a:rPr lang="en-US" dirty="0" smtClean="0"/>
              <a:t>Nominating Committee</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
                                            <p:txEl>
                                              <p:pRg st="0" end="0"/>
                                            </p:txEl>
                                          </p:spTgt>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p:cBhvr override="childStyle">
                                        <p:cTn id="8" dur="500" fill="hold"/>
                                        <p:tgtEl>
                                          <p:spTgt spid="3">
                                            <p:txEl>
                                              <p:pRg st="1" end="1"/>
                                            </p:txEl>
                                          </p:spTgt>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p:cBhvr override="childStyle">
                                        <p:cTn id="10" dur="500" fill="hold"/>
                                        <p:tgtEl>
                                          <p:spTgt spid="3">
                                            <p:txEl>
                                              <p:pRg st="2" end="2"/>
                                            </p:txEl>
                                          </p:spTgt>
                                        </p:tgtEl>
                                        <p:attrNameLst>
                                          <p:attrName>style.color</p:attrName>
                                        </p:attrNameLst>
                                      </p:cBhvr>
                                      <p:to>
                                        <a:schemeClr val="accent2"/>
                                      </p:to>
                                    </p:animClr>
                                  </p:childTnLst>
                                </p:cTn>
                              </p:par>
                              <p:par>
                                <p:cTn id="11" presetID="3" presetClass="emph" presetSubtype="2" fill="hold" grpId="0" nodeType="withEffect">
                                  <p:stCondLst>
                                    <p:cond delay="0"/>
                                  </p:stCondLst>
                                  <p:childTnLst>
                                    <p:animClr clrSpc="rgb">
                                      <p:cBhvr override="childStyle">
                                        <p:cTn id="12" dur="500" fill="hold"/>
                                        <p:tgtEl>
                                          <p:spTgt spid="3">
                                            <p:txEl>
                                              <p:pRg st="3" end="3"/>
                                            </p:txEl>
                                          </p:spTgt>
                                        </p:tgtEl>
                                        <p:attrNameLst>
                                          <p:attrName>style.color</p:attrName>
                                        </p:attrNameLst>
                                      </p:cBhvr>
                                      <p:to>
                                        <a:schemeClr val="accent2"/>
                                      </p:to>
                                    </p:animClr>
                                  </p:childTnLst>
                                </p:cTn>
                              </p:par>
                              <p:par>
                                <p:cTn id="13" presetID="3" presetClass="emph" presetSubtype="2" fill="hold" grpId="0" nodeType="withEffect">
                                  <p:stCondLst>
                                    <p:cond delay="0"/>
                                  </p:stCondLst>
                                  <p:childTnLst>
                                    <p:animClr clrSpc="rgb">
                                      <p:cBhvr override="childStyle">
                                        <p:cTn id="14" dur="500" fill="hold"/>
                                        <p:tgtEl>
                                          <p:spTgt spid="3">
                                            <p:txEl>
                                              <p:pRg st="6" end="6"/>
                                            </p:txEl>
                                          </p:spTgt>
                                        </p:tgtEl>
                                        <p:attrNameLst>
                                          <p:attrName>style.color</p:attrName>
                                        </p:attrNameLst>
                                      </p:cBhvr>
                                      <p:to>
                                        <a:schemeClr val="accent2"/>
                                      </p:to>
                                    </p:animClr>
                                  </p:childTnLst>
                                </p:cTn>
                              </p:par>
                              <p:par>
                                <p:cTn id="15" presetID="3" presetClass="emph" presetSubtype="2" fill="hold" grpId="0" nodeType="withEffect">
                                  <p:stCondLst>
                                    <p:cond delay="0"/>
                                  </p:stCondLst>
                                  <p:childTnLst>
                                    <p:animClr clrSpc="rgb">
                                      <p:cBhvr override="childStyle">
                                        <p:cTn id="16" dur="500" fill="hold"/>
                                        <p:tgtEl>
                                          <p:spTgt spid="3">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from You</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General Participation</a:t>
            </a:r>
          </a:p>
          <a:p>
            <a:pPr lvl="1"/>
            <a:r>
              <a:rPr lang="en-US" dirty="0" smtClean="0"/>
              <a:t>Solicit and bring issues, needs, and feedback from the organizations and communities you represent to the attention of the Partnership</a:t>
            </a:r>
          </a:p>
          <a:p>
            <a:pPr lvl="1"/>
            <a:r>
              <a:rPr lang="en-US" dirty="0" smtClean="0"/>
              <a:t>Commission working groups for Partnership initiatives as needed</a:t>
            </a:r>
          </a:p>
          <a:p>
            <a:pPr lvl="1"/>
            <a:r>
              <a:rPr lang="en-US" dirty="0" smtClean="0"/>
              <a:t>Recommend subject matter experts from your organization for working group participation</a:t>
            </a:r>
          </a:p>
          <a:p>
            <a:pPr lvl="1"/>
            <a:r>
              <a:rPr lang="en-US" dirty="0" smtClean="0"/>
              <a:t>Follow progress of working group designees</a:t>
            </a:r>
          </a:p>
          <a:p>
            <a:pPr lvl="1"/>
            <a:r>
              <a:rPr lang="en-US" dirty="0" smtClean="0"/>
              <a:t>Evaluate and approve working group deliverables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Government</a:t>
            </a:r>
            <a:endParaRPr lang="en-US" dirty="0"/>
          </a:p>
        </p:txBody>
      </p:sp>
      <p:sp>
        <p:nvSpPr>
          <p:cNvPr id="3" name="Content Placeholder 2"/>
          <p:cNvSpPr>
            <a:spLocks noGrp="1"/>
          </p:cNvSpPr>
          <p:nvPr>
            <p:ph idx="1"/>
          </p:nvPr>
        </p:nvSpPr>
        <p:spPr/>
        <p:txBody>
          <a:bodyPr>
            <a:normAutofit fontScale="85000" lnSpcReduction="10000"/>
          </a:bodyPr>
          <a:lstStyle/>
          <a:p>
            <a:pPr>
              <a:buFont typeface="Arial" pitchFamily="34" charset="0"/>
              <a:buChar char="•"/>
            </a:pPr>
            <a:r>
              <a:rPr lang="en-US" dirty="0" smtClean="0"/>
              <a:t>This is a good thing.</a:t>
            </a:r>
          </a:p>
          <a:p>
            <a:pPr lvl="1"/>
            <a:r>
              <a:rPr lang="en-US" dirty="0" smtClean="0"/>
              <a:t>Digital government provides benefits and aligns with desirable government trends, e.g.:</a:t>
            </a:r>
          </a:p>
          <a:p>
            <a:pPr lvl="2"/>
            <a:r>
              <a:rPr lang="en-US" dirty="0" smtClean="0"/>
              <a:t>Efficiency / cost savings / improved productivity</a:t>
            </a:r>
          </a:p>
          <a:p>
            <a:pPr lvl="2"/>
            <a:r>
              <a:rPr lang="en-US" dirty="0" smtClean="0"/>
              <a:t>Transparency</a:t>
            </a:r>
          </a:p>
          <a:p>
            <a:pPr lvl="2"/>
            <a:r>
              <a:rPr lang="en-US" dirty="0" smtClean="0"/>
              <a:t>Choice</a:t>
            </a:r>
          </a:p>
          <a:p>
            <a:pPr lvl="2"/>
            <a:r>
              <a:rPr lang="en-US" dirty="0" smtClean="0"/>
              <a:t>Convenience</a:t>
            </a:r>
          </a:p>
          <a:p>
            <a:pPr lvl="2"/>
            <a:r>
              <a:rPr lang="en-US" dirty="0" smtClean="0"/>
              <a:t>Anytime, on demand access to higher quality services</a:t>
            </a:r>
          </a:p>
          <a:p>
            <a:pPr lvl="2"/>
            <a:r>
              <a:rPr lang="en-US" dirty="0" smtClean="0"/>
              <a:t>Elimination of physical barriers (distance, weather, etc.)</a:t>
            </a:r>
          </a:p>
          <a:p>
            <a:pPr lvl="2"/>
            <a:r>
              <a:rPr lang="en-US" dirty="0" smtClean="0"/>
              <a:t>Greater citizen engagement and civic participation</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from You</a:t>
            </a:r>
            <a:endParaRPr lang="en-US" dirty="0"/>
          </a:p>
        </p:txBody>
      </p:sp>
      <p:sp>
        <p:nvSpPr>
          <p:cNvPr id="3" name="Content Placeholder 2"/>
          <p:cNvSpPr>
            <a:spLocks noGrp="1"/>
          </p:cNvSpPr>
          <p:nvPr>
            <p:ph idx="1"/>
          </p:nvPr>
        </p:nvSpPr>
        <p:spPr/>
        <p:txBody>
          <a:bodyPr/>
          <a:lstStyle/>
          <a:p>
            <a:r>
              <a:rPr lang="en-US" dirty="0" smtClean="0"/>
              <a:t>Policy review</a:t>
            </a:r>
          </a:p>
          <a:p>
            <a:pPr lvl="1"/>
            <a:r>
              <a:rPr lang="en-US" dirty="0" smtClean="0"/>
              <a:t>Review and provide feedback on policy, drawing on your experience as policy makers and program administrators, as well as knowledge gathered in your organizations and communities</a:t>
            </a:r>
          </a:p>
          <a:p>
            <a:pPr lvl="1"/>
            <a:r>
              <a:rPr lang="en-US" dirty="0" smtClean="0"/>
              <a:t>Facilitate implementation of policies and standards</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from You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Sponsorship/Advocacy</a:t>
            </a:r>
          </a:p>
          <a:p>
            <a:pPr lvl="1"/>
            <a:r>
              <a:rPr lang="en-US" dirty="0" smtClean="0"/>
              <a:t>Champion the importance of accessibility; use leadership positions to aid and support implementation</a:t>
            </a:r>
          </a:p>
          <a:p>
            <a:pPr lvl="1"/>
            <a:r>
              <a:rPr lang="en-US" dirty="0" smtClean="0"/>
              <a:t>Advocate for accessibility in your communications with peers and partner organizations</a:t>
            </a:r>
          </a:p>
          <a:p>
            <a:pPr lvl="1"/>
            <a:r>
              <a:rPr lang="en-US" dirty="0" smtClean="0"/>
              <a:t>Support the aims of the Partnership by making accessibility a priority in your organization</a:t>
            </a:r>
          </a:p>
          <a:p>
            <a:pPr lvl="1"/>
            <a:r>
              <a:rPr lang="en-US" dirty="0" smtClean="0"/>
              <a:t>Share information from the Partnership with your organization</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from You</a:t>
            </a:r>
            <a:endParaRPr lang="en-US" dirty="0"/>
          </a:p>
        </p:txBody>
      </p:sp>
      <p:sp>
        <p:nvSpPr>
          <p:cNvPr id="3" name="Content Placeholder 2"/>
          <p:cNvSpPr>
            <a:spLocks noGrp="1"/>
          </p:cNvSpPr>
          <p:nvPr>
            <p:ph idx="1"/>
          </p:nvPr>
        </p:nvSpPr>
        <p:spPr/>
        <p:txBody>
          <a:bodyPr>
            <a:normAutofit lnSpcReduction="10000"/>
          </a:bodyPr>
          <a:lstStyle/>
          <a:p>
            <a:r>
              <a:rPr lang="en-US" dirty="0" smtClean="0"/>
              <a:t>Sponsorship/Advocacy </a:t>
            </a:r>
            <a:r>
              <a:rPr lang="en-US" sz="2400" dirty="0" smtClean="0"/>
              <a:t>(continued)</a:t>
            </a:r>
            <a:endParaRPr lang="en-US" dirty="0" smtClean="0"/>
          </a:p>
          <a:p>
            <a:pPr lvl="1"/>
            <a:r>
              <a:rPr lang="en-US" dirty="0" smtClean="0"/>
              <a:t>Promote the assessment process within your organization, and make sure it is participating and complying with the assessment</a:t>
            </a:r>
          </a:p>
          <a:p>
            <a:pPr lvl="1"/>
            <a:r>
              <a:rPr lang="en-US" dirty="0" smtClean="0"/>
              <a:t>Identify and offer resources to help with the assistance effort</a:t>
            </a:r>
          </a:p>
          <a:p>
            <a:pPr lvl="1"/>
            <a:r>
              <a:rPr lang="en-US" dirty="0" smtClean="0"/>
              <a:t>Assist in networking and referrals to elicit support, resources, and awareness</a:t>
            </a:r>
          </a:p>
          <a:p>
            <a:pPr lvl="1"/>
            <a:r>
              <a:rPr lang="en-US" dirty="0" smtClean="0"/>
              <a:t>Share success stories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Content Accessibility Guidelines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Guidelines</a:t>
            </a:r>
            <a:endParaRPr lang="en-US" dirty="0"/>
          </a:p>
        </p:txBody>
      </p:sp>
      <p:sp>
        <p:nvSpPr>
          <p:cNvPr id="5" name="Content Placeholder 4"/>
          <p:cNvSpPr>
            <a:spLocks noGrp="1"/>
          </p:cNvSpPr>
          <p:nvPr>
            <p:ph idx="1"/>
          </p:nvPr>
        </p:nvSpPr>
        <p:spPr/>
        <p:txBody>
          <a:bodyPr/>
          <a:lstStyle/>
          <a:p>
            <a:r>
              <a:rPr lang="en-US" dirty="0" smtClean="0"/>
              <a:t>Web Content Accessibility Guidelines for the State of Kansas</a:t>
            </a:r>
          </a:p>
          <a:p>
            <a:pPr lvl="1"/>
            <a:r>
              <a:rPr lang="en-US" dirty="0" smtClean="0"/>
              <a:t>Version 3.0</a:t>
            </a:r>
          </a:p>
          <a:p>
            <a:pPr lvl="1"/>
            <a:r>
              <a:rPr lang="en-US" dirty="0" smtClean="0"/>
              <a:t>January 13, 2003</a:t>
            </a:r>
          </a:p>
          <a:p>
            <a:pPr lvl="1"/>
            <a:r>
              <a:rPr lang="en-US" dirty="0" smtClean="0"/>
              <a:t>Based in part on WCAG 1.0</a:t>
            </a:r>
          </a:p>
          <a:p>
            <a:pPr lvl="1"/>
            <a:r>
              <a:rPr lang="en-US" dirty="0" smtClean="0"/>
              <a:t>Also encompasses Section 508</a:t>
            </a:r>
            <a:endParaRPr lang="en-US" dirty="0"/>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WCAG 2.0</a:t>
            </a:r>
            <a:endParaRPr lang="en-US" dirty="0"/>
          </a:p>
        </p:txBody>
      </p:sp>
      <p:sp>
        <p:nvSpPr>
          <p:cNvPr id="3" name="Content Placeholder 2"/>
          <p:cNvSpPr>
            <a:spLocks noGrp="1"/>
          </p:cNvSpPr>
          <p:nvPr>
            <p:ph idx="1"/>
          </p:nvPr>
        </p:nvSpPr>
        <p:spPr/>
        <p:txBody>
          <a:bodyPr>
            <a:normAutofit lnSpcReduction="10000"/>
          </a:bodyPr>
          <a:lstStyle/>
          <a:p>
            <a:r>
              <a:rPr lang="en-US" dirty="0" smtClean="0"/>
              <a:t>December 11, 2008</a:t>
            </a:r>
          </a:p>
          <a:p>
            <a:r>
              <a:rPr lang="en-US" dirty="0" smtClean="0"/>
              <a:t>Supersedes WCAG 1.0</a:t>
            </a:r>
          </a:p>
          <a:p>
            <a:endParaRPr lang="en-US" dirty="0" smtClean="0"/>
          </a:p>
          <a:p>
            <a:pPr marL="0" indent="0">
              <a:buNone/>
            </a:pPr>
            <a:r>
              <a:rPr lang="en-US" dirty="0" smtClean="0"/>
              <a:t>A primary goal of WCAG 2.0 is to provide a </a:t>
            </a:r>
            <a:r>
              <a:rPr lang="en-US" b="1" dirty="0" smtClean="0"/>
              <a:t>single</a:t>
            </a:r>
            <a:r>
              <a:rPr lang="en-US" dirty="0" smtClean="0"/>
              <a:t> shared standard for Web content accessibility </a:t>
            </a:r>
            <a:r>
              <a:rPr lang="en-US" b="1" dirty="0" smtClean="0"/>
              <a:t>that meets the needs of individuals, organizations, and governments internationally.</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lstStyle/>
          <a:p>
            <a:r>
              <a:rPr lang="en-US" dirty="0"/>
              <a:t>What WCAG </a:t>
            </a:r>
            <a:r>
              <a:rPr lang="en-US" dirty="0" smtClean="0"/>
              <a:t>2.0 </a:t>
            </a:r>
            <a:r>
              <a:rPr lang="en-US" dirty="0"/>
              <a:t>gives you</a:t>
            </a:r>
          </a:p>
        </p:txBody>
      </p:sp>
      <p:sp>
        <p:nvSpPr>
          <p:cNvPr id="843779" name="Rectangle 3"/>
          <p:cNvSpPr>
            <a:spLocks noGrp="1" noChangeArrowheads="1"/>
          </p:cNvSpPr>
          <p:nvPr>
            <p:ph idx="1"/>
          </p:nvPr>
        </p:nvSpPr>
        <p:spPr/>
        <p:txBody>
          <a:bodyPr/>
          <a:lstStyle/>
          <a:p>
            <a:r>
              <a:rPr lang="en-US" b="1"/>
              <a:t>International,</a:t>
            </a:r>
            <a:br>
              <a:rPr lang="en-US" b="1"/>
            </a:br>
            <a:r>
              <a:rPr lang="en-US" b="1"/>
              <a:t>cooperatively developed</a:t>
            </a:r>
            <a:br>
              <a:rPr lang="en-US" b="1"/>
            </a:br>
            <a:r>
              <a:rPr lang="en-US" b="1"/>
              <a:t>Web standard</a:t>
            </a:r>
            <a:br>
              <a:rPr lang="en-US" b="1"/>
            </a:br>
            <a:endParaRPr lang="en-US" b="1"/>
          </a:p>
        </p:txBody>
      </p:sp>
      <p:grpSp>
        <p:nvGrpSpPr>
          <p:cNvPr id="2" name="Group 12"/>
          <p:cNvGrpSpPr>
            <a:grpSpLocks/>
          </p:cNvGrpSpPr>
          <p:nvPr/>
        </p:nvGrpSpPr>
        <p:grpSpPr bwMode="auto">
          <a:xfrm>
            <a:off x="5311775" y="3659188"/>
            <a:ext cx="3832225" cy="3198812"/>
            <a:chOff x="3346" y="2305"/>
            <a:chExt cx="2414" cy="2015"/>
          </a:xfrm>
        </p:grpSpPr>
        <p:pic>
          <p:nvPicPr>
            <p:cNvPr id="843784" name="Picture 8" descr="silver-tray-2"/>
            <p:cNvPicPr>
              <a:picLocks noChangeAspect="1" noChangeArrowheads="1"/>
            </p:cNvPicPr>
            <p:nvPr/>
          </p:nvPicPr>
          <p:blipFill>
            <a:blip r:embed="rId3"/>
            <a:srcRect/>
            <a:stretch>
              <a:fillRect/>
            </a:stretch>
          </p:blipFill>
          <p:spPr bwMode="auto">
            <a:xfrm>
              <a:off x="3346" y="2709"/>
              <a:ext cx="2414" cy="1611"/>
            </a:xfrm>
            <a:prstGeom prst="rect">
              <a:avLst/>
            </a:prstGeom>
            <a:noFill/>
            <a:effectLst/>
          </p:spPr>
        </p:pic>
        <p:sp>
          <p:nvSpPr>
            <p:cNvPr id="843785" name="WordArt 9"/>
            <p:cNvSpPr>
              <a:spLocks noChangeArrowheads="1" noChangeShapeType="1" noTextEdit="1"/>
            </p:cNvSpPr>
            <p:nvPr/>
          </p:nvSpPr>
          <p:spPr bwMode="auto">
            <a:xfrm rot="120000">
              <a:off x="3606" y="2305"/>
              <a:ext cx="1699" cy="654"/>
            </a:xfrm>
            <a:prstGeom prst="rect">
              <a:avLst/>
            </a:prstGeom>
          </p:spPr>
          <p:txBody>
            <a:bodyPr wrap="none" fromWordArt="1">
              <a:prstTxWarp prst="textPlain">
                <a:avLst>
                  <a:gd name="adj" fmla="val 50000"/>
                </a:avLst>
              </a:prstTxWarp>
            </a:bodyPr>
            <a:lstStyle/>
            <a:p>
              <a:r>
                <a:rPr lang="en-US" sz="3600" kern="10" dirty="0">
                  <a:ln w="19050">
                    <a:solidFill>
                      <a:schemeClr val="tx2"/>
                    </a:solidFill>
                    <a:round/>
                    <a:headEnd/>
                    <a:tailEn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63500" dist="38099" dir="2700000" algn="ctr" rotWithShape="0">
                      <a:schemeClr val="bg1">
                        <a:lumMod val="75000"/>
                        <a:alpha val="75000"/>
                      </a:schemeClr>
                    </a:outerShdw>
                  </a:effectLst>
                  <a:latin typeface="Gill Sans MT"/>
                  <a:ea typeface="Gill Sans MT"/>
                  <a:cs typeface="Gill Sans MT"/>
                </a:rPr>
                <a:t>WCAG 2.0</a:t>
              </a:r>
            </a:p>
          </p:txBody>
        </p:sp>
      </p:gr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5" name="Rectangle 25"/>
          <p:cNvSpPr>
            <a:spLocks noGrp="1" noChangeArrowheads="1"/>
          </p:cNvSpPr>
          <p:nvPr>
            <p:ph type="title"/>
          </p:nvPr>
        </p:nvSpPr>
        <p:spPr/>
        <p:txBody>
          <a:bodyPr/>
          <a:lstStyle/>
          <a:p>
            <a:r>
              <a:rPr lang="en-US"/>
              <a:t>Who develops WCAG</a:t>
            </a:r>
          </a:p>
        </p:txBody>
      </p:sp>
      <p:sp>
        <p:nvSpPr>
          <p:cNvPr id="296986" name="Rectangle 26"/>
          <p:cNvSpPr>
            <a:spLocks noGrp="1" noChangeArrowheads="1"/>
          </p:cNvSpPr>
          <p:nvPr>
            <p:ph idx="1"/>
          </p:nvPr>
        </p:nvSpPr>
        <p:spPr>
          <a:xfrm>
            <a:off x="457200" y="2924175"/>
            <a:ext cx="8686800" cy="3624263"/>
          </a:xfrm>
        </p:spPr>
        <p:txBody>
          <a:bodyPr/>
          <a:lstStyle/>
          <a:p>
            <a:r>
              <a:rPr lang="en-US"/>
              <a:t>Standards making body for the Web</a:t>
            </a:r>
          </a:p>
          <a:p>
            <a:r>
              <a:rPr lang="en-US"/>
              <a:t>International, multi-stakeholder development</a:t>
            </a:r>
          </a:p>
          <a:p>
            <a:r>
              <a:rPr lang="en-US"/>
              <a:t>Formal process for broad public review</a:t>
            </a:r>
          </a:p>
        </p:txBody>
      </p:sp>
      <p:grpSp>
        <p:nvGrpSpPr>
          <p:cNvPr id="6" name="Group 5"/>
          <p:cNvGrpSpPr/>
          <p:nvPr/>
        </p:nvGrpSpPr>
        <p:grpSpPr>
          <a:xfrm>
            <a:off x="2004219" y="1577975"/>
            <a:ext cx="5135563" cy="954088"/>
            <a:chOff x="641350" y="1577975"/>
            <a:chExt cx="5135563" cy="954088"/>
          </a:xfrm>
        </p:grpSpPr>
        <p:pic>
          <p:nvPicPr>
            <p:cNvPr id="296971" name="Picture 11" descr="w3c_home"/>
            <p:cNvPicPr>
              <a:picLocks noChangeAspect="1" noChangeArrowheads="1"/>
            </p:cNvPicPr>
            <p:nvPr/>
          </p:nvPicPr>
          <p:blipFill>
            <a:blip r:embed="rId3"/>
            <a:srcRect/>
            <a:stretch>
              <a:fillRect/>
            </a:stretch>
          </p:blipFill>
          <p:spPr bwMode="auto">
            <a:xfrm>
              <a:off x="641350" y="1577975"/>
              <a:ext cx="1433513" cy="954088"/>
            </a:xfrm>
            <a:prstGeom prst="rect">
              <a:avLst/>
            </a:prstGeom>
            <a:noFill/>
          </p:spPr>
        </p:pic>
        <p:pic>
          <p:nvPicPr>
            <p:cNvPr id="296972" name="Picture 12"/>
            <p:cNvPicPr>
              <a:picLocks noChangeAspect="1" noChangeArrowheads="1"/>
            </p:cNvPicPr>
            <p:nvPr/>
          </p:nvPicPr>
          <p:blipFill>
            <a:blip r:embed="rId4"/>
            <a:srcRect/>
            <a:stretch>
              <a:fillRect/>
            </a:stretch>
          </p:blipFill>
          <p:spPr bwMode="auto">
            <a:xfrm>
              <a:off x="2074863" y="1595438"/>
              <a:ext cx="3702050" cy="914400"/>
            </a:xfrm>
            <a:prstGeom prst="rect">
              <a:avLst/>
            </a:prstGeom>
            <a:noFill/>
            <a:ln w="9525">
              <a:noFill/>
              <a:miter lim="800000"/>
              <a:headEnd/>
              <a:tailEnd/>
            </a:ln>
            <a:effectLst/>
          </p:spPr>
        </p:pic>
      </p:gr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a:xfrm>
            <a:off x="0" y="274638"/>
            <a:ext cx="9144000" cy="3406775"/>
          </a:xfrm>
        </p:spPr>
        <p:txBody>
          <a:bodyPr/>
          <a:lstStyle/>
          <a:p>
            <a:pPr algn="ctr"/>
            <a:r>
              <a:rPr lang="en-US"/>
              <a:t>Advances from WCAG 1.0</a:t>
            </a:r>
            <a:br>
              <a:rPr lang="en-US"/>
            </a:br>
            <a:r>
              <a:rPr lang="en-US"/>
              <a:t>to WCAG 2.0</a:t>
            </a:r>
          </a:p>
        </p:txBody>
      </p:sp>
      <p:grpSp>
        <p:nvGrpSpPr>
          <p:cNvPr id="2" name="Group 12"/>
          <p:cNvGrpSpPr>
            <a:grpSpLocks/>
          </p:cNvGrpSpPr>
          <p:nvPr/>
        </p:nvGrpSpPr>
        <p:grpSpPr bwMode="auto">
          <a:xfrm>
            <a:off x="5311775" y="3659188"/>
            <a:ext cx="3832225" cy="3198812"/>
            <a:chOff x="3346" y="2305"/>
            <a:chExt cx="2414" cy="2015"/>
          </a:xfrm>
        </p:grpSpPr>
        <p:pic>
          <p:nvPicPr>
            <p:cNvPr id="847885" name="Picture 13" descr="silver-tray-2"/>
            <p:cNvPicPr>
              <a:picLocks noChangeAspect="1" noChangeArrowheads="1"/>
            </p:cNvPicPr>
            <p:nvPr/>
          </p:nvPicPr>
          <p:blipFill>
            <a:blip r:embed="rId3"/>
            <a:srcRect/>
            <a:stretch>
              <a:fillRect/>
            </a:stretch>
          </p:blipFill>
          <p:spPr bwMode="auto">
            <a:xfrm>
              <a:off x="3346" y="2709"/>
              <a:ext cx="2414" cy="1611"/>
            </a:xfrm>
            <a:prstGeom prst="rect">
              <a:avLst/>
            </a:prstGeom>
            <a:noFill/>
          </p:spPr>
        </p:pic>
        <p:sp>
          <p:nvSpPr>
            <p:cNvPr id="847886" name="WordArt 14"/>
            <p:cNvSpPr>
              <a:spLocks noChangeArrowheads="1" noChangeShapeType="1" noTextEdit="1"/>
            </p:cNvSpPr>
            <p:nvPr/>
          </p:nvSpPr>
          <p:spPr bwMode="auto">
            <a:xfrm rot="120000">
              <a:off x="3606" y="2305"/>
              <a:ext cx="1699" cy="654"/>
            </a:xfrm>
            <a:prstGeom prst="rect">
              <a:avLst/>
            </a:prstGeom>
          </p:spPr>
          <p:txBody>
            <a:bodyPr wrap="none" fromWordArt="1">
              <a:prstTxWarp prst="textPlain">
                <a:avLst>
                  <a:gd name="adj" fmla="val 50000"/>
                </a:avLst>
              </a:prstTxWarp>
            </a:bodyPr>
            <a:lstStyle/>
            <a:p>
              <a:r>
                <a:rPr lang="en-US" sz="3600" kern="10" dirty="0">
                  <a:ln w="19050">
                    <a:solidFill>
                      <a:schemeClr val="tx2"/>
                    </a:solidFill>
                    <a:round/>
                    <a:headEnd/>
                    <a:tailEn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63500" dist="38099" dir="2700000" algn="ctr" rotWithShape="0">
                      <a:schemeClr val="bg1">
                        <a:lumMod val="75000"/>
                        <a:alpha val="75000"/>
                      </a:schemeClr>
                    </a:outerShdw>
                  </a:effectLst>
                  <a:latin typeface="Gill Sans MT"/>
                  <a:ea typeface="Gill Sans MT"/>
                  <a:cs typeface="Gill Sans MT"/>
                </a:rPr>
                <a:t>WCAG 2.0</a:t>
              </a:r>
            </a:p>
          </p:txBody>
        </p:sp>
      </p:gr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81" name="Rectangle 13"/>
          <p:cNvSpPr>
            <a:spLocks noGrp="1" noChangeArrowheads="1"/>
          </p:cNvSpPr>
          <p:nvPr>
            <p:ph type="title"/>
          </p:nvPr>
        </p:nvSpPr>
        <p:spPr>
          <a:xfrm>
            <a:off x="-36513" y="-1503363"/>
            <a:ext cx="8686801" cy="1143000"/>
          </a:xfrm>
          <a:noFill/>
          <a:ln/>
        </p:spPr>
        <p:txBody>
          <a:bodyPr/>
          <a:lstStyle/>
          <a:p>
            <a:r>
              <a:rPr lang="en-US"/>
              <a:t>WCAG 1.0 – WCAG 2.0</a:t>
            </a:r>
          </a:p>
        </p:txBody>
      </p:sp>
      <p:sp>
        <p:nvSpPr>
          <p:cNvPr id="775172" name="Rectangle 4"/>
          <p:cNvSpPr>
            <a:spLocks noGrp="1" noChangeArrowheads="1"/>
          </p:cNvSpPr>
          <p:nvPr>
            <p:ph sz="half" idx="1"/>
          </p:nvPr>
        </p:nvSpPr>
        <p:spPr>
          <a:xfrm>
            <a:off x="304800" y="365125"/>
            <a:ext cx="4445000" cy="5715000"/>
          </a:xfrm>
          <a:noFill/>
        </p:spPr>
        <p:txBody>
          <a:bodyPr/>
          <a:lstStyle/>
          <a:p>
            <a:pPr>
              <a:buFont typeface="Wingdings" pitchFamily="68" charset="2"/>
              <a:buNone/>
            </a:pPr>
            <a:r>
              <a:rPr lang="en-US" sz="4800"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WCAG 1.0</a:t>
            </a:r>
          </a:p>
          <a:p>
            <a:pPr>
              <a:buFont typeface="Wingdings" pitchFamily="68" charset="2"/>
              <a:buNone/>
            </a:pPr>
            <a:r>
              <a:rPr lang="en-US" sz="3600" b="1" dirty="0"/>
              <a:t/>
            </a:r>
            <a:br>
              <a:rPr lang="en-US" sz="3600" b="1" dirty="0"/>
            </a:br>
            <a:endParaRPr lang="en-US" sz="3600" dirty="0"/>
          </a:p>
          <a:p>
            <a:r>
              <a:rPr lang="en-US" sz="3600" dirty="0"/>
              <a:t>Guidelines</a:t>
            </a:r>
          </a:p>
        </p:txBody>
      </p:sp>
      <p:sp>
        <p:nvSpPr>
          <p:cNvPr id="775171" name="Rectangle 3"/>
          <p:cNvSpPr>
            <a:spLocks noGrp="1" noChangeArrowheads="1"/>
          </p:cNvSpPr>
          <p:nvPr>
            <p:ph sz="half" idx="2"/>
          </p:nvPr>
        </p:nvSpPr>
        <p:spPr>
          <a:xfrm>
            <a:off x="4130675" y="365125"/>
            <a:ext cx="4806950" cy="4710113"/>
          </a:xfrm>
          <a:noFill/>
          <a:ln/>
        </p:spPr>
        <p:txBody>
          <a:bodyPr/>
          <a:lstStyle/>
          <a:p>
            <a:pPr>
              <a:buFont typeface="Wingdings" pitchFamily="68" charset="2"/>
              <a:buNone/>
            </a:pPr>
            <a:r>
              <a:rPr lang="en-US" sz="48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WCAG </a:t>
            </a:r>
            <a:r>
              <a:rPr lang="en-US" sz="48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2.0</a:t>
            </a:r>
          </a:p>
          <a:p>
            <a:r>
              <a:rPr lang="en-US" sz="3600" b="1" dirty="0"/>
              <a:t>Principles</a:t>
            </a:r>
            <a:br>
              <a:rPr lang="en-US" sz="3600" b="1" dirty="0"/>
            </a:br>
            <a:r>
              <a:rPr lang="en-US" sz="3600" b="1" dirty="0"/>
              <a:t>        </a:t>
            </a:r>
            <a:endParaRPr lang="en-US" sz="3600" dirty="0"/>
          </a:p>
          <a:p>
            <a:r>
              <a:rPr lang="en-US" sz="3600" dirty="0"/>
              <a:t>Guidelines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Government and Equal Opportunity</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pPr>
            <a:r>
              <a:rPr lang="en-US" dirty="0" smtClean="0"/>
              <a:t>To function as intended, online resources must be available to all who require or would seek to use them (just like the rest of government).</a:t>
            </a:r>
          </a:p>
          <a:p>
            <a:pPr>
              <a:buFont typeface="Arial" pitchFamily="34" charset="0"/>
              <a:buChar char="•"/>
            </a:pPr>
            <a:r>
              <a:rPr lang="en-US" dirty="0" smtClean="0"/>
              <a:t>Therefore it is essential that they be accessible in order to provide equal opportunity to all citizens, including people with disabilities.</a:t>
            </a:r>
          </a:p>
          <a:p>
            <a:pPr>
              <a:buFont typeface="Arial" pitchFamily="34" charset="0"/>
              <a:buChar char="•"/>
            </a:pPr>
            <a:r>
              <a:rPr lang="en-US" dirty="0" smtClean="0"/>
              <a:t>Accessible web resources can help people with disabilities more actively participate in society, providing unprecedented access to information and interaction.</a:t>
            </a:r>
          </a:p>
          <a:p>
            <a:pPr>
              <a:buFont typeface="Arial" pitchFamily="34" charset="0"/>
              <a:buChar char="•"/>
            </a:pPr>
            <a:r>
              <a:rPr lang="en-US" dirty="0" smtClean="0"/>
              <a:t>Accessible technologies can increase the productivity of citizens, including government workers and our business partners.</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74" name="Rectangle 30"/>
          <p:cNvSpPr>
            <a:spLocks noGrp="1" noChangeArrowheads="1"/>
          </p:cNvSpPr>
          <p:nvPr>
            <p:ph type="title"/>
          </p:nvPr>
        </p:nvSpPr>
        <p:spPr>
          <a:xfrm>
            <a:off x="-36513" y="-1503363"/>
            <a:ext cx="8686801" cy="1143000"/>
          </a:xfrm>
          <a:noFill/>
          <a:ln/>
        </p:spPr>
        <p:txBody>
          <a:bodyPr/>
          <a:lstStyle/>
          <a:p>
            <a:r>
              <a:rPr lang="en-US"/>
              <a:t>WCAG 1.0 – WCAG 2.0</a:t>
            </a:r>
          </a:p>
        </p:txBody>
      </p:sp>
      <p:sp>
        <p:nvSpPr>
          <p:cNvPr id="390147" name="Rectangle 3"/>
          <p:cNvSpPr>
            <a:spLocks noGrp="1" noChangeArrowheads="1"/>
          </p:cNvSpPr>
          <p:nvPr>
            <p:ph sz="half" idx="1"/>
          </p:nvPr>
        </p:nvSpPr>
        <p:spPr>
          <a:xfrm>
            <a:off x="4130675" y="365125"/>
            <a:ext cx="4806950" cy="6226175"/>
          </a:xfrm>
          <a:noFill/>
          <a:ln/>
        </p:spPr>
        <p:txBody>
          <a:bodyPr/>
          <a:lstStyle/>
          <a:p>
            <a:pPr marL="533400" indent="-533400">
              <a:buFont typeface="Wingdings" pitchFamily="68" charset="2"/>
              <a:buNone/>
            </a:pPr>
            <a:r>
              <a:rPr lang="en-US" sz="48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WCAG </a:t>
            </a:r>
            <a:r>
              <a:rPr lang="en-US" sz="48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2.0</a:t>
            </a:r>
          </a:p>
          <a:p>
            <a:pPr marL="533400" indent="-533400"/>
            <a:r>
              <a:rPr lang="en-US" sz="3600" b="1" dirty="0"/>
              <a:t>Principles</a:t>
            </a:r>
            <a:r>
              <a:rPr lang="en-US" sz="3600" dirty="0"/>
              <a:t>: POUR</a:t>
            </a:r>
          </a:p>
          <a:p>
            <a:pPr marL="990600" lvl="1" indent="-533400">
              <a:buFontTx/>
              <a:buAutoNum type="arabicPeriod"/>
            </a:pPr>
            <a:r>
              <a:rPr lang="en-US" sz="3600" b="1" dirty="0"/>
              <a:t>P</a:t>
            </a:r>
            <a:r>
              <a:rPr lang="en-US" sz="2800" b="1" dirty="0"/>
              <a:t>erceivable</a:t>
            </a:r>
          </a:p>
          <a:p>
            <a:pPr marL="990600" lvl="1" indent="-533400">
              <a:buFontTx/>
              <a:buAutoNum type="arabicPeriod"/>
            </a:pPr>
            <a:r>
              <a:rPr lang="en-US" sz="3600" b="1" dirty="0"/>
              <a:t>O</a:t>
            </a:r>
            <a:r>
              <a:rPr lang="en-US" sz="2800" b="1" dirty="0"/>
              <a:t>perable</a:t>
            </a:r>
          </a:p>
          <a:p>
            <a:pPr marL="990600" lvl="1" indent="-533400">
              <a:buFontTx/>
              <a:buAutoNum type="arabicPeriod"/>
            </a:pPr>
            <a:r>
              <a:rPr lang="en-US" sz="3600" b="1" dirty="0"/>
              <a:t>U</a:t>
            </a:r>
            <a:r>
              <a:rPr lang="en-US" sz="2800" b="1" dirty="0"/>
              <a:t>nderstandable</a:t>
            </a:r>
          </a:p>
          <a:p>
            <a:pPr marL="990600" lvl="1" indent="-533400">
              <a:buFontTx/>
              <a:buAutoNum type="arabicPeriod"/>
            </a:pPr>
            <a:r>
              <a:rPr lang="en-US" sz="3600" b="1" dirty="0"/>
              <a:t>R</a:t>
            </a:r>
            <a:r>
              <a:rPr lang="en-US" sz="2800" b="1" dirty="0"/>
              <a:t>obust</a:t>
            </a:r>
            <a:endParaRPr lang="en-US" sz="3600" dirty="0"/>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311775" y="3659188"/>
            <a:ext cx="3832225" cy="3198812"/>
            <a:chOff x="3346" y="2305"/>
            <a:chExt cx="2414" cy="2015"/>
          </a:xfrm>
        </p:grpSpPr>
        <p:pic>
          <p:nvPicPr>
            <p:cNvPr id="769034" name="Picture 10" descr="silver-tray-2"/>
            <p:cNvPicPr>
              <a:picLocks noChangeAspect="1" noChangeArrowheads="1"/>
            </p:cNvPicPr>
            <p:nvPr/>
          </p:nvPicPr>
          <p:blipFill>
            <a:blip r:embed="rId3"/>
            <a:srcRect/>
            <a:stretch>
              <a:fillRect/>
            </a:stretch>
          </p:blipFill>
          <p:spPr bwMode="auto">
            <a:xfrm>
              <a:off x="3346" y="2709"/>
              <a:ext cx="2414" cy="1611"/>
            </a:xfrm>
            <a:prstGeom prst="rect">
              <a:avLst/>
            </a:prstGeom>
            <a:noFill/>
          </p:spPr>
        </p:pic>
        <p:sp>
          <p:nvSpPr>
            <p:cNvPr id="769035" name="WordArt 11"/>
            <p:cNvSpPr>
              <a:spLocks noChangeArrowheads="1" noChangeShapeType="1" noTextEdit="1"/>
            </p:cNvSpPr>
            <p:nvPr/>
          </p:nvSpPr>
          <p:spPr bwMode="auto">
            <a:xfrm rot="120000">
              <a:off x="3606" y="2305"/>
              <a:ext cx="1699" cy="654"/>
            </a:xfrm>
            <a:prstGeom prst="rect">
              <a:avLst/>
            </a:prstGeom>
          </p:spPr>
          <p:txBody>
            <a:bodyPr wrap="none" fromWordArt="1">
              <a:prstTxWarp prst="textPlain">
                <a:avLst>
                  <a:gd name="adj" fmla="val 50000"/>
                </a:avLst>
              </a:prstTxWarp>
            </a:bodyPr>
            <a:lstStyle/>
            <a:p>
              <a:r>
                <a:rPr lang="en-US" sz="3600" kern="10">
                  <a:ln w="19050">
                    <a:solidFill>
                      <a:schemeClr val="tx2"/>
                    </a:solidFill>
                    <a:round/>
                    <a:headEnd/>
                    <a:tailEn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63500" dist="38099" dir="2700000" algn="ctr" rotWithShape="0">
                      <a:schemeClr val="bg1">
                        <a:lumMod val="75000"/>
                        <a:alpha val="75000"/>
                      </a:schemeClr>
                    </a:outerShdw>
                  </a:effectLst>
                  <a:latin typeface="Gill Sans MT"/>
                  <a:ea typeface="Gill Sans MT"/>
                  <a:cs typeface="Gill Sans MT"/>
                </a:rPr>
                <a:t>WCAG 2.0</a:t>
              </a:r>
            </a:p>
          </p:txBody>
        </p:sp>
      </p:grpSp>
      <p:sp>
        <p:nvSpPr>
          <p:cNvPr id="769026" name="Rectangle 2"/>
          <p:cNvSpPr>
            <a:spLocks noGrp="1" noChangeArrowheads="1"/>
          </p:cNvSpPr>
          <p:nvPr>
            <p:ph type="title"/>
          </p:nvPr>
        </p:nvSpPr>
        <p:spPr/>
        <p:txBody>
          <a:bodyPr/>
          <a:lstStyle/>
          <a:p>
            <a:r>
              <a:rPr lang="en-US" dirty="0"/>
              <a:t>What WCAG </a:t>
            </a:r>
            <a:r>
              <a:rPr lang="en-US" dirty="0" smtClean="0"/>
              <a:t>2.0 </a:t>
            </a:r>
            <a:r>
              <a:rPr lang="en-US" dirty="0"/>
              <a:t>gives you</a:t>
            </a:r>
          </a:p>
        </p:txBody>
      </p:sp>
      <p:sp>
        <p:nvSpPr>
          <p:cNvPr id="769027" name="Rectangle 3"/>
          <p:cNvSpPr>
            <a:spLocks noGrp="1" noChangeArrowheads="1"/>
          </p:cNvSpPr>
          <p:nvPr>
            <p:ph idx="1"/>
          </p:nvPr>
        </p:nvSpPr>
        <p:spPr/>
        <p:txBody>
          <a:bodyPr/>
          <a:lstStyle/>
          <a:p>
            <a:r>
              <a:rPr lang="en-US" b="1" dirty="0"/>
              <a:t>Clearer criteria, </a:t>
            </a:r>
            <a:br>
              <a:rPr lang="en-US" b="1" dirty="0"/>
            </a:br>
            <a:r>
              <a:rPr lang="en-US" b="1" dirty="0"/>
              <a:t>more precisely testable</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dirty="0"/>
              <a:t/>
            </a:r>
            <a:br>
              <a:rPr lang="en-US" dirty="0"/>
            </a:br>
            <a:endParaRPr lang="en-US" dirty="0" smtClean="0"/>
          </a:p>
          <a:p>
            <a:pPr>
              <a:buNone/>
            </a:pPr>
            <a:r>
              <a:rPr lang="en-US" dirty="0" smtClean="0"/>
              <a:t>(</a:t>
            </a:r>
            <a:r>
              <a:rPr lang="en-US" dirty="0"/>
              <a:t>still need human judgment)</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4" name="Rectangle 4"/>
          <p:cNvSpPr>
            <a:spLocks noGrp="1" noChangeArrowheads="1"/>
          </p:cNvSpPr>
          <p:nvPr>
            <p:ph type="title"/>
          </p:nvPr>
        </p:nvSpPr>
        <p:spPr>
          <a:xfrm>
            <a:off x="-36513" y="-1503363"/>
            <a:ext cx="8686801" cy="1143000"/>
          </a:xfrm>
          <a:noFill/>
          <a:ln/>
        </p:spPr>
        <p:txBody>
          <a:bodyPr/>
          <a:lstStyle/>
          <a:p>
            <a:r>
              <a:rPr lang="en-US"/>
              <a:t>WCAG 1.0 – WCAG 2.0</a:t>
            </a:r>
          </a:p>
        </p:txBody>
      </p:sp>
      <p:sp>
        <p:nvSpPr>
          <p:cNvPr id="773123" name="Rectangle 3"/>
          <p:cNvSpPr>
            <a:spLocks noGrp="1" noChangeArrowheads="1"/>
          </p:cNvSpPr>
          <p:nvPr>
            <p:ph sz="half" idx="1"/>
          </p:nvPr>
        </p:nvSpPr>
        <p:spPr>
          <a:xfrm>
            <a:off x="304800" y="365125"/>
            <a:ext cx="4445000" cy="5715000"/>
          </a:xfrm>
          <a:noFill/>
        </p:spPr>
        <p:txBody>
          <a:bodyPr/>
          <a:lstStyle/>
          <a:p>
            <a:pPr>
              <a:buFont typeface="Wingdings" pitchFamily="68" charset="2"/>
              <a:buNone/>
            </a:pPr>
            <a:r>
              <a:rPr lang="en-US" sz="4800"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WCAG 1.0</a:t>
            </a:r>
            <a:endParaRPr lang="en-US" sz="4400"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ndParaRPr>
          </a:p>
          <a:p>
            <a:endParaRPr lang="en-US" sz="3200" dirty="0">
              <a:solidFill>
                <a:srgbClr val="005A9C"/>
              </a:solidFill>
            </a:endParaRPr>
          </a:p>
          <a:p>
            <a:r>
              <a:rPr lang="en-US" sz="3200" dirty="0"/>
              <a:t>Guidelines</a:t>
            </a:r>
          </a:p>
          <a:p>
            <a:pPr lvl="1"/>
            <a:r>
              <a:rPr lang="en-US" sz="3200" dirty="0"/>
              <a:t>Checkpoints</a:t>
            </a:r>
            <a:br>
              <a:rPr lang="en-US" sz="3200" dirty="0"/>
            </a:br>
            <a:r>
              <a:rPr lang="en-US" sz="3200" dirty="0"/>
              <a:t>Priority 1, 2, 3</a:t>
            </a:r>
            <a:endParaRPr lang="en-US" sz="4400" dirty="0">
              <a:latin typeface="Tempus Sans ITC" pitchFamily="82" charset="0"/>
            </a:endParaRPr>
          </a:p>
        </p:txBody>
      </p:sp>
      <p:sp>
        <p:nvSpPr>
          <p:cNvPr id="773122" name="Rectangle 2"/>
          <p:cNvSpPr>
            <a:spLocks noGrp="1" noChangeArrowheads="1"/>
          </p:cNvSpPr>
          <p:nvPr>
            <p:ph sz="half" idx="2"/>
          </p:nvPr>
        </p:nvSpPr>
        <p:spPr>
          <a:xfrm>
            <a:off x="4281488" y="365125"/>
            <a:ext cx="4799012" cy="4710113"/>
          </a:xfrm>
          <a:noFill/>
        </p:spPr>
        <p:txBody>
          <a:bodyPr/>
          <a:lstStyle/>
          <a:p>
            <a:pPr>
              <a:buFont typeface="Wingdings" pitchFamily="68" charset="2"/>
              <a:buNone/>
            </a:pPr>
            <a:r>
              <a:rPr lang="en-US" sz="48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WCAG </a:t>
            </a:r>
            <a:r>
              <a:rPr lang="en-US" sz="48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2.0</a:t>
            </a:r>
          </a:p>
          <a:p>
            <a:r>
              <a:rPr lang="en-US" sz="3200" dirty="0"/>
              <a:t>Principles: P-O-U-R</a:t>
            </a:r>
          </a:p>
          <a:p>
            <a:r>
              <a:rPr lang="en-US" sz="3200" dirty="0"/>
              <a:t>Guidelines</a:t>
            </a:r>
          </a:p>
          <a:p>
            <a:pPr lvl="1"/>
            <a:r>
              <a:rPr lang="en-US" sz="32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rPr>
              <a:t>Success Criteria</a:t>
            </a:r>
            <a:br>
              <a:rPr lang="en-US" sz="32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rPr>
            </a:br>
            <a:r>
              <a:rPr lang="en-US" sz="32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rPr>
              <a:t>Level A, AA, AAA</a:t>
            </a:r>
            <a:endParaRPr lang="en-US" sz="44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atin typeface="Tempus Sans ITC" pitchFamily="82" charset="0"/>
            </a:endParaRP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81" name="Rectangle 13"/>
          <p:cNvSpPr>
            <a:spLocks noGrp="1" noChangeArrowheads="1"/>
          </p:cNvSpPr>
          <p:nvPr>
            <p:ph type="title"/>
          </p:nvPr>
        </p:nvSpPr>
        <p:spPr/>
        <p:txBody>
          <a:bodyPr/>
          <a:lstStyle/>
          <a:p>
            <a:r>
              <a:rPr lang="en-US"/>
              <a:t>Testable Example</a:t>
            </a:r>
          </a:p>
        </p:txBody>
      </p:sp>
      <p:sp>
        <p:nvSpPr>
          <p:cNvPr id="391182" name="Rectangle 14"/>
          <p:cNvSpPr>
            <a:spLocks noGrp="1" noChangeArrowheads="1"/>
          </p:cNvSpPr>
          <p:nvPr>
            <p:ph idx="1"/>
          </p:nvPr>
        </p:nvSpPr>
        <p:spPr/>
        <p:txBody>
          <a:bodyPr>
            <a:normAutofit fontScale="92500" lnSpcReduction="10000"/>
          </a:bodyPr>
          <a:lstStyle/>
          <a:p>
            <a:r>
              <a:rPr lang="en-US" dirty="0"/>
              <a:t>WCAG 1.0 Checkpoint</a:t>
            </a:r>
          </a:p>
          <a:p>
            <a:pPr lvl="1"/>
            <a:r>
              <a:rPr lang="en-US" dirty="0"/>
              <a:t>2.2 Ensure that foreground and background color combinations provide sufficient contrast when viewed by someone having color deficits</a:t>
            </a:r>
            <a:r>
              <a:rPr lang="en-US" dirty="0" smtClean="0"/>
              <a:t>…</a:t>
            </a:r>
          </a:p>
          <a:p>
            <a:endParaRPr lang="en-US" dirty="0" smtClean="0"/>
          </a:p>
          <a:p>
            <a:r>
              <a:rPr lang="en-US" dirty="0" smtClean="0"/>
              <a:t>Kansas Item</a:t>
            </a:r>
          </a:p>
          <a:p>
            <a:pPr lvl="1"/>
            <a:r>
              <a:rPr lang="en-US" dirty="0" smtClean="0"/>
              <a:t>1.7 Ensure that foreground content is easily distinguishable from the background, particularly when viewed by someone with color deficits.</a:t>
            </a:r>
            <a:endParaRPr lang="en-US" dirty="0"/>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5302" name="Rectangle 6"/>
          <p:cNvSpPr>
            <a:spLocks noGrp="1" noChangeArrowheads="1"/>
          </p:cNvSpPr>
          <p:nvPr>
            <p:ph type="title"/>
          </p:nvPr>
        </p:nvSpPr>
        <p:spPr>
          <a:xfrm>
            <a:off x="0" y="0"/>
            <a:ext cx="9144000" cy="549275"/>
          </a:xfrm>
        </p:spPr>
        <p:txBody>
          <a:bodyPr/>
          <a:lstStyle/>
          <a:p>
            <a:pPr algn="ctr"/>
            <a:r>
              <a:rPr lang="en-US" sz="2800"/>
              <a:t>Questionable color contrast:</a:t>
            </a:r>
          </a:p>
        </p:txBody>
      </p:sp>
      <p:pic>
        <p:nvPicPr>
          <p:cNvPr id="695306" name="Picture 10"/>
          <p:cNvPicPr>
            <a:picLocks noGrp="1" noChangeAspect="1" noChangeArrowheads="1"/>
          </p:cNvPicPr>
          <p:nvPr>
            <p:ph idx="1"/>
          </p:nvPr>
        </p:nvPicPr>
        <p:blipFill>
          <a:blip r:embed="rId3"/>
          <a:srcRect/>
          <a:stretch>
            <a:fillRect/>
          </a:stretch>
        </p:blipFill>
        <p:spPr>
          <a:xfrm>
            <a:off x="827088" y="22225"/>
            <a:ext cx="7561262" cy="6835775"/>
          </a:xfrm>
          <a:noFill/>
          <a:ln/>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3" name="Rectangle 5"/>
          <p:cNvSpPr>
            <a:spLocks noGrp="1" noChangeArrowheads="1"/>
          </p:cNvSpPr>
          <p:nvPr>
            <p:ph type="title"/>
          </p:nvPr>
        </p:nvSpPr>
        <p:spPr/>
        <p:txBody>
          <a:bodyPr/>
          <a:lstStyle/>
          <a:p>
            <a:r>
              <a:rPr lang="en-US"/>
              <a:t>Testable Example</a:t>
            </a:r>
          </a:p>
        </p:txBody>
      </p:sp>
      <p:sp>
        <p:nvSpPr>
          <p:cNvPr id="693254" name="Rectangle 6"/>
          <p:cNvSpPr>
            <a:spLocks noGrp="1" noChangeArrowheads="1"/>
          </p:cNvSpPr>
          <p:nvPr>
            <p:ph idx="1"/>
          </p:nvPr>
        </p:nvSpPr>
        <p:spPr/>
        <p:txBody>
          <a:bodyPr>
            <a:normAutofit lnSpcReduction="10000"/>
          </a:bodyPr>
          <a:lstStyle/>
          <a:p>
            <a:r>
              <a:rPr lang="en-US" dirty="0">
                <a:solidFill>
                  <a:schemeClr val="tx1">
                    <a:lumMod val="50000"/>
                    <a:lumOff val="50000"/>
                  </a:schemeClr>
                </a:solidFill>
              </a:rPr>
              <a:t>WCAG 1.0 Checkpoint</a:t>
            </a:r>
          </a:p>
          <a:p>
            <a:pPr lvl="1"/>
            <a:r>
              <a:rPr lang="en-US" dirty="0">
                <a:solidFill>
                  <a:schemeClr val="tx1">
                    <a:lumMod val="50000"/>
                    <a:lumOff val="50000"/>
                  </a:schemeClr>
                </a:solidFill>
              </a:rPr>
              <a:t>2.2 Ensure that foreground and background color combinations provide sufficient contrast when viewed by someone having color deficits…</a:t>
            </a:r>
          </a:p>
          <a:p>
            <a:r>
              <a:rPr lang="en-US" b="1" dirty="0"/>
              <a:t>WCAG 2.0 Success </a:t>
            </a:r>
            <a:r>
              <a:rPr lang="en-US" b="1" dirty="0" smtClean="0"/>
              <a:t>Criterion</a:t>
            </a:r>
          </a:p>
          <a:p>
            <a:pPr lvl="1"/>
            <a:r>
              <a:rPr lang="en-US" b="1" dirty="0"/>
              <a:t>1.4.3</a:t>
            </a:r>
            <a:r>
              <a:rPr lang="en-US" b="1" dirty="0" smtClean="0"/>
              <a:t> Contrast (Minimum): The visual presentation of text and images of text has a contrast ratio of at least 4.5:1…</a:t>
            </a:r>
            <a:endParaRPr lang="en-US" sz="2400" dirty="0"/>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5311775" y="3659188"/>
            <a:ext cx="3832225" cy="3198812"/>
            <a:chOff x="3346" y="2305"/>
            <a:chExt cx="2414" cy="2015"/>
          </a:xfrm>
        </p:grpSpPr>
        <p:pic>
          <p:nvPicPr>
            <p:cNvPr id="777232" name="Picture 16" descr="silver-tray-2"/>
            <p:cNvPicPr>
              <a:picLocks noChangeAspect="1" noChangeArrowheads="1"/>
            </p:cNvPicPr>
            <p:nvPr/>
          </p:nvPicPr>
          <p:blipFill>
            <a:blip r:embed="rId3"/>
            <a:srcRect/>
            <a:stretch>
              <a:fillRect/>
            </a:stretch>
          </p:blipFill>
          <p:spPr bwMode="auto">
            <a:xfrm>
              <a:off x="3346" y="2709"/>
              <a:ext cx="2414" cy="1611"/>
            </a:xfrm>
            <a:prstGeom prst="rect">
              <a:avLst/>
            </a:prstGeom>
            <a:noFill/>
          </p:spPr>
        </p:pic>
        <p:sp>
          <p:nvSpPr>
            <p:cNvPr id="777233" name="WordArt 17"/>
            <p:cNvSpPr>
              <a:spLocks noChangeArrowheads="1" noChangeShapeType="1" noTextEdit="1"/>
            </p:cNvSpPr>
            <p:nvPr/>
          </p:nvSpPr>
          <p:spPr bwMode="auto">
            <a:xfrm rot="120000">
              <a:off x="3606" y="2305"/>
              <a:ext cx="1699" cy="654"/>
            </a:xfrm>
            <a:prstGeom prst="rect">
              <a:avLst/>
            </a:prstGeom>
          </p:spPr>
          <p:txBody>
            <a:bodyPr wrap="none" fromWordArt="1">
              <a:prstTxWarp prst="textPlain">
                <a:avLst>
                  <a:gd name="adj" fmla="val 50000"/>
                </a:avLst>
              </a:prstTxWarp>
            </a:bodyPr>
            <a:lstStyle/>
            <a:p>
              <a:r>
                <a:rPr lang="en-US" sz="3600" kern="10">
                  <a:ln w="19050">
                    <a:solidFill>
                      <a:schemeClr val="tx2"/>
                    </a:solidFill>
                    <a:round/>
                    <a:headEnd/>
                    <a:tailEnd/>
                  </a:ln>
                  <a:solidFill>
                    <a:schemeClr val="tx2"/>
                  </a:solidFill>
                  <a:effectLst>
                    <a:outerShdw blurRad="63500" dist="38099" dir="2700000" algn="ctr" rotWithShape="0">
                      <a:schemeClr val="bg1">
                        <a:lumMod val="75000"/>
                        <a:alpha val="75000"/>
                      </a:schemeClr>
                    </a:outerShdw>
                  </a:effectLst>
                  <a:latin typeface="Gill Sans MT"/>
                  <a:ea typeface="Gill Sans MT"/>
                  <a:cs typeface="Gill Sans MT"/>
                </a:rPr>
                <a:t>WCAG 2.0</a:t>
              </a:r>
            </a:p>
          </p:txBody>
        </p:sp>
      </p:grpSp>
      <p:sp>
        <p:nvSpPr>
          <p:cNvPr id="777218" name="Rectangle 2"/>
          <p:cNvSpPr>
            <a:spLocks noGrp="1" noChangeArrowheads="1"/>
          </p:cNvSpPr>
          <p:nvPr>
            <p:ph type="title"/>
          </p:nvPr>
        </p:nvSpPr>
        <p:spPr/>
        <p:txBody>
          <a:bodyPr/>
          <a:lstStyle/>
          <a:p>
            <a:r>
              <a:rPr lang="en-US" dirty="0"/>
              <a:t>What WCAG </a:t>
            </a:r>
            <a:r>
              <a:rPr lang="en-US" dirty="0" smtClean="0"/>
              <a:t>2.0 </a:t>
            </a:r>
            <a:r>
              <a:rPr lang="en-US" dirty="0"/>
              <a:t>gives you</a:t>
            </a:r>
          </a:p>
        </p:txBody>
      </p:sp>
      <p:sp>
        <p:nvSpPr>
          <p:cNvPr id="777219" name="Rectangle 3"/>
          <p:cNvSpPr>
            <a:spLocks noGrp="1" noChangeArrowheads="1"/>
          </p:cNvSpPr>
          <p:nvPr>
            <p:ph idx="1"/>
          </p:nvPr>
        </p:nvSpPr>
        <p:spPr/>
        <p:txBody>
          <a:bodyPr/>
          <a:lstStyle/>
          <a:p>
            <a:r>
              <a:rPr lang="en-US" sz="2800" b="1" dirty="0"/>
              <a:t>Applies to more advanced technologies</a:t>
            </a:r>
            <a:br>
              <a:rPr lang="en-US" sz="2800" b="1" dirty="0"/>
            </a:br>
            <a:r>
              <a:rPr lang="en-US" sz="2800" dirty="0"/>
              <a:t>- current, future, non-W3C</a:t>
            </a:r>
          </a:p>
          <a:p>
            <a:pPr>
              <a:buFont typeface="Wingdings" pitchFamily="68" charset="2"/>
              <a:buNone/>
            </a:pPr>
            <a:endParaRPr lang="en-US" sz="2800" dirty="0"/>
          </a:p>
          <a:p>
            <a:r>
              <a:rPr lang="en-US" sz="2800" b="1" dirty="0"/>
              <a:t>Adaptable, flexible</a:t>
            </a:r>
            <a:br>
              <a:rPr lang="en-US" sz="2800" b="1" dirty="0"/>
            </a:br>
            <a:r>
              <a:rPr lang="en-US" sz="2800" dirty="0"/>
              <a:t>for different situations,</a:t>
            </a:r>
            <a:br>
              <a:rPr lang="en-US" sz="2800" dirty="0"/>
            </a:br>
            <a:r>
              <a:rPr lang="en-US" sz="2800" dirty="0"/>
              <a:t>and developing</a:t>
            </a:r>
            <a:br>
              <a:rPr lang="en-US" sz="2800" dirty="0"/>
            </a:br>
            <a:r>
              <a:rPr lang="en-US" sz="2800" dirty="0"/>
              <a:t>technologies </a:t>
            </a:r>
            <a:r>
              <a:rPr lang="en-US" sz="2800" dirty="0" smtClean="0"/>
              <a:t>and</a:t>
            </a:r>
            <a:br>
              <a:rPr lang="en-US" sz="2800" dirty="0" smtClean="0"/>
            </a:br>
            <a:r>
              <a:rPr lang="en-US" sz="2800" dirty="0" smtClean="0"/>
              <a:t>techniques</a:t>
            </a:r>
            <a:endParaRPr lang="en-US" sz="2800" dirty="0"/>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8" name="Rectangle 8"/>
          <p:cNvSpPr>
            <a:spLocks noGrp="1" noChangeArrowheads="1"/>
          </p:cNvSpPr>
          <p:nvPr>
            <p:ph type="title"/>
          </p:nvPr>
        </p:nvSpPr>
        <p:spPr>
          <a:xfrm>
            <a:off x="833438" y="274638"/>
            <a:ext cx="7477125" cy="1143000"/>
          </a:xfrm>
          <a:ln/>
        </p:spPr>
        <p:style>
          <a:lnRef idx="1">
            <a:schemeClr val="accent2"/>
          </a:lnRef>
          <a:fillRef idx="2">
            <a:schemeClr val="accent2"/>
          </a:fillRef>
          <a:effectRef idx="1">
            <a:schemeClr val="accent2"/>
          </a:effectRef>
          <a:fontRef idx="minor">
            <a:schemeClr val="dk1"/>
          </a:fontRef>
        </p:style>
        <p:txBody>
          <a:bodyPr anchor="ctr"/>
          <a:lstStyle/>
          <a:p>
            <a:r>
              <a:rPr lang="en-US" dirty="0">
                <a:solidFill>
                  <a:schemeClr val="accent2"/>
                </a:solidFill>
                <a:effectLst>
                  <a:outerShdw blurRad="38100" dist="38100" dir="2700000" algn="ctr" rotWithShape="0">
                    <a:srgbClr val="000000">
                      <a:alpha val="43000"/>
                    </a:srgbClr>
                  </a:outerShdw>
                </a:effectLst>
              </a:rPr>
              <a:t>WCAG 2.0 Document</a:t>
            </a:r>
          </a:p>
        </p:txBody>
      </p:sp>
      <p:sp>
        <p:nvSpPr>
          <p:cNvPr id="701449" name="Rectangle 9"/>
          <p:cNvSpPr>
            <a:spLocks noGrp="1" noChangeArrowheads="1"/>
          </p:cNvSpPr>
          <p:nvPr>
            <p:ph idx="1"/>
          </p:nvPr>
        </p:nvSpPr>
        <p:spPr/>
        <p:txBody>
          <a:bodyPr/>
          <a:lstStyle/>
          <a:p>
            <a:pPr>
              <a:buFont typeface="Wingdings" pitchFamily="68" charset="2"/>
              <a:buNone/>
            </a:pPr>
            <a:r>
              <a:rPr lang="en-US" dirty="0"/>
              <a:t>www.w3.org/TR/WCAG20/ </a:t>
            </a:r>
          </a:p>
          <a:p>
            <a:r>
              <a:rPr lang="en-US" dirty="0"/>
              <a:t>Formal Web </a:t>
            </a:r>
            <a:r>
              <a:rPr lang="en-US" dirty="0" smtClean="0"/>
              <a:t>standard,</a:t>
            </a:r>
            <a:br>
              <a:rPr lang="en-US" dirty="0" smtClean="0"/>
            </a:br>
            <a:r>
              <a:rPr lang="en-US" dirty="0" smtClean="0"/>
              <a:t>a </a:t>
            </a:r>
            <a:r>
              <a:rPr lang="en-US" dirty="0"/>
              <a:t>“W3C Recommendation”</a:t>
            </a:r>
          </a:p>
          <a:p>
            <a:r>
              <a:rPr lang="en-US" dirty="0"/>
              <a:t>“</a:t>
            </a:r>
            <a:r>
              <a:rPr lang="en-US" dirty="0" smtClean="0"/>
              <a:t>Normative”</a:t>
            </a:r>
          </a:p>
          <a:p>
            <a:endParaRPr lang="en-US" dirty="0"/>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6" name="Rectangle 8"/>
          <p:cNvSpPr>
            <a:spLocks noGrp="1" noChangeArrowheads="1"/>
          </p:cNvSpPr>
          <p:nvPr>
            <p:ph type="title"/>
          </p:nvPr>
        </p:nvSpPr>
        <p:spPr>
          <a:xfrm>
            <a:off x="833438" y="274638"/>
            <a:ext cx="7477125" cy="1143000"/>
          </a:xfrm>
          <a:ln/>
        </p:spPr>
        <p:style>
          <a:lnRef idx="1">
            <a:schemeClr val="accent4"/>
          </a:lnRef>
          <a:fillRef idx="2">
            <a:schemeClr val="accent4"/>
          </a:fillRef>
          <a:effectRef idx="1">
            <a:schemeClr val="accent4"/>
          </a:effectRef>
          <a:fontRef idx="minor">
            <a:schemeClr val="dk1"/>
          </a:fontRef>
        </p:style>
        <p:txBody>
          <a:bodyPr anchor="ctr"/>
          <a:lstStyle/>
          <a:p>
            <a:r>
              <a:rPr lang="en-US">
                <a:solidFill>
                  <a:schemeClr val="accent4">
                    <a:lumMod val="75000"/>
                  </a:schemeClr>
                </a:solidFill>
                <a:effectLst>
                  <a:outerShdw blurRad="38100" dist="38100" dir="2700000" algn="ctr" rotWithShape="0">
                    <a:srgbClr val="000000">
                      <a:alpha val="43000"/>
                    </a:srgbClr>
                  </a:outerShdw>
                </a:effectLst>
              </a:rPr>
              <a:t>Techniques document</a:t>
            </a:r>
          </a:p>
        </p:txBody>
      </p:sp>
      <p:sp>
        <p:nvSpPr>
          <p:cNvPr id="672778" name="Rectangle 10"/>
          <p:cNvSpPr>
            <a:spLocks noGrp="1" noChangeArrowheads="1"/>
          </p:cNvSpPr>
          <p:nvPr>
            <p:ph idx="1"/>
          </p:nvPr>
        </p:nvSpPr>
        <p:spPr>
          <a:xfrm>
            <a:off x="457200" y="1598613"/>
            <a:ext cx="8686800" cy="4948237"/>
          </a:xfrm>
          <a:noFill/>
        </p:spPr>
        <p:txBody>
          <a:bodyPr/>
          <a:lstStyle/>
          <a:p>
            <a:r>
              <a:rPr lang="en-US"/>
              <a:t>Supporting document, “informative”</a:t>
            </a:r>
          </a:p>
          <a:p>
            <a:r>
              <a:rPr lang="en-US"/>
              <a:t>Examples for HTML, CSS, etc. </a:t>
            </a:r>
          </a:p>
          <a:p>
            <a:r>
              <a:rPr lang="en-US"/>
              <a:t>Can be updated</a:t>
            </a: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p:txBody>
          <a:bodyPr/>
          <a:lstStyle/>
          <a:p>
            <a:pPr algn="ctr"/>
            <a:r>
              <a:rPr lang="en-US"/>
              <a:t>WCAG 2.0 requirements are more flexible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20% of Adult Kansans</a:t>
            </a:r>
            <a:br>
              <a:rPr lang="en-US" sz="3600" dirty="0" smtClean="0"/>
            </a:br>
            <a:r>
              <a:rPr lang="en-US" sz="3600" dirty="0" smtClean="0"/>
              <a:t>Live with a Disability of Some Kind</a:t>
            </a:r>
            <a:endParaRPr lang="en-US" sz="3600" dirty="0"/>
          </a:p>
        </p:txBody>
      </p:sp>
      <p:graphicFrame>
        <p:nvGraphicFramePr>
          <p:cNvPr id="9" name="Content Placeholder 8"/>
          <p:cNvGraphicFramePr>
            <a:graphicFrameLocks noGrp="1"/>
          </p:cNvGraphicFramePr>
          <p:nvPr>
            <p:ph idx="1"/>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048000" y="6304002"/>
            <a:ext cx="5945858" cy="369332"/>
          </a:xfrm>
          <a:prstGeom prst="rect">
            <a:avLst/>
          </a:prstGeom>
          <a:noFill/>
        </p:spPr>
        <p:txBody>
          <a:bodyPr wrap="none" rtlCol="0">
            <a:spAutoFit/>
          </a:bodyPr>
          <a:lstStyle/>
          <a:p>
            <a:r>
              <a:rPr lang="en-US" i="1" dirty="0" smtClean="0"/>
              <a:t>Source: 2006 BRFSS Disability and Health Report</a:t>
            </a: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5" name="Rectangle 7"/>
          <p:cNvSpPr>
            <a:spLocks noGrp="1" noChangeArrowheads="1"/>
          </p:cNvSpPr>
          <p:nvPr>
            <p:ph type="title"/>
          </p:nvPr>
        </p:nvSpPr>
        <p:spPr/>
        <p:txBody>
          <a:bodyPr/>
          <a:lstStyle/>
          <a:p>
            <a:r>
              <a:rPr lang="en-US"/>
              <a:t>Scripting allowed!</a:t>
            </a: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US"/>
              <a:t>Scripting Techniques</a:t>
            </a:r>
          </a:p>
        </p:txBody>
      </p:sp>
      <p:sp>
        <p:nvSpPr>
          <p:cNvPr id="813059" name="Rectangle 3"/>
          <p:cNvSpPr>
            <a:spLocks noGrp="1" noChangeArrowheads="1"/>
          </p:cNvSpPr>
          <p:nvPr>
            <p:ph idx="1"/>
          </p:nvPr>
        </p:nvSpPr>
        <p:spPr/>
        <p:txBody>
          <a:bodyPr/>
          <a:lstStyle/>
          <a:p>
            <a:r>
              <a:rPr lang="en-US" dirty="0"/>
              <a:t>Providing client-side validation and alert</a:t>
            </a:r>
          </a:p>
          <a:p>
            <a:r>
              <a:rPr lang="en-US" dirty="0"/>
              <a:t>Using functions of the Document Object Model (DOM) to add content to a page</a:t>
            </a:r>
          </a:p>
          <a:p>
            <a:r>
              <a:rPr lang="en-US" dirty="0"/>
              <a:t>Using Dynamic Web Content Accessibility to programmatically identify form fields as required</a:t>
            </a:r>
          </a:p>
          <a:p>
            <a:r>
              <a:rPr lang="en-US" dirty="0" smtClean="0"/>
              <a:t>…</a:t>
            </a:r>
            <a:endParaRPr lang="en-US" dirty="0"/>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2" name="Rectangle 6"/>
          <p:cNvSpPr>
            <a:spLocks noGrp="1" noChangeArrowheads="1"/>
          </p:cNvSpPr>
          <p:nvPr>
            <p:ph type="title"/>
          </p:nvPr>
        </p:nvSpPr>
        <p:spPr>
          <a:xfrm>
            <a:off x="457200" y="274638"/>
            <a:ext cx="8686800" cy="1479550"/>
          </a:xfrm>
        </p:spPr>
        <p:txBody>
          <a:bodyPr/>
          <a:lstStyle/>
          <a:p>
            <a:r>
              <a:rPr lang="fr-FR"/>
              <a:t>Flexibility for rich Internet applications (Ajax, DHTML)</a:t>
            </a:r>
            <a:endParaRPr lang="en-US"/>
          </a:p>
        </p:txBody>
      </p:sp>
      <p:sp>
        <p:nvSpPr>
          <p:cNvPr id="649223" name="Rectangle 7"/>
          <p:cNvSpPr>
            <a:spLocks noGrp="1" noChangeArrowheads="1"/>
          </p:cNvSpPr>
          <p:nvPr>
            <p:ph idx="1"/>
          </p:nvPr>
        </p:nvSpPr>
        <p:spPr>
          <a:xfrm>
            <a:off x="457200" y="2201863"/>
            <a:ext cx="8686800" cy="4346575"/>
          </a:xfrm>
        </p:spPr>
        <p:txBody>
          <a:bodyPr/>
          <a:lstStyle/>
          <a:p>
            <a:r>
              <a:rPr lang="fr-FR"/>
              <a:t>WAI-ARIA:</a:t>
            </a:r>
            <a:br>
              <a:rPr lang="fr-FR"/>
            </a:br>
            <a:r>
              <a:rPr lang="fr-FR"/>
              <a:t>Accessible Rich Internet Applications Suite</a:t>
            </a:r>
          </a:p>
          <a:p>
            <a:pPr lvl="1"/>
            <a:r>
              <a:rPr lang="en-US"/>
              <a:t>For example, accessible and highly usable expanding and collapsing menus/tree controls/nav bars</a:t>
            </a:r>
          </a:p>
          <a:p>
            <a:pPr lvl="1"/>
            <a:r>
              <a:rPr lang="en-US"/>
              <a:t>Techniques for meeting WCAG 2.0</a:t>
            </a:r>
          </a:p>
          <a:p>
            <a:endParaRPr lang="en-US"/>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0" name="Rectangle 4"/>
          <p:cNvSpPr>
            <a:spLocks noGrp="1" noChangeArrowheads="1"/>
          </p:cNvSpPr>
          <p:nvPr>
            <p:ph type="ctrTitle"/>
          </p:nvPr>
        </p:nvSpPr>
        <p:spPr/>
        <p:txBody>
          <a:bodyPr>
            <a:normAutofit fontScale="90000"/>
          </a:bodyPr>
          <a:lstStyle/>
          <a:p>
            <a:pPr algn="ctr"/>
            <a:r>
              <a:rPr lang="en-US" sz="4000"/>
              <a:t>Flexibility through</a:t>
            </a:r>
            <a:br>
              <a:rPr lang="en-US" sz="4000"/>
            </a:br>
            <a:r>
              <a:rPr lang="en-US" sz="4000" i="1"/>
              <a:t>“accessibility-supported technologies”</a:t>
            </a:r>
          </a:p>
        </p:txBody>
      </p:sp>
      <p:sp>
        <p:nvSpPr>
          <p:cNvPr id="905221" name="Rectangle 5"/>
          <p:cNvSpPr>
            <a:spLocks noGrp="1" noChangeArrowheads="1"/>
          </p:cNvSpPr>
          <p:nvPr>
            <p:ph type="subTitle" idx="1"/>
          </p:nvPr>
        </p:nvSpPr>
        <p:spPr/>
        <p:txBody>
          <a:bodyPr/>
          <a:lstStyle/>
          <a:p>
            <a:r>
              <a:rPr lang="en-US"/>
              <a:t>(formerly “baseline”)</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Changes over time</a:t>
            </a:r>
          </a:p>
        </p:txBody>
      </p:sp>
      <p:sp>
        <p:nvSpPr>
          <p:cNvPr id="908291" name="Rectangle 3"/>
          <p:cNvSpPr>
            <a:spLocks noGrp="1" noChangeArrowheads="1"/>
          </p:cNvSpPr>
          <p:nvPr>
            <p:ph idx="1"/>
          </p:nvPr>
        </p:nvSpPr>
        <p:spPr/>
        <p:txBody>
          <a:bodyPr/>
          <a:lstStyle/>
          <a:p>
            <a:r>
              <a:rPr lang="en-US" sz="3600"/>
              <a:t>10.2 </a:t>
            </a:r>
            <a:r>
              <a:rPr lang="en-US" sz="3600" b="1"/>
              <a:t>Until user agents</a:t>
            </a:r>
            <a:r>
              <a:rPr lang="en-US" sz="3600"/>
              <a:t> support explicit associations between labels and form controls, for all form controls with implicitly associated labels, ensure that the label is properly positioned</a:t>
            </a:r>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p:txBody>
          <a:bodyPr/>
          <a:lstStyle/>
          <a:p>
            <a:r>
              <a:rPr lang="en-US"/>
              <a:t>Accessibility Supported</a:t>
            </a:r>
          </a:p>
        </p:txBody>
      </p:sp>
      <p:sp>
        <p:nvSpPr>
          <p:cNvPr id="934915" name="Rectangle 3"/>
          <p:cNvSpPr>
            <a:spLocks noGrp="1" noChangeArrowheads="1"/>
          </p:cNvSpPr>
          <p:nvPr>
            <p:ph idx="1"/>
          </p:nvPr>
        </p:nvSpPr>
        <p:spPr/>
        <p:txBody>
          <a:bodyPr/>
          <a:lstStyle/>
          <a:p>
            <a:r>
              <a:rPr lang="en-US" b="1"/>
              <a:t>A list of Web technologies (HTML, CSS, etc.) that an author can use to create accessible Web content</a:t>
            </a:r>
          </a:p>
        </p:txBody>
      </p:sp>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r>
              <a:rPr lang="en-US"/>
              <a:t>Accessibility Supported</a:t>
            </a:r>
          </a:p>
        </p:txBody>
      </p:sp>
      <p:sp>
        <p:nvSpPr>
          <p:cNvPr id="939011" name="Rectangle 3"/>
          <p:cNvSpPr>
            <a:spLocks noGrp="1" noChangeArrowheads="1"/>
          </p:cNvSpPr>
          <p:nvPr>
            <p:ph idx="1"/>
          </p:nvPr>
        </p:nvSpPr>
        <p:spPr/>
        <p:txBody>
          <a:bodyPr/>
          <a:lstStyle/>
          <a:p>
            <a:r>
              <a:rPr lang="en-US" b="1"/>
              <a:t>A list of Web technologies (HTML, CSS, etc.) that an author can use to create accessible Web content</a:t>
            </a:r>
          </a:p>
          <a:p>
            <a:r>
              <a:rPr lang="en-US"/>
              <a:t>List may come from:</a:t>
            </a:r>
          </a:p>
          <a:p>
            <a:pPr lvl="1"/>
            <a:r>
              <a:rPr lang="en-US"/>
              <a:t>WAI, or</a:t>
            </a:r>
          </a:p>
          <a:p>
            <a:pPr lvl="1"/>
            <a:r>
              <a:rPr lang="en-US"/>
              <a:t>A governing body, or</a:t>
            </a:r>
          </a:p>
          <a:p>
            <a:pPr lvl="1"/>
            <a:r>
              <a:rPr lang="en-US"/>
              <a:t>An organization with accessibility expertise</a:t>
            </a:r>
          </a:p>
          <a:p>
            <a:pPr lvl="1"/>
            <a:r>
              <a:rPr lang="en-US"/>
              <a:t>or …</a:t>
            </a:r>
            <a:endParaRPr lang="en-US" b="1"/>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t>Accessibility Supported</a:t>
            </a:r>
          </a:p>
        </p:txBody>
      </p:sp>
      <p:sp>
        <p:nvSpPr>
          <p:cNvPr id="936963" name="Rectangle 3"/>
          <p:cNvSpPr>
            <a:spLocks noGrp="1" noChangeArrowheads="1"/>
          </p:cNvSpPr>
          <p:nvPr>
            <p:ph idx="1"/>
          </p:nvPr>
        </p:nvSpPr>
        <p:spPr/>
        <p:txBody>
          <a:bodyPr/>
          <a:lstStyle/>
          <a:p>
            <a:r>
              <a:rPr lang="en-US" b="1" dirty="0">
                <a:solidFill>
                  <a:schemeClr val="tx1">
                    <a:lumMod val="50000"/>
                    <a:lumOff val="50000"/>
                  </a:schemeClr>
                </a:solidFill>
              </a:rPr>
              <a:t>An established list of Web technologies (HTML, CSS, etc.) that an author can use to create accessible Web content</a:t>
            </a:r>
          </a:p>
          <a:p>
            <a:r>
              <a:rPr lang="en-US" dirty="0"/>
              <a:t>Can use non-accessibility-supported technologies, as long as content is usable without them</a:t>
            </a:r>
          </a:p>
          <a:p>
            <a:pPr lvl="1"/>
            <a:r>
              <a:rPr lang="en-US" dirty="0"/>
              <a:t>That is, used only for enhancement</a:t>
            </a:r>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6" name="Rectangle 4"/>
          <p:cNvSpPr>
            <a:spLocks noGrp="1" noChangeArrowheads="1"/>
          </p:cNvSpPr>
          <p:nvPr>
            <p:ph type="title"/>
          </p:nvPr>
        </p:nvSpPr>
        <p:spPr/>
        <p:txBody>
          <a:bodyPr/>
          <a:lstStyle/>
          <a:p>
            <a:r>
              <a:rPr lang="en-US"/>
              <a:t>Accessibility Supported</a:t>
            </a:r>
          </a:p>
        </p:txBody>
      </p:sp>
      <p:sp>
        <p:nvSpPr>
          <p:cNvPr id="704517" name="Rectangle 5"/>
          <p:cNvSpPr>
            <a:spLocks noGrp="1" noChangeArrowheads="1"/>
          </p:cNvSpPr>
          <p:nvPr>
            <p:ph idx="1"/>
          </p:nvPr>
        </p:nvSpPr>
        <p:spPr/>
        <p:txBody>
          <a:bodyPr/>
          <a:lstStyle/>
          <a:p>
            <a:r>
              <a:rPr lang="en-US" dirty="0"/>
              <a:t>Technologies that:</a:t>
            </a:r>
          </a:p>
          <a:p>
            <a:pPr lvl="1"/>
            <a:r>
              <a:rPr lang="en-US" dirty="0" smtClean="0"/>
              <a:t>users’ </a:t>
            </a:r>
            <a:r>
              <a:rPr lang="en-US" dirty="0"/>
              <a:t>assistive technologies support, </a:t>
            </a:r>
            <a:r>
              <a:rPr lang="en-US" b="1" i="1" dirty="0"/>
              <a:t>and</a:t>
            </a:r>
          </a:p>
          <a:p>
            <a:pPr lvl="1"/>
            <a:r>
              <a:rPr lang="en-US" dirty="0"/>
              <a:t>the accessibility features in users’ browsers and other user agents support</a:t>
            </a:r>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en-US"/>
              <a:t>Accessibility Supported</a:t>
            </a:r>
          </a:p>
        </p:txBody>
      </p:sp>
      <p:sp>
        <p:nvSpPr>
          <p:cNvPr id="932867" name="Rectangle 3"/>
          <p:cNvSpPr>
            <a:spLocks noGrp="1" noChangeArrowheads="1"/>
          </p:cNvSpPr>
          <p:nvPr>
            <p:ph sz="half" idx="1"/>
          </p:nvPr>
        </p:nvSpPr>
        <p:spPr>
          <a:xfrm>
            <a:off x="0" y="1600200"/>
            <a:ext cx="4067175" cy="5257800"/>
          </a:xfrm>
          <a:noFill/>
        </p:spPr>
        <p:txBody>
          <a:bodyPr/>
          <a:lstStyle/>
          <a:p>
            <a:r>
              <a:rPr lang="en-US"/>
              <a:t>Technologies that:</a:t>
            </a:r>
          </a:p>
        </p:txBody>
      </p:sp>
      <p:sp>
        <p:nvSpPr>
          <p:cNvPr id="932868" name="Rectangle 4"/>
          <p:cNvSpPr>
            <a:spLocks noGrp="1" noChangeArrowheads="1"/>
          </p:cNvSpPr>
          <p:nvPr>
            <p:ph sz="half" idx="2"/>
          </p:nvPr>
        </p:nvSpPr>
        <p:spPr>
          <a:xfrm>
            <a:off x="3995738" y="1600200"/>
            <a:ext cx="5148262" cy="4948238"/>
          </a:xfrm>
        </p:spPr>
        <p:txBody>
          <a:bodyPr/>
          <a:lstStyle/>
          <a:p>
            <a:r>
              <a:rPr lang="en-US"/>
              <a:t>HTML, CSS, GIF, SVG, PNG, PDF, Flash, JavaScript, MPEG, etc. </a:t>
            </a:r>
            <a:r>
              <a:rPr lang="en-US" b="1"/>
              <a:t>if</a:t>
            </a:r>
            <a:r>
              <a:rPr lang="en-US"/>
              <a:t>:</a:t>
            </a:r>
            <a:endParaRPr lang="en-US" b="1" i="1"/>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of Males Are Color Blind</a:t>
            </a:r>
            <a:endParaRPr lang="en-US" dirty="0"/>
          </a:p>
        </p:txBody>
      </p:sp>
      <p:pic>
        <p:nvPicPr>
          <p:cNvPr id="11" name="Content Placeholder 10" descr="vc_2wlvfI_orig.jpg"/>
          <p:cNvPicPr>
            <a:picLocks noGrp="1" noChangeAspect="1"/>
          </p:cNvPicPr>
          <p:nvPr>
            <p:ph sz="half" idx="1"/>
          </p:nvPr>
        </p:nvPicPr>
        <p:blipFill>
          <a:blip r:embed="rId3"/>
          <a:stretch>
            <a:fillRect/>
          </a:stretch>
        </p:blipFill>
        <p:spPr>
          <a:xfrm>
            <a:off x="457200" y="2272982"/>
            <a:ext cx="4038600" cy="3180398"/>
          </a:xfrm>
        </p:spPr>
      </p:pic>
      <p:pic>
        <p:nvPicPr>
          <p:cNvPr id="12" name="Content Placeholder 11" descr="vc_2wlvfI_sim.jpg"/>
          <p:cNvPicPr>
            <a:picLocks noGrp="1" noChangeAspect="1"/>
          </p:cNvPicPr>
          <p:nvPr>
            <p:ph sz="half" idx="2"/>
          </p:nvPr>
        </p:nvPicPr>
        <p:blipFill>
          <a:blip r:embed="rId4"/>
          <a:stretch>
            <a:fillRect/>
          </a:stretch>
        </p:blipFill>
        <p:spPr>
          <a:xfrm>
            <a:off x="4648200" y="2272982"/>
            <a:ext cx="4038600" cy="3180398"/>
          </a:xfrm>
        </p:spPr>
      </p:pic>
      <p:sp>
        <p:nvSpPr>
          <p:cNvPr id="13" name="TextBox 12"/>
          <p:cNvSpPr txBox="1"/>
          <p:nvPr/>
        </p:nvSpPr>
        <p:spPr>
          <a:xfrm>
            <a:off x="4648200" y="6310829"/>
            <a:ext cx="4259499" cy="369332"/>
          </a:xfrm>
          <a:prstGeom prst="rect">
            <a:avLst/>
          </a:prstGeom>
          <a:noFill/>
        </p:spPr>
        <p:txBody>
          <a:bodyPr wrap="none" rtlCol="0">
            <a:spAutoFit/>
          </a:bodyPr>
          <a:lstStyle/>
          <a:p>
            <a:r>
              <a:rPr lang="en-US" i="1" dirty="0" smtClean="0"/>
              <a:t>Source: Prevent Blindness America</a:t>
            </a:r>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en-US"/>
              <a:t>Accessibility Supported</a:t>
            </a:r>
          </a:p>
        </p:txBody>
      </p:sp>
      <p:sp>
        <p:nvSpPr>
          <p:cNvPr id="946179" name="Rectangle 3"/>
          <p:cNvSpPr>
            <a:spLocks noGrp="1" noChangeArrowheads="1"/>
          </p:cNvSpPr>
          <p:nvPr>
            <p:ph sz="half" idx="1"/>
          </p:nvPr>
        </p:nvSpPr>
        <p:spPr>
          <a:xfrm>
            <a:off x="0" y="1600200"/>
            <a:ext cx="4067175" cy="5257800"/>
          </a:xfrm>
          <a:noFill/>
        </p:spPr>
        <p:txBody>
          <a:bodyPr/>
          <a:lstStyle/>
          <a:p>
            <a:r>
              <a:rPr lang="en-US" dirty="0">
                <a:solidFill>
                  <a:schemeClr val="tx1">
                    <a:lumMod val="50000"/>
                    <a:lumOff val="50000"/>
                  </a:schemeClr>
                </a:solidFill>
              </a:rPr>
              <a:t>Technologies that:</a:t>
            </a:r>
            <a:br>
              <a:rPr lang="en-US" dirty="0">
                <a:solidFill>
                  <a:schemeClr val="tx1">
                    <a:lumMod val="50000"/>
                    <a:lumOff val="50000"/>
                  </a:schemeClr>
                </a:solidFill>
              </a:rPr>
            </a:br>
            <a:r>
              <a:rPr lang="en-US" dirty="0"/>
              <a:t/>
            </a:r>
            <a:br>
              <a:rPr lang="en-US" dirty="0"/>
            </a:br>
            <a:endParaRPr lang="en-US" dirty="0"/>
          </a:p>
          <a:p>
            <a:pPr lvl="1"/>
            <a:r>
              <a:rPr lang="en-US" sz="2800" dirty="0"/>
              <a:t>users' assistive technologies support, </a:t>
            </a:r>
            <a:r>
              <a:rPr lang="en-US" sz="2800" b="1" i="1" dirty="0"/>
              <a:t>and</a:t>
            </a:r>
          </a:p>
        </p:txBody>
      </p:sp>
      <p:sp>
        <p:nvSpPr>
          <p:cNvPr id="946180" name="Rectangle 4"/>
          <p:cNvSpPr>
            <a:spLocks noGrp="1" noChangeArrowheads="1"/>
          </p:cNvSpPr>
          <p:nvPr>
            <p:ph sz="half" idx="2"/>
          </p:nvPr>
        </p:nvSpPr>
        <p:spPr>
          <a:xfrm>
            <a:off x="3995738" y="1600200"/>
            <a:ext cx="5148262" cy="4948238"/>
          </a:xfrm>
        </p:spPr>
        <p:txBody>
          <a:bodyPr/>
          <a:lstStyle/>
          <a:p>
            <a:r>
              <a:rPr lang="en-US" dirty="0">
                <a:solidFill>
                  <a:schemeClr val="tx1">
                    <a:lumMod val="50000"/>
                    <a:lumOff val="50000"/>
                  </a:schemeClr>
                </a:solidFill>
              </a:rPr>
              <a:t>HTML, CSS, GIF, SVG, PNG, PDF, Flash, JavaScript, MPEG, etc.</a:t>
            </a:r>
            <a:r>
              <a:rPr lang="en-US" dirty="0"/>
              <a:t> </a:t>
            </a:r>
            <a:r>
              <a:rPr lang="en-US" b="1" dirty="0"/>
              <a:t>if</a:t>
            </a:r>
            <a:r>
              <a:rPr lang="en-US" dirty="0"/>
              <a:t>:</a:t>
            </a:r>
            <a:endParaRPr lang="en-US" b="1" i="1" dirty="0"/>
          </a:p>
          <a:p>
            <a:pPr lvl="1"/>
            <a:r>
              <a:rPr lang="en-US" sz="2800" dirty="0"/>
              <a:t>the screen readers, screen magnifiers, etc. that the users use support it, </a:t>
            </a:r>
            <a:r>
              <a:rPr lang="en-US" sz="2800" b="1" i="1" dirty="0"/>
              <a:t>and</a:t>
            </a:r>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r>
              <a:rPr lang="en-US"/>
              <a:t>Accessibility Supported</a:t>
            </a:r>
          </a:p>
        </p:txBody>
      </p:sp>
      <p:sp>
        <p:nvSpPr>
          <p:cNvPr id="948227" name="Rectangle 3"/>
          <p:cNvSpPr>
            <a:spLocks noGrp="1" noChangeArrowheads="1"/>
          </p:cNvSpPr>
          <p:nvPr>
            <p:ph sz="half" idx="1"/>
          </p:nvPr>
        </p:nvSpPr>
        <p:spPr>
          <a:xfrm>
            <a:off x="0" y="1600200"/>
            <a:ext cx="4067175" cy="5257800"/>
          </a:xfrm>
          <a:noFill/>
        </p:spPr>
        <p:txBody>
          <a:bodyPr/>
          <a:lstStyle/>
          <a:p>
            <a:r>
              <a:rPr lang="en-US" dirty="0">
                <a:solidFill>
                  <a:schemeClr val="tx1">
                    <a:lumMod val="50000"/>
                    <a:lumOff val="50000"/>
                  </a:schemeClr>
                </a:solidFill>
              </a:rPr>
              <a:t>Technologies that:</a:t>
            </a:r>
            <a:br>
              <a:rPr lang="en-US" dirty="0">
                <a:solidFill>
                  <a:schemeClr val="tx1">
                    <a:lumMod val="50000"/>
                    <a:lumOff val="50000"/>
                  </a:schemeClr>
                </a:solidFill>
              </a:rPr>
            </a:br>
            <a:r>
              <a:rPr lang="en-US" dirty="0">
                <a:solidFill>
                  <a:schemeClr val="tx1">
                    <a:lumMod val="50000"/>
                    <a:lumOff val="50000"/>
                  </a:schemeClr>
                </a:solidFill>
              </a:rPr>
              <a:t/>
            </a:r>
            <a:br>
              <a:rPr lang="en-US" dirty="0">
                <a:solidFill>
                  <a:schemeClr val="tx1">
                    <a:lumMod val="50000"/>
                    <a:lumOff val="50000"/>
                  </a:schemeClr>
                </a:solidFill>
              </a:rPr>
            </a:br>
            <a:endParaRPr lang="en-US" dirty="0">
              <a:solidFill>
                <a:schemeClr val="tx1">
                  <a:lumMod val="50000"/>
                  <a:lumOff val="50000"/>
                </a:schemeClr>
              </a:solidFill>
            </a:endParaRPr>
          </a:p>
          <a:p>
            <a:pPr lvl="1"/>
            <a:r>
              <a:rPr lang="en-US" sz="2800" dirty="0">
                <a:solidFill>
                  <a:schemeClr val="tx1">
                    <a:lumMod val="50000"/>
                    <a:lumOff val="50000"/>
                  </a:schemeClr>
                </a:solidFill>
              </a:rPr>
              <a:t>users' assistive technologies support, </a:t>
            </a:r>
            <a:r>
              <a:rPr lang="en-US" sz="2800" b="1" i="1" dirty="0">
                <a:solidFill>
                  <a:schemeClr val="tx1">
                    <a:lumMod val="50000"/>
                    <a:lumOff val="50000"/>
                  </a:schemeClr>
                </a:solidFill>
              </a:rPr>
              <a:t>and</a:t>
            </a:r>
          </a:p>
          <a:p>
            <a:pPr lvl="1"/>
            <a:r>
              <a:rPr lang="en-US" sz="2800" dirty="0"/>
              <a:t>the accessibility features in users’ browsers and other user agents support</a:t>
            </a:r>
          </a:p>
        </p:txBody>
      </p:sp>
      <p:sp>
        <p:nvSpPr>
          <p:cNvPr id="948228" name="Rectangle 4"/>
          <p:cNvSpPr>
            <a:spLocks noGrp="1" noChangeArrowheads="1"/>
          </p:cNvSpPr>
          <p:nvPr>
            <p:ph sz="half" idx="2"/>
          </p:nvPr>
        </p:nvSpPr>
        <p:spPr>
          <a:xfrm>
            <a:off x="3995738" y="1600200"/>
            <a:ext cx="5148262" cy="4948238"/>
          </a:xfrm>
        </p:spPr>
        <p:txBody>
          <a:bodyPr>
            <a:normAutofit lnSpcReduction="10000"/>
          </a:bodyPr>
          <a:lstStyle/>
          <a:p>
            <a:r>
              <a:rPr lang="en-US" dirty="0">
                <a:solidFill>
                  <a:schemeClr val="tx1">
                    <a:lumMod val="50000"/>
                    <a:lumOff val="50000"/>
                  </a:schemeClr>
                </a:solidFill>
              </a:rPr>
              <a:t>HTML, CSS, GIF, SVG, PNG, PDF, Flash, JavaScript, MPEG, etc.</a:t>
            </a:r>
            <a:r>
              <a:rPr lang="en-US" dirty="0">
                <a:solidFill>
                  <a:schemeClr val="bg2"/>
                </a:solidFill>
              </a:rPr>
              <a:t> </a:t>
            </a:r>
            <a:r>
              <a:rPr lang="en-US" b="1" dirty="0"/>
              <a:t>if</a:t>
            </a:r>
            <a:r>
              <a:rPr lang="en-US" dirty="0"/>
              <a:t>: </a:t>
            </a:r>
            <a:endParaRPr lang="en-US" b="1" i="1" dirty="0"/>
          </a:p>
          <a:p>
            <a:pPr lvl="1"/>
            <a:r>
              <a:rPr lang="en-US" sz="2800" dirty="0">
                <a:solidFill>
                  <a:schemeClr val="tx1">
                    <a:lumMod val="50000"/>
                    <a:lumOff val="50000"/>
                  </a:schemeClr>
                </a:solidFill>
              </a:rPr>
              <a:t>the screen readers, screen magnifiers, etc. that the users use support it, </a:t>
            </a:r>
            <a:r>
              <a:rPr lang="en-US" sz="2800" b="1" i="1" dirty="0">
                <a:solidFill>
                  <a:schemeClr val="tx1">
                    <a:lumMod val="50000"/>
                    <a:lumOff val="50000"/>
                  </a:schemeClr>
                </a:solidFill>
              </a:rPr>
              <a:t>and</a:t>
            </a:r>
          </a:p>
          <a:p>
            <a:pPr lvl="1"/>
            <a:r>
              <a:rPr lang="en-US" sz="2800" dirty="0"/>
              <a:t>the accessibility features in the browsers, plug-ins, and such that the users use support it</a:t>
            </a:r>
          </a:p>
          <a:p>
            <a:endParaRPr lang="en-US" dirty="0"/>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p:txBody>
          <a:bodyPr/>
          <a:lstStyle/>
          <a:p>
            <a:r>
              <a:rPr lang="en-US"/>
              <a:t>Accessibility Supported</a:t>
            </a:r>
          </a:p>
        </p:txBody>
      </p:sp>
      <p:sp>
        <p:nvSpPr>
          <p:cNvPr id="952323" name="Rectangle 3"/>
          <p:cNvSpPr>
            <a:spLocks noGrp="1" noChangeArrowheads="1"/>
          </p:cNvSpPr>
          <p:nvPr>
            <p:ph sz="half" idx="1"/>
          </p:nvPr>
        </p:nvSpPr>
        <p:spPr>
          <a:xfrm>
            <a:off x="0" y="1600200"/>
            <a:ext cx="4067175" cy="5257800"/>
          </a:xfrm>
          <a:noFill/>
        </p:spPr>
        <p:txBody>
          <a:bodyPr/>
          <a:lstStyle/>
          <a:p>
            <a:r>
              <a:rPr lang="en-US" dirty="0">
                <a:solidFill>
                  <a:schemeClr val="tx1">
                    <a:lumMod val="50000"/>
                    <a:lumOff val="50000"/>
                  </a:schemeClr>
                </a:solidFill>
              </a:rPr>
              <a:t>Technologies that:</a:t>
            </a:r>
            <a:br>
              <a:rPr lang="en-US" dirty="0">
                <a:solidFill>
                  <a:schemeClr val="tx1">
                    <a:lumMod val="50000"/>
                    <a:lumOff val="50000"/>
                  </a:schemeClr>
                </a:solidFill>
              </a:rPr>
            </a:br>
            <a:r>
              <a:rPr lang="en-US" dirty="0">
                <a:solidFill>
                  <a:schemeClr val="tx1">
                    <a:lumMod val="50000"/>
                    <a:lumOff val="50000"/>
                  </a:schemeClr>
                </a:solidFill>
              </a:rPr>
              <a:t/>
            </a:r>
            <a:br>
              <a:rPr lang="en-US" dirty="0">
                <a:solidFill>
                  <a:schemeClr val="tx1">
                    <a:lumMod val="50000"/>
                    <a:lumOff val="50000"/>
                  </a:schemeClr>
                </a:solidFill>
              </a:rPr>
            </a:br>
            <a:endParaRPr lang="en-US" dirty="0">
              <a:solidFill>
                <a:schemeClr val="tx1">
                  <a:lumMod val="50000"/>
                  <a:lumOff val="50000"/>
                </a:schemeClr>
              </a:solidFill>
            </a:endParaRPr>
          </a:p>
          <a:p>
            <a:pPr lvl="1"/>
            <a:r>
              <a:rPr lang="en-US" sz="2800" dirty="0">
                <a:solidFill>
                  <a:schemeClr val="tx1">
                    <a:lumMod val="50000"/>
                    <a:lumOff val="50000"/>
                  </a:schemeClr>
                </a:solidFill>
              </a:rPr>
              <a:t>users' assistive technologies support, </a:t>
            </a:r>
            <a:r>
              <a:rPr lang="en-US" sz="2800" b="1" i="1" dirty="0">
                <a:solidFill>
                  <a:schemeClr val="tx1">
                    <a:lumMod val="50000"/>
                    <a:lumOff val="50000"/>
                  </a:schemeClr>
                </a:solidFill>
              </a:rPr>
              <a:t>and</a:t>
            </a:r>
          </a:p>
          <a:p>
            <a:pPr lvl="1"/>
            <a:r>
              <a:rPr lang="en-US" sz="2800" dirty="0">
                <a:solidFill>
                  <a:schemeClr val="tx1">
                    <a:lumMod val="50000"/>
                    <a:lumOff val="50000"/>
                  </a:schemeClr>
                </a:solidFill>
              </a:rPr>
              <a:t>the accessibility features in users’ browsers and other user agents support</a:t>
            </a:r>
          </a:p>
        </p:txBody>
      </p:sp>
      <p:sp>
        <p:nvSpPr>
          <p:cNvPr id="952324" name="Rectangle 4"/>
          <p:cNvSpPr>
            <a:spLocks noGrp="1" noChangeArrowheads="1"/>
          </p:cNvSpPr>
          <p:nvPr>
            <p:ph sz="half" idx="2"/>
          </p:nvPr>
        </p:nvSpPr>
        <p:spPr>
          <a:xfrm>
            <a:off x="3995738" y="1600200"/>
            <a:ext cx="5148262" cy="4948238"/>
          </a:xfrm>
        </p:spPr>
        <p:txBody>
          <a:bodyPr>
            <a:normAutofit lnSpcReduction="10000"/>
          </a:bodyPr>
          <a:lstStyle/>
          <a:p>
            <a:r>
              <a:rPr lang="en-US" dirty="0"/>
              <a:t>HTML, CSS, GIF, SVG, PNG, PDF, Flash, JavaScript, MPEG, etc. </a:t>
            </a:r>
            <a:r>
              <a:rPr lang="en-US" b="1" dirty="0"/>
              <a:t>if</a:t>
            </a:r>
            <a:r>
              <a:rPr lang="en-US" dirty="0"/>
              <a:t>:</a:t>
            </a:r>
          </a:p>
          <a:p>
            <a:pPr lvl="1"/>
            <a:r>
              <a:rPr lang="en-US" sz="2800" dirty="0"/>
              <a:t>the screen readers, screen magnifiers, etc. that the users use support it, </a:t>
            </a:r>
            <a:r>
              <a:rPr lang="en-US" sz="2800" b="1" i="1" dirty="0"/>
              <a:t>and</a:t>
            </a:r>
          </a:p>
          <a:p>
            <a:pPr lvl="1"/>
            <a:r>
              <a:rPr lang="en-US" sz="2800" dirty="0"/>
              <a:t>the accessibility features in the browsers, plug-ins, and such that the users use support </a:t>
            </a:r>
            <a:r>
              <a:rPr lang="en-US" sz="2800" dirty="0" smtClean="0"/>
              <a:t>it</a:t>
            </a:r>
            <a:endParaRPr lang="en-US" sz="2800" dirty="0"/>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p:txBody>
          <a:bodyPr/>
          <a:lstStyle/>
          <a:p>
            <a:pPr algn="ctr"/>
            <a:r>
              <a:rPr lang="en-US" sz="4000"/>
              <a:t>Flexibility for different situations</a:t>
            </a:r>
          </a:p>
        </p:txBody>
      </p:sp>
      <p:sp>
        <p:nvSpPr>
          <p:cNvPr id="917513" name="Rectangle 9"/>
          <p:cNvSpPr>
            <a:spLocks noGrp="1" noChangeArrowheads="1"/>
          </p:cNvSpPr>
          <p:nvPr>
            <p:ph sz="half" idx="1"/>
          </p:nvPr>
        </p:nvSpPr>
        <p:spPr>
          <a:xfrm>
            <a:off x="457200" y="2238375"/>
            <a:ext cx="4267200" cy="4198938"/>
          </a:xfrm>
          <a:noFill/>
        </p:spPr>
        <p:txBody>
          <a:bodyPr/>
          <a:lstStyle/>
          <a:p>
            <a:pPr algn="ctr">
              <a:spcBef>
                <a:spcPct val="0"/>
              </a:spcBef>
              <a:buFont typeface="Wingdings" pitchFamily="68" charset="2"/>
              <a:buNone/>
            </a:pPr>
            <a:r>
              <a:rPr lang="en-US"/>
              <a:t>Situation A</a:t>
            </a:r>
          </a:p>
        </p:txBody>
      </p:sp>
      <p:sp>
        <p:nvSpPr>
          <p:cNvPr id="917514" name="Rectangle 10"/>
          <p:cNvSpPr>
            <a:spLocks noGrp="1" noChangeArrowheads="1"/>
          </p:cNvSpPr>
          <p:nvPr>
            <p:ph sz="half" idx="2"/>
          </p:nvPr>
        </p:nvSpPr>
        <p:spPr>
          <a:xfrm>
            <a:off x="4876800" y="2241550"/>
            <a:ext cx="4267200" cy="4306888"/>
          </a:xfrm>
        </p:spPr>
        <p:txBody>
          <a:bodyPr/>
          <a:lstStyle/>
          <a:p>
            <a:pPr algn="ctr">
              <a:spcBef>
                <a:spcPct val="0"/>
              </a:spcBef>
              <a:buFont typeface="Wingdings" pitchFamily="68" charset="2"/>
              <a:buNone/>
            </a:pPr>
            <a:r>
              <a:rPr lang="en-US"/>
              <a:t>Situation B</a:t>
            </a:r>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pPr algn="ctr"/>
            <a:r>
              <a:rPr lang="en-US" sz="4000"/>
              <a:t>Flexibility for different situations</a:t>
            </a:r>
          </a:p>
        </p:txBody>
      </p:sp>
      <p:sp>
        <p:nvSpPr>
          <p:cNvPr id="6" name="Rectangle 3"/>
          <p:cNvSpPr txBox="1">
            <a:spLocks noChangeArrowheads="1"/>
          </p:cNvSpPr>
          <p:nvPr/>
        </p:nvSpPr>
        <p:spPr>
          <a:xfrm>
            <a:off x="457200" y="2024063"/>
            <a:ext cx="4267200" cy="4198937"/>
          </a:xfrm>
          <a:prstGeom prst="rect">
            <a:avLst/>
          </a:prstGeom>
          <a:noFill/>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0"/>
              </a:spcBef>
              <a:spcAft>
                <a:spcPts val="0"/>
              </a:spcAft>
              <a:buClrTx/>
              <a:buSzTx/>
              <a:buFont typeface="Wingdings" pitchFamily="68"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Situation A:</a:t>
            </a:r>
          </a:p>
          <a:p>
            <a:pPr marL="342900" marR="0" lvl="0" indent="-342900" algn="ctr" defTabSz="457200" rtl="0" eaLnBrk="1" fontAlgn="auto" latinLnBrk="0" hangingPunct="1">
              <a:lnSpc>
                <a:spcPct val="100000"/>
              </a:lnSpc>
              <a:spcBef>
                <a:spcPct val="0"/>
              </a:spcBef>
              <a:spcAft>
                <a:spcPts val="0"/>
              </a:spcAft>
              <a:buClrTx/>
              <a:buSzTx/>
              <a:buFont typeface="Wingdings" pitchFamily="68"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Internet for all</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10" descr="Computerkids"/>
          <p:cNvPicPr>
            <a:picLocks noChangeAspect="1" noChangeArrowheads="1"/>
          </p:cNvPicPr>
          <p:nvPr/>
        </p:nvPicPr>
        <p:blipFill>
          <a:blip r:embed="rId3"/>
          <a:srcRect/>
          <a:stretch>
            <a:fillRect/>
          </a:stretch>
        </p:blipFill>
        <p:spPr bwMode="auto">
          <a:xfrm>
            <a:off x="0" y="3254375"/>
            <a:ext cx="4895850" cy="3603625"/>
          </a:xfrm>
          <a:prstGeom prst="rect">
            <a:avLst/>
          </a:prstGeom>
          <a:noFill/>
        </p:spPr>
      </p:pic>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pPr algn="ctr"/>
            <a:r>
              <a:rPr lang="en-US" sz="4000"/>
              <a:t>Flexibility for different situations</a:t>
            </a:r>
          </a:p>
        </p:txBody>
      </p:sp>
      <p:sp>
        <p:nvSpPr>
          <p:cNvPr id="926723" name="Rectangle 3"/>
          <p:cNvSpPr>
            <a:spLocks noGrp="1" noChangeArrowheads="1"/>
          </p:cNvSpPr>
          <p:nvPr>
            <p:ph sz="half" idx="1"/>
          </p:nvPr>
        </p:nvSpPr>
        <p:spPr>
          <a:xfrm>
            <a:off x="457200" y="2024063"/>
            <a:ext cx="4267200" cy="4198937"/>
          </a:xfrm>
          <a:noFill/>
        </p:spPr>
        <p:txBody>
          <a:bodyPr/>
          <a:lstStyle/>
          <a:p>
            <a:pPr algn="ctr">
              <a:spcBef>
                <a:spcPct val="0"/>
              </a:spcBef>
              <a:buFont typeface="Wingdings" pitchFamily="68" charset="2"/>
              <a:buNone/>
            </a:pPr>
            <a:r>
              <a:rPr lang="en-US" dirty="0"/>
              <a:t>Situation A:</a:t>
            </a:r>
          </a:p>
          <a:p>
            <a:pPr algn="ctr">
              <a:spcBef>
                <a:spcPct val="0"/>
              </a:spcBef>
              <a:buFont typeface="Wingdings" pitchFamily="68" charset="2"/>
              <a:buNone/>
            </a:pPr>
            <a:r>
              <a:rPr lang="en-US" dirty="0"/>
              <a:t>Internet for all</a:t>
            </a:r>
          </a:p>
        </p:txBody>
      </p:sp>
      <p:sp>
        <p:nvSpPr>
          <p:cNvPr id="926724" name="Rectangle 4"/>
          <p:cNvSpPr>
            <a:spLocks noGrp="1" noChangeArrowheads="1"/>
          </p:cNvSpPr>
          <p:nvPr>
            <p:ph sz="half" idx="2"/>
          </p:nvPr>
        </p:nvSpPr>
        <p:spPr>
          <a:xfrm>
            <a:off x="5003800" y="2027238"/>
            <a:ext cx="4140200" cy="4306887"/>
          </a:xfrm>
        </p:spPr>
        <p:txBody>
          <a:bodyPr/>
          <a:lstStyle/>
          <a:p>
            <a:pPr algn="ctr">
              <a:spcBef>
                <a:spcPct val="0"/>
              </a:spcBef>
              <a:buFont typeface="Wingdings" pitchFamily="68" charset="2"/>
              <a:buNone/>
            </a:pPr>
            <a:r>
              <a:rPr lang="en-US"/>
              <a:t>Situation B:</a:t>
            </a:r>
          </a:p>
          <a:p>
            <a:pPr algn="ctr">
              <a:spcBef>
                <a:spcPct val="0"/>
              </a:spcBef>
              <a:buFont typeface="Wingdings" pitchFamily="68" charset="2"/>
              <a:buNone/>
            </a:pPr>
            <a:r>
              <a:rPr lang="en-US"/>
              <a:t>Internal for employees</a:t>
            </a:r>
          </a:p>
        </p:txBody>
      </p:sp>
      <p:pic>
        <p:nvPicPr>
          <p:cNvPr id="926728" name="Picture 8" descr="MPj04227720000[1]"/>
          <p:cNvPicPr>
            <a:picLocks noChangeAspect="1" noChangeArrowheads="1"/>
          </p:cNvPicPr>
          <p:nvPr/>
        </p:nvPicPr>
        <p:blipFill>
          <a:blip r:embed="rId3"/>
          <a:srcRect t="2762" b="4276"/>
          <a:stretch>
            <a:fillRect/>
          </a:stretch>
        </p:blipFill>
        <p:spPr bwMode="auto">
          <a:xfrm>
            <a:off x="5292725" y="3278188"/>
            <a:ext cx="3851275" cy="3579812"/>
          </a:xfrm>
          <a:prstGeom prst="rect">
            <a:avLst/>
          </a:prstGeom>
          <a:noFill/>
        </p:spPr>
      </p:pic>
      <p:pic>
        <p:nvPicPr>
          <p:cNvPr id="926730" name="Picture 10" descr="Computerkids"/>
          <p:cNvPicPr>
            <a:picLocks noChangeAspect="1" noChangeArrowheads="1"/>
          </p:cNvPicPr>
          <p:nvPr/>
        </p:nvPicPr>
        <p:blipFill>
          <a:blip r:embed="rId4"/>
          <a:srcRect/>
          <a:stretch>
            <a:fillRect/>
          </a:stretch>
        </p:blipFill>
        <p:spPr bwMode="auto">
          <a:xfrm>
            <a:off x="0" y="3254375"/>
            <a:ext cx="4895850" cy="3603625"/>
          </a:xfrm>
          <a:prstGeom prst="rect">
            <a:avLst/>
          </a:prstGeom>
          <a:noFill/>
        </p:spPr>
      </p:pic>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r>
              <a:rPr lang="en-US"/>
              <a:t>Accessibility Supported</a:t>
            </a:r>
          </a:p>
        </p:txBody>
      </p:sp>
      <p:sp>
        <p:nvSpPr>
          <p:cNvPr id="924675" name="Rectangle 3"/>
          <p:cNvSpPr>
            <a:spLocks noGrp="1" noChangeArrowheads="1"/>
          </p:cNvSpPr>
          <p:nvPr>
            <p:ph idx="1"/>
          </p:nvPr>
        </p:nvSpPr>
        <p:spPr/>
        <p:txBody>
          <a:bodyPr/>
          <a:lstStyle/>
          <a:p>
            <a:r>
              <a:rPr lang="en-US"/>
              <a:t>An established list of Web technologies (HTML, CSS, etc.) that an author can use to create accessible Web content, </a:t>
            </a:r>
            <a:br>
              <a:rPr lang="en-US"/>
            </a:br>
            <a:r>
              <a:rPr lang="en-US"/>
              <a:t>because the technologies are supported by users’ assisistive technologies and user agents’ accessibility features.</a:t>
            </a:r>
          </a:p>
          <a:p>
            <a:endParaRPr lang="en-US"/>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r>
              <a:rPr lang="en-US" dirty="0"/>
              <a:t>What WCAG </a:t>
            </a:r>
            <a:r>
              <a:rPr lang="en-US" dirty="0" smtClean="0"/>
              <a:t>2.0 </a:t>
            </a:r>
            <a:r>
              <a:rPr lang="en-US" dirty="0"/>
              <a:t>gives you</a:t>
            </a:r>
          </a:p>
        </p:txBody>
      </p:sp>
      <p:sp>
        <p:nvSpPr>
          <p:cNvPr id="781315" name="Rectangle 3"/>
          <p:cNvSpPr>
            <a:spLocks noGrp="1" noChangeArrowheads="1"/>
          </p:cNvSpPr>
          <p:nvPr>
            <p:ph idx="1"/>
          </p:nvPr>
        </p:nvSpPr>
        <p:spPr/>
        <p:txBody>
          <a:bodyPr/>
          <a:lstStyle/>
          <a:p>
            <a:r>
              <a:rPr lang="en-US" b="1"/>
              <a:t>Extensive supporting materials, </a:t>
            </a:r>
            <a:br>
              <a:rPr lang="en-US" b="1"/>
            </a:br>
            <a:r>
              <a:rPr lang="en-US" b="1"/>
              <a:t>practical implementation guidance</a:t>
            </a:r>
          </a:p>
        </p:txBody>
      </p:sp>
      <p:grpSp>
        <p:nvGrpSpPr>
          <p:cNvPr id="2" name="Group 9"/>
          <p:cNvGrpSpPr>
            <a:grpSpLocks/>
          </p:cNvGrpSpPr>
          <p:nvPr/>
        </p:nvGrpSpPr>
        <p:grpSpPr bwMode="auto">
          <a:xfrm>
            <a:off x="5311775" y="3659188"/>
            <a:ext cx="3832225" cy="3198812"/>
            <a:chOff x="3346" y="2305"/>
            <a:chExt cx="2414" cy="2015"/>
          </a:xfrm>
        </p:grpSpPr>
        <p:pic>
          <p:nvPicPr>
            <p:cNvPr id="781322" name="Picture 10" descr="silver-tray-2"/>
            <p:cNvPicPr>
              <a:picLocks noChangeAspect="1" noChangeArrowheads="1"/>
            </p:cNvPicPr>
            <p:nvPr/>
          </p:nvPicPr>
          <p:blipFill>
            <a:blip r:embed="rId3"/>
            <a:srcRect/>
            <a:stretch>
              <a:fillRect/>
            </a:stretch>
          </p:blipFill>
          <p:spPr bwMode="auto">
            <a:xfrm>
              <a:off x="3346" y="2709"/>
              <a:ext cx="2414" cy="1611"/>
            </a:xfrm>
            <a:prstGeom prst="rect">
              <a:avLst/>
            </a:prstGeom>
            <a:noFill/>
          </p:spPr>
        </p:pic>
        <p:sp>
          <p:nvSpPr>
            <p:cNvPr id="781323" name="WordArt 11"/>
            <p:cNvSpPr>
              <a:spLocks noChangeArrowheads="1" noChangeShapeType="1" noTextEdit="1"/>
            </p:cNvSpPr>
            <p:nvPr/>
          </p:nvSpPr>
          <p:spPr bwMode="auto">
            <a:xfrm rot="120000">
              <a:off x="3606" y="2305"/>
              <a:ext cx="1699" cy="654"/>
            </a:xfrm>
            <a:prstGeom prst="rect">
              <a:avLst/>
            </a:prstGeom>
          </p:spPr>
          <p:txBody>
            <a:bodyPr wrap="none" fromWordArt="1">
              <a:prstTxWarp prst="textPlain">
                <a:avLst>
                  <a:gd name="adj" fmla="val 50000"/>
                </a:avLst>
              </a:prstTxWarp>
            </a:bodyPr>
            <a:lstStyle/>
            <a:p>
              <a:r>
                <a:rPr lang="en-US" sz="3600" kern="10" dirty="0">
                  <a:ln w="19050">
                    <a:solidFill>
                      <a:schemeClr val="tx2"/>
                    </a:solidFill>
                    <a:round/>
                    <a:headEnd/>
                    <a:tailEn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63500" dist="38099" dir="2700000" algn="ctr" rotWithShape="0">
                      <a:schemeClr val="bg1">
                        <a:lumMod val="75000"/>
                        <a:alpha val="75000"/>
                      </a:schemeClr>
                    </a:outerShdw>
                  </a:effectLst>
                  <a:latin typeface="Gill Sans MT"/>
                  <a:ea typeface="Gill Sans MT"/>
                  <a:cs typeface="Gill Sans MT"/>
                </a:rPr>
                <a:t>WCAG 2.0</a:t>
              </a:r>
            </a:p>
          </p:txBody>
        </p:sp>
      </p:grpSp>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5" name="Rectangle 5"/>
          <p:cNvSpPr>
            <a:spLocks noGrp="1" noChangeArrowheads="1"/>
          </p:cNvSpPr>
          <p:nvPr>
            <p:ph type="title"/>
          </p:nvPr>
        </p:nvSpPr>
        <p:spPr>
          <a:xfrm>
            <a:off x="-36513" y="-1503363"/>
            <a:ext cx="8686801" cy="1143000"/>
          </a:xfrm>
          <a:noFill/>
          <a:ln/>
        </p:spPr>
        <p:txBody>
          <a:bodyPr/>
          <a:lstStyle/>
          <a:p>
            <a:r>
              <a:rPr lang="en-US"/>
              <a:t>WCAG 1.0 – WCAG 2.0</a:t>
            </a:r>
          </a:p>
        </p:txBody>
      </p:sp>
      <p:sp>
        <p:nvSpPr>
          <p:cNvPr id="640002" name="Rectangle 2"/>
          <p:cNvSpPr>
            <a:spLocks noGrp="1" noChangeArrowheads="1"/>
          </p:cNvSpPr>
          <p:nvPr>
            <p:ph sz="half" idx="1"/>
          </p:nvPr>
        </p:nvSpPr>
        <p:spPr>
          <a:xfrm>
            <a:off x="304800" y="365125"/>
            <a:ext cx="4445000" cy="5715000"/>
          </a:xfrm>
          <a:noFill/>
        </p:spPr>
        <p:txBody>
          <a:bodyPr/>
          <a:lstStyle/>
          <a:p>
            <a:pPr>
              <a:lnSpc>
                <a:spcPct val="90000"/>
              </a:lnSpc>
              <a:buFont typeface="Wingdings" pitchFamily="68" charset="2"/>
              <a:buNone/>
            </a:pPr>
            <a:r>
              <a:rPr lang="en-US" sz="4400"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WCAG 1.0</a:t>
            </a:r>
            <a:endParaRPr lang="en-US" sz="4000"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ndParaRPr>
          </a:p>
          <a:p>
            <a:pPr>
              <a:lnSpc>
                <a:spcPct val="90000"/>
              </a:lnSpc>
            </a:pPr>
            <a:endParaRPr lang="en-US" sz="3200" dirty="0">
              <a:solidFill>
                <a:srgbClr val="005A9C"/>
              </a:solidFill>
            </a:endParaRPr>
          </a:p>
          <a:p>
            <a:pPr>
              <a:lnSpc>
                <a:spcPct val="90000"/>
              </a:lnSpc>
            </a:pPr>
            <a:r>
              <a:rPr lang="en-US" sz="3200" dirty="0">
                <a:solidFill>
                  <a:schemeClr val="tx1">
                    <a:lumMod val="50000"/>
                    <a:lumOff val="50000"/>
                  </a:schemeClr>
                </a:solidFill>
              </a:rPr>
              <a:t>Guidelines</a:t>
            </a:r>
          </a:p>
          <a:p>
            <a:pPr lvl="1">
              <a:lnSpc>
                <a:spcPct val="90000"/>
              </a:lnSpc>
            </a:pPr>
            <a:r>
              <a:rPr lang="en-US" sz="3200" dirty="0">
                <a:solidFill>
                  <a:schemeClr val="tx1">
                    <a:lumMod val="50000"/>
                    <a:lumOff val="50000"/>
                  </a:schemeClr>
                </a:solidFill>
              </a:rPr>
              <a:t>Checkpoints</a:t>
            </a:r>
            <a:br>
              <a:rPr lang="en-US" sz="3200" dirty="0">
                <a:solidFill>
                  <a:schemeClr val="tx1">
                    <a:lumMod val="50000"/>
                    <a:lumOff val="50000"/>
                  </a:schemeClr>
                </a:solidFill>
              </a:rPr>
            </a:br>
            <a:r>
              <a:rPr lang="en-US" sz="3200" dirty="0">
                <a:solidFill>
                  <a:schemeClr val="tx1">
                    <a:lumMod val="50000"/>
                    <a:lumOff val="50000"/>
                  </a:schemeClr>
                </a:solidFill>
              </a:rPr>
              <a:t>Priority 1, 2, 3</a:t>
            </a:r>
          </a:p>
          <a:p>
            <a:pPr>
              <a:lnSpc>
                <a:spcPct val="90000"/>
              </a:lnSpc>
              <a:buFont typeface="Wingdings" pitchFamily="68" charset="2"/>
              <a:buNone/>
            </a:pPr>
            <a:endParaRPr lang="en-US" sz="3200" dirty="0">
              <a:solidFill>
                <a:schemeClr val="bg2"/>
              </a:solidFill>
            </a:endParaRPr>
          </a:p>
          <a:p>
            <a:pPr>
              <a:lnSpc>
                <a:spcPct val="90000"/>
              </a:lnSpc>
              <a:buFont typeface="Wingdings" pitchFamily="68" charset="2"/>
              <a:buNone/>
            </a:pPr>
            <a:r>
              <a:rPr lang="en-US" sz="4400" b="1" dirty="0"/>
              <a:t>1.0 Support</a:t>
            </a:r>
            <a:endParaRPr lang="en-US" sz="4000" b="1" dirty="0"/>
          </a:p>
          <a:p>
            <a:pPr>
              <a:lnSpc>
                <a:spcPct val="90000"/>
              </a:lnSpc>
            </a:pPr>
            <a:r>
              <a:rPr lang="en-US" sz="3200" b="1" dirty="0"/>
              <a:t>Techniques</a:t>
            </a:r>
            <a:r>
              <a:rPr lang="en-US" sz="3200" b="1" dirty="0">
                <a:solidFill>
                  <a:srgbClr val="FFFF00"/>
                </a:solidFill>
              </a:rPr>
              <a:t/>
            </a:r>
            <a:br>
              <a:rPr lang="en-US" sz="3200" b="1" dirty="0">
                <a:solidFill>
                  <a:srgbClr val="FFFF00"/>
                </a:solidFill>
              </a:rPr>
            </a:br>
            <a:endParaRPr lang="en-US" sz="3200" b="1" dirty="0">
              <a:solidFill>
                <a:srgbClr val="FFFF00"/>
              </a:solidFill>
            </a:endParaRPr>
          </a:p>
          <a:p>
            <a:pPr>
              <a:lnSpc>
                <a:spcPct val="90000"/>
              </a:lnSpc>
            </a:pPr>
            <a:endParaRPr lang="en-US" sz="2400" dirty="0"/>
          </a:p>
        </p:txBody>
      </p:sp>
      <p:sp>
        <p:nvSpPr>
          <p:cNvPr id="640003" name="Rectangle 3"/>
          <p:cNvSpPr>
            <a:spLocks noGrp="1" noChangeArrowheads="1"/>
          </p:cNvSpPr>
          <p:nvPr>
            <p:ph sz="half" idx="2"/>
          </p:nvPr>
        </p:nvSpPr>
        <p:spPr>
          <a:xfrm>
            <a:off x="4648200" y="365125"/>
            <a:ext cx="4799013" cy="6492875"/>
          </a:xfrm>
          <a:noFill/>
        </p:spPr>
        <p:txBody>
          <a:bodyPr/>
          <a:lstStyle/>
          <a:p>
            <a:pPr>
              <a:lnSpc>
                <a:spcPct val="90000"/>
              </a:lnSpc>
              <a:buFont typeface="Wingdings" pitchFamily="68" charset="2"/>
              <a:buNone/>
            </a:pPr>
            <a:r>
              <a:rPr lang="en-US" sz="44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WCAG </a:t>
            </a:r>
            <a:r>
              <a:rPr lang="en-US" sz="44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rPr>
              <a:t>2.0</a:t>
            </a:r>
            <a:endParaRPr lang="en-US" sz="44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ndParaRPr>
          </a:p>
          <a:p>
            <a:pPr>
              <a:lnSpc>
                <a:spcPct val="90000"/>
              </a:lnSpc>
            </a:pPr>
            <a:r>
              <a:rPr lang="en-US" sz="3200" dirty="0">
                <a:solidFill>
                  <a:schemeClr val="tx1">
                    <a:lumMod val="50000"/>
                    <a:lumOff val="50000"/>
                  </a:schemeClr>
                </a:solidFill>
              </a:rPr>
              <a:t>Principles: P-O-U-R</a:t>
            </a:r>
          </a:p>
          <a:p>
            <a:pPr>
              <a:lnSpc>
                <a:spcPct val="90000"/>
              </a:lnSpc>
            </a:pPr>
            <a:r>
              <a:rPr lang="en-US" sz="3200" dirty="0">
                <a:solidFill>
                  <a:schemeClr val="tx1">
                    <a:lumMod val="50000"/>
                    <a:lumOff val="50000"/>
                  </a:schemeClr>
                </a:solidFill>
              </a:rPr>
              <a:t>Guidelines</a:t>
            </a:r>
          </a:p>
          <a:p>
            <a:pPr lvl="1">
              <a:lnSpc>
                <a:spcPct val="90000"/>
              </a:lnSpc>
            </a:pPr>
            <a:r>
              <a:rPr lang="en-US" sz="3200" dirty="0">
                <a:solidFill>
                  <a:schemeClr val="tx1">
                    <a:lumMod val="50000"/>
                    <a:lumOff val="50000"/>
                  </a:schemeClr>
                </a:solidFill>
              </a:rPr>
              <a:t>Success Criteria</a:t>
            </a:r>
            <a:br>
              <a:rPr lang="en-US" sz="3200" dirty="0">
                <a:solidFill>
                  <a:schemeClr val="tx1">
                    <a:lumMod val="50000"/>
                    <a:lumOff val="50000"/>
                  </a:schemeClr>
                </a:solidFill>
              </a:rPr>
            </a:br>
            <a:r>
              <a:rPr lang="en-US" sz="3200" dirty="0">
                <a:solidFill>
                  <a:schemeClr val="tx1">
                    <a:lumMod val="50000"/>
                    <a:lumOff val="50000"/>
                  </a:schemeClr>
                </a:solidFill>
              </a:rPr>
              <a:t>Level A, AA, AAA</a:t>
            </a:r>
          </a:p>
          <a:p>
            <a:pPr>
              <a:lnSpc>
                <a:spcPct val="90000"/>
              </a:lnSpc>
              <a:buFont typeface="Wingdings" pitchFamily="68" charset="2"/>
              <a:buNone/>
            </a:pPr>
            <a:endParaRPr lang="en-US" sz="3200" dirty="0">
              <a:solidFill>
                <a:schemeClr val="bg2"/>
              </a:solidFill>
            </a:endParaRPr>
          </a:p>
          <a:p>
            <a:pPr>
              <a:lnSpc>
                <a:spcPct val="90000"/>
              </a:lnSpc>
              <a:buFont typeface="Wingdings" pitchFamily="68" charset="2"/>
              <a:buNone/>
            </a:pPr>
            <a:r>
              <a:rPr lang="en-US" sz="44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rPr>
              <a:t>2.0 Support</a:t>
            </a:r>
            <a:endParaRPr lang="en-US" sz="40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endParaRPr>
          </a:p>
          <a:p>
            <a:pPr>
              <a:lnSpc>
                <a:spcPct val="90000"/>
              </a:lnSpc>
            </a:pPr>
            <a:r>
              <a:rPr lang="en-US" sz="32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rPr>
              <a:t>Techniques +</a:t>
            </a:r>
          </a:p>
          <a:p>
            <a:pPr>
              <a:lnSpc>
                <a:spcPct val="90000"/>
              </a:lnSpc>
            </a:pPr>
            <a:r>
              <a:rPr lang="en-US" sz="3200" b="1" dirty="0" smtClean="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rPr>
              <a:t>Understanding</a:t>
            </a:r>
            <a:endParaRPr lang="en-US" sz="3200" b="1" dirty="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endParaRPr>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8" name="Rectangle 4"/>
          <p:cNvSpPr>
            <a:spLocks noGrp="1" noChangeArrowheads="1"/>
          </p:cNvSpPr>
          <p:nvPr>
            <p:ph type="title"/>
          </p:nvPr>
        </p:nvSpPr>
        <p:spPr>
          <a:xfrm>
            <a:off x="833438" y="274638"/>
            <a:ext cx="7477125" cy="1143000"/>
          </a:xfrm>
          <a:ln/>
        </p:spPr>
        <p:style>
          <a:lnRef idx="1">
            <a:schemeClr val="accent1"/>
          </a:lnRef>
          <a:fillRef idx="2">
            <a:schemeClr val="accent1"/>
          </a:fillRef>
          <a:effectRef idx="1">
            <a:schemeClr val="accent1"/>
          </a:effectRef>
          <a:fontRef idx="minor">
            <a:schemeClr val="dk1"/>
          </a:fontRef>
        </p:style>
        <p:txBody>
          <a:bodyPr anchor="ctr"/>
          <a:lstStyle/>
          <a:p>
            <a:r>
              <a:rPr lang="en-US" dirty="0">
                <a:solidFill>
                  <a:srgbClr val="006666"/>
                </a:solidFill>
                <a:effectLst>
                  <a:outerShdw blurRad="38100" dist="38100" dir="2700000" algn="ctr" rotWithShape="0">
                    <a:srgbClr val="000000">
                      <a:alpha val="43000"/>
                    </a:srgbClr>
                  </a:outerShdw>
                </a:effectLst>
              </a:rPr>
              <a:t>Understanding document</a:t>
            </a:r>
          </a:p>
        </p:txBody>
      </p:sp>
      <p:sp>
        <p:nvSpPr>
          <p:cNvPr id="866309" name="Rectangle 5"/>
          <p:cNvSpPr>
            <a:spLocks noGrp="1" noChangeArrowheads="1"/>
          </p:cNvSpPr>
          <p:nvPr>
            <p:ph idx="1"/>
          </p:nvPr>
        </p:nvSpPr>
        <p:spPr>
          <a:xfrm>
            <a:off x="457200" y="1598613"/>
            <a:ext cx="8686800" cy="4948237"/>
          </a:xfrm>
          <a:noFill/>
        </p:spPr>
        <p:txBody>
          <a:bodyPr/>
          <a:lstStyle/>
          <a:p>
            <a:r>
              <a:rPr lang="en-US"/>
              <a:t>Supporting document, “informative” </a:t>
            </a:r>
          </a:p>
          <a:p>
            <a:r>
              <a:rPr lang="en-US"/>
              <a:t>Reference manual</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Kansas - Blue Star Ribbon">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CGSC99TRAV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SC99TRAV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SC99TRAV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SC99TRAV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SC99TRAV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SC99TRAV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SC99TRAV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Kansas - Blue Star Ribbon</Template>
  <TotalTime>2120</TotalTime>
  <Words>9912</Words>
  <Application>Microsoft Macintosh PowerPoint</Application>
  <PresentationFormat>On-screen Show (4:3)</PresentationFormat>
  <Paragraphs>1140</Paragraphs>
  <Slides>111</Slides>
  <Notes>100</Notes>
  <HiddenSlides>1</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Kansas - Blue Star Ribbon</vt:lpstr>
      <vt:lpstr>Kansas Partnership for Accessible Technology</vt:lpstr>
      <vt:lpstr>Welcome and Introductions</vt:lpstr>
      <vt:lpstr>Why Accessibility?</vt:lpstr>
      <vt:lpstr>Demo</vt:lpstr>
      <vt:lpstr>Digital Government</vt:lpstr>
      <vt:lpstr>Digital Government</vt:lpstr>
      <vt:lpstr>Digital Government and Equal Opportunity</vt:lpstr>
      <vt:lpstr>20% of Adult Kansans Live with a Disability of Some Kind</vt:lpstr>
      <vt:lpstr>8% of Males Are Color Blind</vt:lpstr>
      <vt:lpstr>Majority of Working-Age Adults Likely to Benefit from the Use of Accessible Technology</vt:lpstr>
      <vt:lpstr>Majority of Working-Age Adults Likely to Benefit from the Use of Accessible Technology</vt:lpstr>
      <vt:lpstr>Majority of Computer Users Likely to Benefit from the Use of Accessible Technology</vt:lpstr>
      <vt:lpstr>Aging</vt:lpstr>
      <vt:lpstr>Aging</vt:lpstr>
      <vt:lpstr>The Population is Aging</vt:lpstr>
      <vt:lpstr>Other Beneficiaries of Accessible Technology</vt:lpstr>
      <vt:lpstr>Technical Advantages</vt:lpstr>
      <vt:lpstr>Financial Benefits</vt:lpstr>
      <vt:lpstr>Decreases Risk of High Legal Expenses</vt:lpstr>
      <vt:lpstr>Gartner on Litigation Risk</vt:lpstr>
      <vt:lpstr>Forrester on Litigation Risk</vt:lpstr>
      <vt:lpstr>Accessibility Is the Law.</vt:lpstr>
      <vt:lpstr>ADA</vt:lpstr>
      <vt:lpstr>Section 504</vt:lpstr>
      <vt:lpstr>Section 508</vt:lpstr>
      <vt:lpstr>Section 255</vt:lpstr>
      <vt:lpstr>Education Laws</vt:lpstr>
      <vt:lpstr>Rights of Persons with Disabilities</vt:lpstr>
      <vt:lpstr>Employment Rights of Persons with Disabilities</vt:lpstr>
      <vt:lpstr>Kansas Acts Against Discrimination</vt:lpstr>
      <vt:lpstr>ADA Accessibility Standards</vt:lpstr>
      <vt:lpstr>ITEC</vt:lpstr>
      <vt:lpstr>IT Policy 1210</vt:lpstr>
      <vt:lpstr>Web ⊂ IT</vt:lpstr>
      <vt:lpstr>IT + Business + Policy</vt:lpstr>
      <vt:lpstr>Partnership Organization and Responsibilities</vt:lpstr>
      <vt:lpstr>Background</vt:lpstr>
      <vt:lpstr>Issues 2000–2008</vt:lpstr>
      <vt:lpstr>Executive Order 08-12</vt:lpstr>
      <vt:lpstr>1</vt:lpstr>
      <vt:lpstr>2</vt:lpstr>
      <vt:lpstr>3</vt:lpstr>
      <vt:lpstr>4</vt:lpstr>
      <vt:lpstr>5</vt:lpstr>
      <vt:lpstr>6</vt:lpstr>
      <vt:lpstr>IT Governance Model</vt:lpstr>
      <vt:lpstr>11</vt:lpstr>
      <vt:lpstr>Relationship to Stakeholder Communities</vt:lpstr>
      <vt:lpstr>Governance</vt:lpstr>
      <vt:lpstr>Goals and Initiatives</vt:lpstr>
      <vt:lpstr>Setting Standards</vt:lpstr>
      <vt:lpstr>Assessment</vt:lpstr>
      <vt:lpstr>Communication</vt:lpstr>
      <vt:lpstr>Assistance</vt:lpstr>
      <vt:lpstr>Proposed Prioritization</vt:lpstr>
      <vt:lpstr>Proposed Timeline</vt:lpstr>
      <vt:lpstr>Ad Hoc Working Groups</vt:lpstr>
      <vt:lpstr>Working Groups and Committees </vt:lpstr>
      <vt:lpstr>What We Need from You</vt:lpstr>
      <vt:lpstr>What We Need from You</vt:lpstr>
      <vt:lpstr>What We Need from You</vt:lpstr>
      <vt:lpstr>What We Need from You</vt:lpstr>
      <vt:lpstr>Web Content Accessibility Guidelines</vt:lpstr>
      <vt:lpstr>Current Guidelines</vt:lpstr>
      <vt:lpstr>WCAG 2.0</vt:lpstr>
      <vt:lpstr>What WCAG 2.0 gives you</vt:lpstr>
      <vt:lpstr>Who develops WCAG</vt:lpstr>
      <vt:lpstr>Advances from WCAG 1.0 to WCAG 2.0</vt:lpstr>
      <vt:lpstr>WCAG 1.0 – WCAG 2.0</vt:lpstr>
      <vt:lpstr>WCAG 1.0 – WCAG 2.0</vt:lpstr>
      <vt:lpstr>What WCAG 2.0 gives you</vt:lpstr>
      <vt:lpstr>WCAG 1.0 – WCAG 2.0</vt:lpstr>
      <vt:lpstr>Testable Example</vt:lpstr>
      <vt:lpstr>Questionable color contrast:</vt:lpstr>
      <vt:lpstr>Testable Example</vt:lpstr>
      <vt:lpstr>What WCAG 2.0 gives you</vt:lpstr>
      <vt:lpstr>WCAG 2.0 Document</vt:lpstr>
      <vt:lpstr>Techniques document</vt:lpstr>
      <vt:lpstr>WCAG 2.0 requirements are more flexible</vt:lpstr>
      <vt:lpstr>Scripting allowed!</vt:lpstr>
      <vt:lpstr>Scripting Techniques</vt:lpstr>
      <vt:lpstr>Flexibility for rich Internet applications (Ajax, DHTML)</vt:lpstr>
      <vt:lpstr>Flexibility through “accessibility-supported technologies”</vt:lpstr>
      <vt:lpstr>Changes over time</vt:lpstr>
      <vt:lpstr>Accessibility Supported</vt:lpstr>
      <vt:lpstr>Accessibility Supported</vt:lpstr>
      <vt:lpstr>Accessibility Supported</vt:lpstr>
      <vt:lpstr>Accessibility Supported</vt:lpstr>
      <vt:lpstr>Accessibility Supported</vt:lpstr>
      <vt:lpstr>Accessibility Supported</vt:lpstr>
      <vt:lpstr>Accessibility Supported</vt:lpstr>
      <vt:lpstr>Accessibility Supported</vt:lpstr>
      <vt:lpstr>Flexibility for different situations</vt:lpstr>
      <vt:lpstr>Flexibility for different situations</vt:lpstr>
      <vt:lpstr>Flexibility for different situations</vt:lpstr>
      <vt:lpstr>Accessibility Supported</vt:lpstr>
      <vt:lpstr>What WCAG 2.0 gives you</vt:lpstr>
      <vt:lpstr>WCAG 1.0 – WCAG 2.0</vt:lpstr>
      <vt:lpstr>Understanding document</vt:lpstr>
      <vt:lpstr>WCAG 2.0 technical documents</vt:lpstr>
      <vt:lpstr>How to Meet (Quick Reference)</vt:lpstr>
      <vt:lpstr>Quick Reference content</vt:lpstr>
      <vt:lpstr>Quick Reference links</vt:lpstr>
      <vt:lpstr>Quick Reference screen shot</vt:lpstr>
      <vt:lpstr>What WCAG 2.0 gives you</vt:lpstr>
      <vt:lpstr>Updating the Kansas Guidelines</vt:lpstr>
      <vt:lpstr>IT Policy 1210 and Annual Report</vt:lpstr>
      <vt:lpstr>IT Policy 1210 and Annual Report</vt:lpstr>
      <vt:lpstr>Schedule of Future Meetings</vt:lpstr>
      <vt:lpstr>Meetings for the Remainder of 2009</vt:lpstr>
      <vt:lpstr>Open Discussion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creator>Cole Douglas Robison</dc:creator>
  <cp:lastModifiedBy>Cole Robison</cp:lastModifiedBy>
  <cp:revision>141</cp:revision>
  <dcterms:created xsi:type="dcterms:W3CDTF">2009-01-28T03:09:05Z</dcterms:created>
  <dcterms:modified xsi:type="dcterms:W3CDTF">2009-02-02T22:03:05Z</dcterms:modified>
</cp:coreProperties>
</file>