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notesSlides/notesSlide6.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70" r:id="rId12"/>
    <p:sldId id="271" r:id="rId13"/>
    <p:sldId id="272" r:id="rId14"/>
    <p:sldId id="267" r:id="rId15"/>
    <p:sldId id="268" r:id="rId16"/>
    <p:sldId id="269" r:id="rId17"/>
    <p:sldId id="273" r:id="rId18"/>
    <p:sldId id="274" r:id="rId19"/>
    <p:sldId id="275" r:id="rId20"/>
    <p:sldId id="276" r:id="rId21"/>
    <p:sldId id="277" r:id="rId22"/>
    <p:sldId id="278" r:id="rId23"/>
    <p:sldId id="279" r:id="rId24"/>
    <p:sldId id="280" r:id="rId25"/>
    <p:sldId id="281" r:id="rId26"/>
    <p:sldId id="283"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le Robison" initials="CDR"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2" autoAdjust="0"/>
    <p:restoredTop sz="86413" autoAdjust="0"/>
  </p:normalViewPr>
  <p:slideViewPr>
    <p:cSldViewPr>
      <p:cViewPr varScale="1">
        <p:scale>
          <a:sx n="94" d="100"/>
          <a:sy n="94" d="100"/>
        </p:scale>
        <p:origin x="-1320" y="-96"/>
      </p:cViewPr>
      <p:guideLst>
        <p:guide orient="horz" pos="2160"/>
        <p:guide pos="2880"/>
      </p:guideLst>
    </p:cSldViewPr>
  </p:slideViewPr>
  <p:outlineViewPr>
    <p:cViewPr>
      <p:scale>
        <a:sx n="33" d="100"/>
        <a:sy n="33" d="100"/>
      </p:scale>
      <p:origin x="0" y="1829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bar"/>
        <c:grouping val="stacked"/>
        <c:ser>
          <c:idx val="0"/>
          <c:order val="0"/>
          <c:tx>
            <c:strRef>
              <c:f>Sheet1!$B$1</c:f>
              <c:strCache>
                <c:ptCount val="1"/>
                <c:pt idx="0">
                  <c:v>Start Date</c:v>
                </c:pt>
              </c:strCache>
            </c:strRef>
          </c:tx>
          <c:spPr>
            <a:noFill/>
            <a:ln>
              <a:noFill/>
            </a:ln>
          </c:spPr>
          <c:cat>
            <c:strRef>
              <c:f>Sheet1!$A$2:$A$8</c:f>
              <c:strCache>
                <c:ptCount val="7"/>
                <c:pt idx="0">
                  <c:v>Communication Plan</c:v>
                </c:pt>
                <c:pt idx="1">
                  <c:v>Guidelines</c:v>
                </c:pt>
                <c:pt idx="2">
                  <c:v>Web Site</c:v>
                </c:pt>
                <c:pt idx="3">
                  <c:v>Monitoring Tool Acquisition</c:v>
                </c:pt>
                <c:pt idx="4">
                  <c:v>Training (Program Design)</c:v>
                </c:pt>
                <c:pt idx="5">
                  <c:v>Procurement Policy</c:v>
                </c:pt>
                <c:pt idx="6">
                  <c:v>Architecture</c:v>
                </c:pt>
              </c:strCache>
            </c:strRef>
          </c:cat>
          <c:val>
            <c:numRef>
              <c:f>Sheet1!$B$2:$B$8</c:f>
              <c:numCache>
                <c:formatCode>m/d/yyyy</c:formatCode>
                <c:ptCount val="7"/>
                <c:pt idx="0">
                  <c:v>38380</c:v>
                </c:pt>
                <c:pt idx="1">
                  <c:v>38380</c:v>
                </c:pt>
                <c:pt idx="2">
                  <c:v>38380</c:v>
                </c:pt>
                <c:pt idx="3">
                  <c:v>38380</c:v>
                </c:pt>
                <c:pt idx="4">
                  <c:v>38380</c:v>
                </c:pt>
                <c:pt idx="5">
                  <c:v>38547</c:v>
                </c:pt>
                <c:pt idx="6">
                  <c:v>38638</c:v>
                </c:pt>
              </c:numCache>
            </c:numRef>
          </c:val>
        </c:ser>
        <c:ser>
          <c:idx val="1"/>
          <c:order val="1"/>
          <c:tx>
            <c:strRef>
              <c:f>Sheet1!$C$1</c:f>
              <c:strCache>
                <c:ptCount val="1"/>
                <c:pt idx="0">
                  <c:v>Duration</c:v>
                </c:pt>
              </c:strCache>
            </c:strRef>
          </c:tx>
          <c:cat>
            <c:strRef>
              <c:f>Sheet1!$A$2:$A$8</c:f>
              <c:strCache>
                <c:ptCount val="7"/>
                <c:pt idx="0">
                  <c:v>Communication Plan</c:v>
                </c:pt>
                <c:pt idx="1">
                  <c:v>Guidelines</c:v>
                </c:pt>
                <c:pt idx="2">
                  <c:v>Web Site</c:v>
                </c:pt>
                <c:pt idx="3">
                  <c:v>Monitoring Tool Acquisition</c:v>
                </c:pt>
                <c:pt idx="4">
                  <c:v>Training (Program Design)</c:v>
                </c:pt>
                <c:pt idx="5">
                  <c:v>Procurement Policy</c:v>
                </c:pt>
                <c:pt idx="6">
                  <c:v>Architecture</c:v>
                </c:pt>
              </c:strCache>
            </c:strRef>
          </c:cat>
          <c:val>
            <c:numRef>
              <c:f>Sheet1!$C$2:$C$8</c:f>
              <c:numCache>
                <c:formatCode>General</c:formatCode>
                <c:ptCount val="7"/>
                <c:pt idx="0">
                  <c:v>60</c:v>
                </c:pt>
                <c:pt idx="1">
                  <c:v>76</c:v>
                </c:pt>
                <c:pt idx="2">
                  <c:v>91</c:v>
                </c:pt>
                <c:pt idx="3">
                  <c:v>122</c:v>
                </c:pt>
                <c:pt idx="4">
                  <c:v>152</c:v>
                </c:pt>
                <c:pt idx="5">
                  <c:v>169</c:v>
                </c:pt>
                <c:pt idx="6">
                  <c:v>78</c:v>
                </c:pt>
              </c:numCache>
            </c:numRef>
          </c:val>
        </c:ser>
        <c:overlap val="100"/>
        <c:axId val="128397696"/>
        <c:axId val="128399232"/>
      </c:barChart>
      <c:catAx>
        <c:axId val="128397696"/>
        <c:scaling>
          <c:orientation val="maxMin"/>
        </c:scaling>
        <c:axPos val="r"/>
        <c:tickLblPos val="nextTo"/>
        <c:txPr>
          <a:bodyPr/>
          <a:lstStyle/>
          <a:p>
            <a:pPr>
              <a:defRPr sz="1400"/>
            </a:pPr>
            <a:endParaRPr lang="en-US"/>
          </a:p>
        </c:txPr>
        <c:crossAx val="128399232"/>
        <c:crosses val="max"/>
        <c:auto val="1"/>
        <c:lblAlgn val="ctr"/>
        <c:lblOffset val="100"/>
        <c:tickLblSkip val="1"/>
        <c:tickMarkSkip val="1"/>
      </c:catAx>
      <c:valAx>
        <c:axId val="128399232"/>
        <c:scaling>
          <c:orientation val="minMax"/>
          <c:max val="38716"/>
          <c:min val="38352"/>
        </c:scaling>
        <c:axPos val="t"/>
        <c:majorGridlines/>
        <c:numFmt formatCode="mmm\ yy" sourceLinked="0"/>
        <c:tickLblPos val="nextTo"/>
        <c:txPr>
          <a:bodyPr rot="-2700000"/>
          <a:lstStyle/>
          <a:p>
            <a:pPr>
              <a:defRPr sz="1400"/>
            </a:pPr>
            <a:endParaRPr lang="en-US"/>
          </a:p>
        </c:txPr>
        <c:crossAx val="128397696"/>
        <c:crosses val="autoZero"/>
        <c:crossBetween val="between"/>
        <c:majorUnit val="91"/>
        <c:minorUnit val="1"/>
      </c:valAx>
    </c:plotArea>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DC06D7-F5F6-4AF1-B435-3B294EB9F424}" type="datetimeFigureOut">
              <a:rPr lang="en-US" smtClean="0"/>
              <a:pPr/>
              <a:t>4/23/2009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25E289-D1B8-4AA8-98BD-40EE5688AB3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Met 4 times from March 9 to April 3.</a:t>
            </a:r>
          </a:p>
        </p:txBody>
      </p:sp>
      <p:sp>
        <p:nvSpPr>
          <p:cNvPr id="4" name="Slide Number Placeholder 3"/>
          <p:cNvSpPr>
            <a:spLocks noGrp="1"/>
          </p:cNvSpPr>
          <p:nvPr>
            <p:ph type="sldNum" sz="quarter" idx="10"/>
          </p:nvPr>
        </p:nvSpPr>
        <p:spPr/>
        <p:txBody>
          <a:bodyPr/>
          <a:lstStyle/>
          <a:p>
            <a:fld id="{2625E289-D1B8-4AA8-98BD-40EE5688AB3B}"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 New WCAG 2.0 requirements</a:t>
            </a:r>
          </a:p>
          <a:p>
            <a:r>
              <a:rPr lang="en-US" dirty="0" smtClean="0"/>
              <a:t>7 Dropped WCAG 1.0 requirements</a:t>
            </a:r>
          </a:p>
        </p:txBody>
      </p:sp>
      <p:sp>
        <p:nvSpPr>
          <p:cNvPr id="4" name="Slide Number Placeholder 3"/>
          <p:cNvSpPr>
            <a:spLocks noGrp="1"/>
          </p:cNvSpPr>
          <p:nvPr>
            <p:ph type="sldNum" sz="quarter" idx="10"/>
          </p:nvPr>
        </p:nvSpPr>
        <p:spPr/>
        <p:txBody>
          <a:bodyPr/>
          <a:lstStyle/>
          <a:p>
            <a:fld id="{2625E289-D1B8-4AA8-98BD-40EE5688AB3B}"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Indicate we</a:t>
            </a:r>
            <a:r>
              <a:rPr lang="en-US" baseline="0" dirty="0" smtClean="0"/>
              <a:t> did submit an INK grant application.</a:t>
            </a:r>
            <a:endParaRPr lang="en-US" dirty="0"/>
          </a:p>
        </p:txBody>
      </p:sp>
      <p:sp>
        <p:nvSpPr>
          <p:cNvPr id="4" name="Slide Number Placeholder 3"/>
          <p:cNvSpPr>
            <a:spLocks noGrp="1"/>
          </p:cNvSpPr>
          <p:nvPr>
            <p:ph type="sldNum" sz="quarter" idx="10"/>
          </p:nvPr>
        </p:nvSpPr>
        <p:spPr/>
        <p:txBody>
          <a:bodyPr/>
          <a:lstStyle/>
          <a:p>
            <a:fld id="{2625E289-D1B8-4AA8-98BD-40EE5688AB3B}"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right track: Most answered “no” when asked about anything</a:t>
            </a:r>
            <a:r>
              <a:rPr lang="en-US" baseline="0" dirty="0" smtClean="0"/>
              <a:t> we ought to be doing differently.</a:t>
            </a:r>
            <a:endParaRPr lang="en-US" dirty="0"/>
          </a:p>
        </p:txBody>
      </p:sp>
      <p:sp>
        <p:nvSpPr>
          <p:cNvPr id="4" name="Slide Number Placeholder 3"/>
          <p:cNvSpPr>
            <a:spLocks noGrp="1"/>
          </p:cNvSpPr>
          <p:nvPr>
            <p:ph type="sldNum" sz="quarter" idx="10"/>
          </p:nvPr>
        </p:nvSpPr>
        <p:spPr/>
        <p:txBody>
          <a:bodyPr/>
          <a:lstStyle/>
          <a:p>
            <a:fld id="{2625E289-D1B8-4AA8-98BD-40EE5688AB3B}" type="slidenum">
              <a:rPr lang="en-US" smtClean="0"/>
              <a:pPr/>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Stakeholder community outreach:</a:t>
            </a:r>
            <a:r>
              <a:rPr lang="en-US" baseline="0" dirty="0" smtClean="0"/>
              <a:t> We should both let them know what we’re planning and make overtures to get their input early on.</a:t>
            </a:r>
            <a:endParaRPr lang="en-US" dirty="0" smtClean="0"/>
          </a:p>
        </p:txBody>
      </p:sp>
      <p:sp>
        <p:nvSpPr>
          <p:cNvPr id="4" name="Slide Number Placeholder 3"/>
          <p:cNvSpPr>
            <a:spLocks noGrp="1"/>
          </p:cNvSpPr>
          <p:nvPr>
            <p:ph type="sldNum" sz="quarter" idx="10"/>
          </p:nvPr>
        </p:nvSpPr>
        <p:spPr/>
        <p:txBody>
          <a:bodyPr/>
          <a:lstStyle/>
          <a:p>
            <a:fld id="{2625E289-D1B8-4AA8-98BD-40EE5688AB3B}" type="slidenum">
              <a:rPr lang="en-US" smtClean="0"/>
              <a:pPr/>
              <a:t>23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(Slide from 2009-01-29 </a:t>
            </a:r>
            <a:r>
              <a:rPr lang="en-US" baseline="0" smtClean="0"/>
              <a:t>meeting presentation.)</a:t>
            </a:r>
            <a:endParaRPr lang="en-US" baseline="0" dirty="0" smtClean="0"/>
          </a:p>
        </p:txBody>
      </p:sp>
      <p:sp>
        <p:nvSpPr>
          <p:cNvPr id="4" name="Slide Number Placeholder 3"/>
          <p:cNvSpPr>
            <a:spLocks noGrp="1"/>
          </p:cNvSpPr>
          <p:nvPr>
            <p:ph type="sldNum" sz="quarter" idx="10"/>
          </p:nvPr>
        </p:nvSpPr>
        <p:spPr/>
        <p:txBody>
          <a:bodyPr/>
          <a:lstStyle/>
          <a:p>
            <a:fld id="{73E8E00B-F436-44B1-8C1E-E0578C6CD23F}"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1">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outerShdw blurRad="38100" dist="38100" dir="2700000" algn="tl">
                    <a:schemeClr val="bg1">
                      <a:lumMod val="75000"/>
                    </a:scheme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buSzPct val="115000"/>
              <a:buFont typeface="Arial" pitchFamily="34" charset="0"/>
              <a:buChar char="•"/>
              <a:defRPr>
                <a:effectLst/>
              </a:defRPr>
            </a:lvl1pPr>
            <a:lvl2pPr>
              <a:defRPr>
                <a:effectLst/>
              </a:defRPr>
            </a:lvl2pPr>
            <a:lvl3pPr>
              <a:defRPr>
                <a:effectLst/>
              </a:defRPr>
            </a:lvl3pPr>
            <a:lvl4pPr>
              <a:defRPr>
                <a:effectLst/>
              </a:defRPr>
            </a:lvl4pPr>
            <a:lvl5pPr>
              <a:defRPr>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buSzPct val="115000"/>
              <a:buFont typeface="Arial" pitchFamily="34" charset="0"/>
              <a:buChar char="•"/>
              <a:defRPr>
                <a:effectLst/>
              </a:defRPr>
            </a:lvl1pPr>
            <a:lvl2pPr>
              <a:defRPr>
                <a:effectLst/>
              </a:defRPr>
            </a:lvl2pPr>
            <a:lvl3pPr>
              <a:defRPr>
                <a:effectLst/>
              </a:defRPr>
            </a:lvl3pPr>
            <a:lvl4pPr>
              <a:defRPr>
                <a:effectLst/>
              </a:defRPr>
            </a:lvl4pPr>
            <a:lvl5pPr>
              <a:defRPr>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lvl1pPr>
              <a:buSzPct val="115000"/>
              <a:buFont typeface="Arial" pitchFamily="34" charset="0"/>
              <a:buChar char="•"/>
              <a:defRPr>
                <a:effectLst/>
              </a:defRPr>
            </a:lvl1pPr>
            <a:lvl2pPr>
              <a:defRPr>
                <a:effectLst/>
              </a:defRPr>
            </a:lvl2pPr>
            <a:lvl3pPr>
              <a:defRPr>
                <a:effectLst/>
              </a:defRPr>
            </a:lvl3pPr>
            <a:lvl4pPr>
              <a:defRPr>
                <a:effectLst/>
              </a:defRPr>
            </a:lvl4pPr>
            <a:lvl5pPr>
              <a:defRPr>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SzPct val="115000"/>
              <a:buFont typeface="Arial" pitchFamily="34" charset="0"/>
              <a:buChar char="•"/>
              <a:defRPr>
                <a:effectLst/>
              </a:defRPr>
            </a:lvl1pPr>
            <a:lvl2pPr>
              <a:defRPr>
                <a:effectLst/>
              </a:defRPr>
            </a:lvl2pPr>
            <a:lvl3pPr>
              <a:defRPr>
                <a:effectLst/>
              </a:defRPr>
            </a:lvl3pPr>
            <a:lvl4pPr>
              <a:defRPr>
                <a:effectLst/>
              </a:defRPr>
            </a:lvl4pPr>
            <a:lvl5pPr>
              <a:defRPr>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outerShdw blurRad="38100" dist="38100" dir="2700000" algn="tl">
                    <a:schemeClr val="bg1">
                      <a:lumMod val="75000"/>
                    </a:scheme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pic>
        <p:nvPicPr>
          <p:cNvPr id="4" name="Picture 3" descr="kslogoblue-gold.tif"/>
          <p:cNvPicPr>
            <a:picLocks noChangeAspect="1"/>
          </p:cNvPicPr>
          <p:nvPr/>
        </p:nvPicPr>
        <p:blipFill>
          <a:blip r:embed="rId2"/>
          <a:stretch>
            <a:fillRect/>
          </a:stretch>
        </p:blipFill>
        <p:spPr>
          <a:xfrm>
            <a:off x="722313" y="3727196"/>
            <a:ext cx="5074920" cy="679704"/>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buSzPct val="115000"/>
              <a:buFont typeface="Arial" pitchFamily="34" charset="0"/>
              <a:buChar char="•"/>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buSzPct val="115000"/>
              <a:buFont typeface="Arial" pitchFamily="34" charset="0"/>
              <a:buChar char="•"/>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buSzPct val="115000"/>
              <a:buFont typeface="Arial" pitchFamily="34" charset="0"/>
              <a:buChar char="•"/>
              <a:defRPr sz="2400">
                <a:effectLst/>
              </a:defRPr>
            </a:lvl1pPr>
            <a:lvl2pPr>
              <a:defRPr sz="2000">
                <a:effectLst/>
              </a:defRPr>
            </a:lvl2pPr>
            <a:lvl3pPr>
              <a:defRPr sz="1800">
                <a:effectLst/>
              </a:defRPr>
            </a:lvl3pPr>
            <a:lvl4pPr>
              <a:defRPr sz="1600">
                <a:effectLst/>
              </a:defRPr>
            </a:lvl4pPr>
            <a:lvl5pPr>
              <a:defRPr sz="1600">
                <a:effectLs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buSzPct val="115000"/>
              <a:buFont typeface="Arial" pitchFamily="34" charset="0"/>
              <a:buChar char="•"/>
              <a:defRPr sz="2400">
                <a:effectLst/>
              </a:defRPr>
            </a:lvl1pPr>
            <a:lvl2pPr>
              <a:defRPr sz="2000">
                <a:effectLst/>
              </a:defRPr>
            </a:lvl2pPr>
            <a:lvl3pPr>
              <a:defRPr sz="1800">
                <a:effectLst/>
              </a:defRPr>
            </a:lvl3pPr>
            <a:lvl4pPr>
              <a:defRPr sz="1600">
                <a:effectLst/>
              </a:defRPr>
            </a:lvl4pPr>
            <a:lvl5pPr>
              <a:defRPr sz="1600">
                <a:effectLs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defRPr>
            </a:lvl1pPr>
          </a:lstStyle>
          <a:p>
            <a:r>
              <a:rPr lang="en-US" smtClean="0"/>
              <a:t>Click to edit Master title style</a:t>
            </a:r>
            <a:endParaRPr lang="en-US"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buSzPct val="115000"/>
              <a:buFont typeface="Arial" pitchFamily="34" charset="0"/>
              <a:buChar char="•"/>
              <a:defRPr sz="3200">
                <a:effectLst/>
              </a:defRPr>
            </a:lvl1pPr>
            <a:lvl2pPr>
              <a:defRPr sz="2800">
                <a:effectLst/>
              </a:defRPr>
            </a:lvl2pPr>
            <a:lvl3pPr>
              <a:defRPr sz="2400">
                <a:effectLst/>
              </a:defRPr>
            </a:lvl3pPr>
            <a:lvl4pPr>
              <a:defRPr sz="2000">
                <a:effectLst/>
              </a:defRPr>
            </a:lvl4pPr>
            <a:lvl5pPr>
              <a:defRPr sz="2000">
                <a:effectLs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kslogoblue-gold.tif"/>
          <p:cNvPicPr>
            <a:picLocks noChangeAspect="1"/>
          </p:cNvPicPr>
          <p:nvPr/>
        </p:nvPicPr>
        <p:blipFill>
          <a:blip r:embed="rId14"/>
          <a:srcRect r="8408"/>
          <a:stretch>
            <a:fillRect/>
          </a:stretch>
        </p:blipFill>
        <p:spPr>
          <a:xfrm>
            <a:off x="4495800" y="6172200"/>
            <a:ext cx="4648200" cy="679704"/>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charset="0"/>
        </a:defRPr>
      </a:lvl9pPr>
    </p:titleStyle>
    <p:bodyStyle>
      <a:lvl1pPr marL="342900" indent="-342900" algn="l" rtl="0" eaLnBrk="1" fontAlgn="base" hangingPunct="1">
        <a:spcBef>
          <a:spcPct val="20000"/>
        </a:spcBef>
        <a:spcAft>
          <a:spcPct val="0"/>
        </a:spcAft>
        <a:buChar char=" "/>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da.ks.gov/kpa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KPAT2008AnnualReport-v6draft.docx"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Microsoft_Office_Word_Document2.docx"/></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Information%20Technology%20Policy%201210%20(Final).docx"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Kansas Partnership for Accessible Technology</a:t>
            </a:r>
            <a:endParaRPr lang="en-US" dirty="0"/>
          </a:p>
        </p:txBody>
      </p:sp>
      <p:sp>
        <p:nvSpPr>
          <p:cNvPr id="3" name="Subtitle 2"/>
          <p:cNvSpPr>
            <a:spLocks noGrp="1"/>
          </p:cNvSpPr>
          <p:nvPr>
            <p:ph type="subTitle" idx="1"/>
          </p:nvPr>
        </p:nvSpPr>
        <p:spPr/>
        <p:txBody>
          <a:bodyPr/>
          <a:lstStyle/>
          <a:p>
            <a:r>
              <a:rPr lang="en-US" dirty="0" smtClean="0"/>
              <a:t>April 15, 2009 Meeting</a:t>
            </a:r>
            <a:endParaRPr lang="en-US"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ability to monitor web accessibility status and effectiveness is critically needed.</a:t>
            </a:r>
          </a:p>
          <a:p>
            <a:r>
              <a:rPr lang="en-US" dirty="0" smtClean="0"/>
              <a:t>A firm understanding of our accessibility status will not only provide feedback to state agencies on potential issues in need of remediation, but also help identify training needs and raise awareness of the state’s accessibility standards and efforts.</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Challenges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size and complexity of the state’s collective web properties makes this a big challenge.</a:t>
            </a:r>
          </a:p>
          <a:p>
            <a:r>
              <a:rPr lang="en-US" dirty="0" smtClean="0"/>
              <a:t>To be effective, assessment needs to be:</a:t>
            </a:r>
          </a:p>
          <a:p>
            <a:pPr lvl="1"/>
            <a:r>
              <a:rPr lang="en-US" dirty="0" smtClean="0"/>
              <a:t>Consistent</a:t>
            </a:r>
          </a:p>
          <a:p>
            <a:pPr lvl="1"/>
            <a:r>
              <a:rPr lang="en-US" dirty="0" smtClean="0"/>
              <a:t>Able to be compared</a:t>
            </a:r>
          </a:p>
          <a:p>
            <a:pPr lvl="1"/>
            <a:r>
              <a:rPr lang="en-US" dirty="0" smtClean="0"/>
              <a:t>Repeatable</a:t>
            </a:r>
          </a:p>
          <a:p>
            <a:pPr lvl="1"/>
            <a:r>
              <a:rPr lang="en-US" dirty="0" smtClean="0"/>
              <a:t>Able to be aggregated</a:t>
            </a:r>
          </a:p>
          <a:p>
            <a:pPr lvl="1"/>
            <a:r>
              <a:rPr lang="en-US" dirty="0" smtClean="0"/>
              <a:t>Quantified</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Options</a:t>
            </a:r>
            <a:endParaRPr lang="en-US" dirty="0"/>
          </a:p>
        </p:txBody>
      </p:sp>
      <p:sp>
        <p:nvSpPr>
          <p:cNvPr id="3" name="Content Placeholder 2"/>
          <p:cNvSpPr>
            <a:spLocks noGrp="1"/>
          </p:cNvSpPr>
          <p:nvPr>
            <p:ph idx="1"/>
          </p:nvPr>
        </p:nvSpPr>
        <p:spPr/>
        <p:txBody>
          <a:bodyPr/>
          <a:lstStyle/>
          <a:p>
            <a:r>
              <a:rPr lang="en-US" dirty="0" smtClean="0"/>
              <a:t>Manual, developer’s tools, etc.</a:t>
            </a:r>
          </a:p>
          <a:p>
            <a:pPr lvl="1"/>
            <a:r>
              <a:rPr lang="en-US" dirty="0" smtClean="0"/>
              <a:t>Issues</a:t>
            </a:r>
          </a:p>
          <a:p>
            <a:pPr lvl="2"/>
            <a:r>
              <a:rPr lang="en-US" dirty="0" smtClean="0"/>
              <a:t>Inconsistency</a:t>
            </a:r>
          </a:p>
          <a:p>
            <a:pPr lvl="2"/>
            <a:r>
              <a:rPr lang="en-US" dirty="0" smtClean="0"/>
              <a:t>No reporting/aggregating</a:t>
            </a:r>
          </a:p>
          <a:p>
            <a:pPr lvl="2"/>
            <a:r>
              <a:rPr lang="en-US" dirty="0" smtClean="0"/>
              <a:t>Awareness</a:t>
            </a:r>
          </a:p>
          <a:p>
            <a:pPr lvl="2"/>
            <a:r>
              <a:rPr lang="en-US" dirty="0" smtClean="0"/>
              <a:t>Scale</a:t>
            </a:r>
          </a:p>
          <a:p>
            <a:r>
              <a:rPr lang="en-US" dirty="0" smtClean="0"/>
              <a:t>Automated tool</a:t>
            </a:r>
            <a:endParaRPr lang="en-US" dirty="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Automated Tool</a:t>
            </a:r>
            <a:endParaRPr lang="en-US" dirty="0"/>
          </a:p>
        </p:txBody>
      </p:sp>
      <p:pic>
        <p:nvPicPr>
          <p:cNvPr id="9" name="Content Placeholder 8" descr="Policy Tester.png"/>
          <p:cNvPicPr>
            <a:picLocks noGrp="1" noChangeAspect="1"/>
          </p:cNvPicPr>
          <p:nvPr>
            <p:ph idx="1"/>
          </p:nvPr>
        </p:nvPicPr>
        <p:blipFill>
          <a:blip r:embed="rId2"/>
          <a:srcRect l="-8920" r="-8920"/>
          <a:stretch>
            <a:fillRect/>
          </a:stretch>
        </p:blipFill>
        <p:spPr>
          <a:xfrm>
            <a:off x="457200" y="1600200"/>
            <a:ext cx="8229600" cy="4525963"/>
          </a:xfrm>
        </p:spPr>
      </p:pic>
      <p:pic>
        <p:nvPicPr>
          <p:cNvPr id="10" name="Picture 9" descr="Worldspace.png"/>
          <p:cNvPicPr>
            <a:picLocks noChangeAspect="1"/>
          </p:cNvPicPr>
          <p:nvPr/>
        </p:nvPicPr>
        <p:blipFill>
          <a:blip r:embed="rId3"/>
          <a:stretch>
            <a:fillRect/>
          </a:stretch>
        </p:blipFill>
        <p:spPr>
          <a:xfrm>
            <a:off x="457200" y="1722271"/>
            <a:ext cx="8229600" cy="4281821"/>
          </a:xfrm>
          <a:prstGeom prst="rect">
            <a:avLst/>
          </a:prstGeom>
        </p:spPr>
      </p:pic>
      <p:pic>
        <p:nvPicPr>
          <p:cNvPr id="11" name="Picture 10" descr="AMP.png"/>
          <p:cNvPicPr>
            <a:picLocks noChangeAspect="1"/>
          </p:cNvPicPr>
          <p:nvPr/>
        </p:nvPicPr>
        <p:blipFill>
          <a:blip r:embed="rId4"/>
          <a:stretch>
            <a:fillRect/>
          </a:stretch>
        </p:blipFill>
        <p:spPr>
          <a:xfrm>
            <a:off x="1764097" y="1600200"/>
            <a:ext cx="5615806" cy="4526280"/>
          </a:xfrm>
          <a:prstGeom prst="rect">
            <a:avLst/>
          </a:prstGeom>
        </p:spPr>
      </p:pic>
      <p:pic>
        <p:nvPicPr>
          <p:cNvPr id="12" name="Picture 11" descr="AccMonitor.png"/>
          <p:cNvPicPr>
            <a:picLocks noChangeAspect="1"/>
          </p:cNvPicPr>
          <p:nvPr/>
        </p:nvPicPr>
        <p:blipFill>
          <a:blip r:embed="rId5"/>
          <a:stretch>
            <a:fillRect/>
          </a:stretch>
        </p:blipFill>
        <p:spPr>
          <a:xfrm>
            <a:off x="909828" y="1600200"/>
            <a:ext cx="7324344" cy="4530221"/>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5000"/>
                                  </p:stCondLst>
                                  <p:childTnLst>
                                    <p:animEffect transition="out" filter="fade">
                                      <p:cBhvr>
                                        <p:cTn id="6" dur="3000"/>
                                        <p:tgtEl>
                                          <p:spTgt spid="12"/>
                                        </p:tgtEl>
                                      </p:cBhvr>
                                    </p:animEffect>
                                    <p:set>
                                      <p:cBhvr>
                                        <p:cTn id="7" dur="1" fill="hold">
                                          <p:stCondLst>
                                            <p:cond delay="2999"/>
                                          </p:stCondLst>
                                        </p:cTn>
                                        <p:tgtEl>
                                          <p:spTgt spid="12"/>
                                        </p:tgtEl>
                                        <p:attrNameLst>
                                          <p:attrName>style.visibility</p:attrName>
                                        </p:attrNameLst>
                                      </p:cBhvr>
                                      <p:to>
                                        <p:strVal val="hidden"/>
                                      </p:to>
                                    </p:set>
                                  </p:childTnLst>
                                </p:cTn>
                              </p:par>
                              <p:par>
                                <p:cTn id="8" presetID="10" presetClass="entr" presetSubtype="0" fill="hold" nodeType="withEffect">
                                  <p:stCondLst>
                                    <p:cond delay="3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3000"/>
                                        <p:tgtEl>
                                          <p:spTgt spid="11"/>
                                        </p:tgtEl>
                                      </p:cBhvr>
                                    </p:animEffect>
                                  </p:childTnLst>
                                </p:cTn>
                              </p:par>
                            </p:childTnLst>
                          </p:cTn>
                        </p:par>
                        <p:par>
                          <p:cTn id="11" fill="hold">
                            <p:stCondLst>
                              <p:cond delay="8000"/>
                            </p:stCondLst>
                            <p:childTnLst>
                              <p:par>
                                <p:cTn id="12" presetID="10" presetClass="exit" presetSubtype="0" fill="hold" nodeType="afterEffect">
                                  <p:stCondLst>
                                    <p:cond delay="3000"/>
                                  </p:stCondLst>
                                  <p:childTnLst>
                                    <p:animEffect transition="out" filter="fade">
                                      <p:cBhvr>
                                        <p:cTn id="13" dur="3000"/>
                                        <p:tgtEl>
                                          <p:spTgt spid="11"/>
                                        </p:tgtEl>
                                      </p:cBhvr>
                                    </p:animEffect>
                                    <p:set>
                                      <p:cBhvr>
                                        <p:cTn id="14" dur="1" fill="hold">
                                          <p:stCondLst>
                                            <p:cond delay="2999"/>
                                          </p:stCondLst>
                                        </p:cTn>
                                        <p:tgtEl>
                                          <p:spTgt spid="11"/>
                                        </p:tgtEl>
                                        <p:attrNameLst>
                                          <p:attrName>style.visibility</p:attrName>
                                        </p:attrNameLst>
                                      </p:cBhvr>
                                      <p:to>
                                        <p:strVal val="hidden"/>
                                      </p:to>
                                    </p:set>
                                  </p:childTnLst>
                                </p:cTn>
                              </p:par>
                              <p:par>
                                <p:cTn id="15" presetID="10" presetClass="entr" presetSubtype="0" fill="hold" nodeType="withEffect">
                                  <p:stCondLst>
                                    <p:cond delay="30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3000"/>
                                        <p:tgtEl>
                                          <p:spTgt spid="10"/>
                                        </p:tgtEl>
                                      </p:cBhvr>
                                    </p:animEffect>
                                  </p:childTnLst>
                                </p:cTn>
                              </p:par>
                            </p:childTnLst>
                          </p:cTn>
                        </p:par>
                        <p:par>
                          <p:cTn id="18" fill="hold">
                            <p:stCondLst>
                              <p:cond delay="14000"/>
                            </p:stCondLst>
                            <p:childTnLst>
                              <p:par>
                                <p:cTn id="19" presetID="10" presetClass="exit" presetSubtype="0" fill="hold" nodeType="afterEffect">
                                  <p:stCondLst>
                                    <p:cond delay="3000"/>
                                  </p:stCondLst>
                                  <p:childTnLst>
                                    <p:animEffect transition="out" filter="fade">
                                      <p:cBhvr>
                                        <p:cTn id="20" dur="3000"/>
                                        <p:tgtEl>
                                          <p:spTgt spid="10"/>
                                        </p:tgtEl>
                                      </p:cBhvr>
                                    </p:animEffect>
                                    <p:set>
                                      <p:cBhvr>
                                        <p:cTn id="21" dur="1" fill="hold">
                                          <p:stCondLst>
                                            <p:cond delay="2999"/>
                                          </p:stCondLst>
                                        </p:cTn>
                                        <p:tgtEl>
                                          <p:spTgt spid="10"/>
                                        </p:tgtEl>
                                        <p:attrNameLst>
                                          <p:attrName>style.visibility</p:attrName>
                                        </p:attrNameLst>
                                      </p:cBhvr>
                                      <p:to>
                                        <p:strVal val="hidden"/>
                                      </p:to>
                                    </p:set>
                                  </p:childTnLst>
                                </p:cTn>
                              </p:par>
                              <p:par>
                                <p:cTn id="22" presetID="10" presetClass="entr" presetSubtype="0" fill="hold" nodeType="withEffect">
                                  <p:stCondLst>
                                    <p:cond delay="300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3000"/>
                                        <p:tgtEl>
                                          <p:spTgt spid="9"/>
                                        </p:tgtEl>
                                      </p:cBhvr>
                                    </p:animEffect>
                                  </p:childTnLst>
                                </p:cTn>
                              </p:par>
                            </p:childTnLst>
                          </p:cTn>
                        </p:par>
                        <p:par>
                          <p:cTn id="25" fill="hold">
                            <p:stCondLst>
                              <p:cond delay="20000"/>
                            </p:stCondLst>
                            <p:childTnLst>
                              <p:par>
                                <p:cTn id="26" presetID="10" presetClass="exit" presetSubtype="0" fill="hold" nodeType="afterEffect">
                                  <p:stCondLst>
                                    <p:cond delay="3000"/>
                                  </p:stCondLst>
                                  <p:childTnLst>
                                    <p:animEffect transition="out" filter="fade">
                                      <p:cBhvr>
                                        <p:cTn id="27" dur="3000"/>
                                        <p:tgtEl>
                                          <p:spTgt spid="9"/>
                                        </p:tgtEl>
                                      </p:cBhvr>
                                    </p:animEffect>
                                    <p:set>
                                      <p:cBhvr>
                                        <p:cTn id="28" dur="1" fill="hold">
                                          <p:stCondLst>
                                            <p:cond delay="2999"/>
                                          </p:stCondLst>
                                        </p:cTn>
                                        <p:tgtEl>
                                          <p:spTgt spid="9"/>
                                        </p:tgtEl>
                                        <p:attrNameLst>
                                          <p:attrName>style.visibility</p:attrName>
                                        </p:attrNameLst>
                                      </p:cBhvr>
                                      <p:to>
                                        <p:strVal val="hidden"/>
                                      </p:to>
                                    </p:set>
                                  </p:childTnLst>
                                </p:cTn>
                              </p:par>
                              <p:par>
                                <p:cTn id="29" presetID="10" presetClass="entr" presetSubtype="0" fill="hold" nodeType="withEffect">
                                  <p:stCondLst>
                                    <p:cond delay="30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Automated Tool</a:t>
            </a:r>
            <a:endParaRPr lang="en-US" dirty="0"/>
          </a:p>
        </p:txBody>
      </p:sp>
      <p:sp>
        <p:nvSpPr>
          <p:cNvPr id="4" name="Text Placeholder 3"/>
          <p:cNvSpPr>
            <a:spLocks noGrp="1"/>
          </p:cNvSpPr>
          <p:nvPr>
            <p:ph type="body" idx="1"/>
          </p:nvPr>
        </p:nvSpPr>
        <p:spPr/>
        <p:txBody>
          <a:bodyPr/>
          <a:lstStyle/>
          <a:p>
            <a:r>
              <a:rPr lang="en-US" b="0" i="1" dirty="0" smtClean="0"/>
              <a:t>Pros</a:t>
            </a:r>
            <a:endParaRPr lang="en-US" b="0" i="1" dirty="0"/>
          </a:p>
        </p:txBody>
      </p:sp>
      <p:sp>
        <p:nvSpPr>
          <p:cNvPr id="3" name="Content Placeholder 2"/>
          <p:cNvSpPr>
            <a:spLocks noGrp="1"/>
          </p:cNvSpPr>
          <p:nvPr>
            <p:ph sz="half" idx="2"/>
          </p:nvPr>
        </p:nvSpPr>
        <p:spPr/>
        <p:txBody>
          <a:bodyPr>
            <a:noAutofit/>
          </a:bodyPr>
          <a:lstStyle/>
          <a:p>
            <a:r>
              <a:rPr lang="en-US" sz="1800" dirty="0" smtClean="0"/>
              <a:t>Consistent</a:t>
            </a:r>
          </a:p>
          <a:p>
            <a:r>
              <a:rPr lang="en-US" sz="1800" dirty="0" smtClean="0"/>
              <a:t>Repeatable</a:t>
            </a:r>
          </a:p>
          <a:p>
            <a:r>
              <a:rPr lang="en-US" sz="1800" dirty="0" smtClean="0"/>
              <a:t>Can measure progress</a:t>
            </a:r>
          </a:p>
          <a:p>
            <a:r>
              <a:rPr lang="en-US" sz="1800" dirty="0" smtClean="0"/>
              <a:t>Saves time</a:t>
            </a:r>
          </a:p>
          <a:p>
            <a:r>
              <a:rPr lang="en-US" sz="1800" dirty="0" smtClean="0"/>
              <a:t>Reduces risk of human error</a:t>
            </a:r>
          </a:p>
          <a:p>
            <a:r>
              <a:rPr lang="en-US" sz="1800" dirty="0" smtClean="0"/>
              <a:t>Statewide coverage</a:t>
            </a:r>
          </a:p>
          <a:p>
            <a:r>
              <a:rPr lang="en-US" sz="1800" dirty="0" smtClean="0"/>
              <a:t>Reporting</a:t>
            </a:r>
          </a:p>
          <a:p>
            <a:r>
              <a:rPr lang="en-US" sz="1800" dirty="0" smtClean="0"/>
              <a:t>Identifies areas of need</a:t>
            </a:r>
          </a:p>
          <a:p>
            <a:r>
              <a:rPr lang="en-US" sz="1800" dirty="0" smtClean="0"/>
              <a:t>Provides compliance management framework</a:t>
            </a:r>
          </a:p>
          <a:p>
            <a:r>
              <a:rPr lang="en-US" sz="1800" dirty="0" smtClean="0"/>
              <a:t>Expedites remediation</a:t>
            </a:r>
          </a:p>
          <a:p>
            <a:r>
              <a:rPr lang="en-US" sz="1800" dirty="0" smtClean="0"/>
              <a:t>Raises awareness</a:t>
            </a:r>
          </a:p>
        </p:txBody>
      </p:sp>
      <p:sp>
        <p:nvSpPr>
          <p:cNvPr id="5" name="Text Placeholder 4"/>
          <p:cNvSpPr>
            <a:spLocks noGrp="1"/>
          </p:cNvSpPr>
          <p:nvPr>
            <p:ph type="body" sz="quarter" idx="3"/>
          </p:nvPr>
        </p:nvSpPr>
        <p:spPr/>
        <p:txBody>
          <a:bodyPr/>
          <a:lstStyle/>
          <a:p>
            <a:r>
              <a:rPr lang="en-US" b="0" i="1" dirty="0" smtClean="0"/>
              <a:t>Cons</a:t>
            </a:r>
            <a:endParaRPr lang="en-US" b="0" i="1" dirty="0"/>
          </a:p>
        </p:txBody>
      </p:sp>
      <p:sp>
        <p:nvSpPr>
          <p:cNvPr id="6" name="Content Placeholder 5"/>
          <p:cNvSpPr>
            <a:spLocks noGrp="1"/>
          </p:cNvSpPr>
          <p:nvPr>
            <p:ph sz="quarter" idx="4"/>
          </p:nvPr>
        </p:nvSpPr>
        <p:spPr/>
        <p:txBody>
          <a:bodyPr/>
          <a:lstStyle/>
          <a:p>
            <a:r>
              <a:rPr lang="en-US" sz="1800" dirty="0" smtClean="0"/>
              <a:t>No panacea</a:t>
            </a:r>
          </a:p>
          <a:p>
            <a:r>
              <a:rPr lang="en-US" sz="1800" dirty="0" smtClean="0"/>
              <a:t>Copious results could be overwhelming</a:t>
            </a:r>
          </a:p>
          <a:p>
            <a:r>
              <a:rPr lang="en-US" sz="1800" dirty="0" smtClean="0"/>
              <a:t>Cost!</a:t>
            </a:r>
            <a:endParaRPr lang="en-US" sz="1800" dirty="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Program</a:t>
            </a:r>
            <a:endParaRPr lang="en-US" dirty="0"/>
          </a:p>
        </p:txBody>
      </p:sp>
      <p:sp>
        <p:nvSpPr>
          <p:cNvPr id="3" name="Content Placeholder 2"/>
          <p:cNvSpPr>
            <a:spLocks noGrp="1"/>
          </p:cNvSpPr>
          <p:nvPr>
            <p:ph idx="1"/>
          </p:nvPr>
        </p:nvSpPr>
        <p:spPr/>
        <p:txBody>
          <a:bodyPr/>
          <a:lstStyle/>
          <a:p>
            <a:r>
              <a:rPr lang="en-US" dirty="0" smtClean="0"/>
              <a:t>One-time sample benchmark</a:t>
            </a:r>
          </a:p>
          <a:p>
            <a:pPr lvl="1"/>
            <a:r>
              <a:rPr lang="en-US" dirty="0" smtClean="0"/>
              <a:t>Initial discovery/baseline</a:t>
            </a:r>
          </a:p>
          <a:p>
            <a:pPr lvl="1"/>
            <a:r>
              <a:rPr lang="en-US" dirty="0" smtClean="0"/>
              <a:t>Low cost</a:t>
            </a:r>
          </a:p>
          <a:p>
            <a:pPr lvl="1"/>
            <a:r>
              <a:rPr lang="en-US" dirty="0" smtClean="0"/>
              <a:t>Many pages don’t change often</a:t>
            </a:r>
          </a:p>
          <a:p>
            <a:pPr lvl="1"/>
            <a:r>
              <a:rPr lang="en-US" dirty="0" smtClean="0"/>
              <a:t>Work load</a:t>
            </a:r>
          </a:p>
          <a:p>
            <a:pPr lvl="1"/>
            <a:r>
              <a:rPr lang="en-US" dirty="0" smtClean="0"/>
              <a:t>Agency engagement</a:t>
            </a:r>
          </a:p>
          <a:p>
            <a:pPr lvl="1"/>
            <a:r>
              <a:rPr lang="en-US" dirty="0" smtClean="0"/>
              <a:t>Ease into assessment</a:t>
            </a:r>
          </a:p>
          <a:p>
            <a:pPr lvl="1"/>
            <a:r>
              <a:rPr lang="en-US" dirty="0" smtClean="0"/>
              <a:t>“Test drive” tool</a:t>
            </a:r>
          </a:p>
          <a:p>
            <a:pPr lvl="1"/>
            <a:r>
              <a:rPr lang="en-US" dirty="0" smtClean="0"/>
              <a:t>Determine needs for future</a:t>
            </a:r>
            <a:endParaRPr lang="en-US" dirty="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Program</a:t>
            </a:r>
            <a:endParaRPr lang="en-US" dirty="0"/>
          </a:p>
        </p:txBody>
      </p:sp>
      <p:sp>
        <p:nvSpPr>
          <p:cNvPr id="3" name="Content Placeholder 2"/>
          <p:cNvSpPr>
            <a:spLocks noGrp="1"/>
          </p:cNvSpPr>
          <p:nvPr>
            <p:ph idx="1"/>
          </p:nvPr>
        </p:nvSpPr>
        <p:spPr/>
        <p:txBody>
          <a:bodyPr/>
          <a:lstStyle/>
          <a:p>
            <a:r>
              <a:rPr lang="en-US" dirty="0" smtClean="0"/>
              <a:t>Issues</a:t>
            </a:r>
          </a:p>
          <a:p>
            <a:pPr lvl="1"/>
            <a:r>
              <a:rPr lang="en-US" dirty="0" smtClean="0"/>
              <a:t>What to include?</a:t>
            </a:r>
          </a:p>
          <a:p>
            <a:pPr lvl="2"/>
            <a:r>
              <a:rPr lang="en-US" dirty="0" smtClean="0"/>
              <a:t>High-profile / high-traffic sites</a:t>
            </a:r>
          </a:p>
          <a:p>
            <a:pPr lvl="2"/>
            <a:r>
              <a:rPr lang="en-US" dirty="0" smtClean="0"/>
              <a:t>Tiers of content types (i.e., static HTML pages, dynamic web applications, PDF, RIA)</a:t>
            </a:r>
          </a:p>
          <a:p>
            <a:pPr lvl="2"/>
            <a:r>
              <a:rPr lang="en-US" dirty="0" smtClean="0"/>
              <a:t>Honest representation</a:t>
            </a:r>
          </a:p>
          <a:p>
            <a:pPr lvl="2"/>
            <a:r>
              <a:rPr lang="en-US" dirty="0" smtClean="0"/>
              <a:t>Good cross-sampling across all these dimensions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Pilot Program</a:t>
            </a:r>
            <a:endParaRPr lang="en-US" dirty="0"/>
          </a:p>
        </p:txBody>
      </p:sp>
      <p:sp>
        <p:nvSpPr>
          <p:cNvPr id="3" name="Content Placeholder 2"/>
          <p:cNvSpPr>
            <a:spLocks noGrp="1"/>
          </p:cNvSpPr>
          <p:nvPr>
            <p:ph idx="1"/>
          </p:nvPr>
        </p:nvSpPr>
        <p:spPr/>
        <p:txBody>
          <a:bodyPr/>
          <a:lstStyle/>
          <a:p>
            <a:r>
              <a:rPr lang="en-US" dirty="0" smtClean="0"/>
              <a:t>Issues (continued)</a:t>
            </a:r>
          </a:p>
          <a:p>
            <a:pPr lvl="1"/>
            <a:r>
              <a:rPr lang="en-US" dirty="0" smtClean="0"/>
              <a:t>Who?</a:t>
            </a:r>
          </a:p>
          <a:p>
            <a:pPr lvl="2"/>
            <a:r>
              <a:rPr lang="en-US" dirty="0" smtClean="0"/>
              <a:t>Solicit</a:t>
            </a:r>
          </a:p>
          <a:p>
            <a:pPr lvl="1"/>
            <a:r>
              <a:rPr lang="en-US" dirty="0" smtClean="0"/>
              <a:t>Cost/funding?</a:t>
            </a:r>
          </a:p>
          <a:p>
            <a:pPr lvl="2"/>
            <a:r>
              <a:rPr lang="en-US" dirty="0" smtClean="0"/>
              <a:t>DISC</a:t>
            </a:r>
          </a:p>
          <a:p>
            <a:pPr lvl="2"/>
            <a:r>
              <a:rPr lang="en-US" dirty="0" smtClean="0"/>
              <a:t>INK</a:t>
            </a:r>
          </a:p>
          <a:p>
            <a:pPr lvl="2"/>
            <a:r>
              <a:rPr lang="en-US" dirty="0" smtClean="0"/>
              <a:t>Agencies?</a:t>
            </a:r>
          </a:p>
          <a:p>
            <a:pPr lvl="2"/>
            <a:r>
              <a:rPr lang="en-US" dirty="0" smtClean="0"/>
              <a:t>Other?</a:t>
            </a:r>
            <a:endParaRPr lang="en-US"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KPAT Direction</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 KPAT Website</a:t>
            </a:r>
            <a:endParaRPr lang="en-US" dirty="0"/>
          </a:p>
        </p:txBody>
      </p:sp>
      <p:pic>
        <p:nvPicPr>
          <p:cNvPr id="6" name="Content Placeholder 5" descr="Picture 1.png">
            <a:hlinkClick r:id="rId2"/>
          </p:cNvPr>
          <p:cNvPicPr>
            <a:picLocks noGrp="1" noChangeAspect="1"/>
          </p:cNvPicPr>
          <p:nvPr>
            <p:ph idx="1"/>
          </p:nvPr>
        </p:nvPicPr>
        <p:blipFill>
          <a:blip r:embed="rId3"/>
          <a:srcRect l="-48956" r="-48956"/>
          <a:stretch>
            <a:fillRect/>
          </a:stretch>
        </p:blipFill>
        <p:spPr>
          <a:xfrm>
            <a:off x="457200" y="1600200"/>
            <a:ext cx="8229600" cy="4525963"/>
          </a:xfrm>
        </p:spPr>
      </p:pic>
      <p:sp>
        <p:nvSpPr>
          <p:cNvPr id="7" name="TextBox 6">
            <a:hlinkClick r:id="rId2"/>
          </p:cNvPr>
          <p:cNvSpPr txBox="1"/>
          <p:nvPr/>
        </p:nvSpPr>
        <p:spPr>
          <a:xfrm>
            <a:off x="1262741" y="2895600"/>
            <a:ext cx="6618518" cy="769441"/>
          </a:xfrm>
          <a:prstGeom prst="rect">
            <a:avLst/>
          </a:prstGeom>
          <a:gradFill>
            <a:gsLst>
              <a:gs pos="0">
                <a:schemeClr val="accent6">
                  <a:shade val="58000"/>
                  <a:satMod val="150000"/>
                  <a:alpha val="70000"/>
                </a:schemeClr>
              </a:gs>
              <a:gs pos="72000">
                <a:schemeClr val="accent6">
                  <a:tint val="90000"/>
                  <a:satMod val="135000"/>
                  <a:alpha val="70000"/>
                </a:schemeClr>
              </a:gs>
              <a:gs pos="100000">
                <a:schemeClr val="accent6">
                  <a:tint val="80000"/>
                  <a:satMod val="155000"/>
                  <a:alpha val="70000"/>
                </a:schemeClr>
              </a:gs>
            </a:gsLst>
          </a:gradFill>
          <a:ln>
            <a:noFill/>
          </a:ln>
        </p:spPr>
        <p:style>
          <a:lnRef idx="1">
            <a:schemeClr val="accent6"/>
          </a:lnRef>
          <a:fillRef idx="3">
            <a:schemeClr val="accent6"/>
          </a:fillRef>
          <a:effectRef idx="2">
            <a:schemeClr val="accent6"/>
          </a:effectRef>
          <a:fontRef idx="minor">
            <a:schemeClr val="lt1"/>
          </a:fontRef>
        </p:style>
        <p:txBody>
          <a:bodyPr wrap="none" rtlCol="0" anchor="ctr">
            <a:spAutoFit/>
          </a:bodyPr>
          <a:lstStyle/>
          <a:p>
            <a:pPr algn="ctr"/>
            <a:r>
              <a:rPr lang="en-US" sz="4400" dirty="0" smtClean="0">
                <a:effectLst>
                  <a:outerShdw blurRad="50800" dist="38100" dir="2700000" algn="tl" rotWithShape="0">
                    <a:schemeClr val="tx1">
                      <a:lumMod val="65000"/>
                      <a:lumOff val="35000"/>
                      <a:alpha val="43000"/>
                    </a:schemeClr>
                  </a:outerShdw>
                </a:effectLst>
              </a:rPr>
              <a:t>http://da.ks.gov/kpat/</a:t>
            </a:r>
            <a:endParaRPr lang="en-US" sz="4400" dirty="0">
              <a:effectLst>
                <a:outerShdw blurRad="50800" dist="38100" dir="2700000" algn="tl" rotWithShape="0">
                  <a:schemeClr val="tx1">
                    <a:lumMod val="65000"/>
                    <a:lumOff val="35000"/>
                    <a:alpha val="43000"/>
                  </a:schemeClr>
                </a:outerShdw>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Policy 1210 Update</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2008 Annual Report</a:t>
            </a:r>
            <a:endParaRPr lang="en-US" dirty="0"/>
          </a:p>
        </p:txBody>
      </p:sp>
      <p:graphicFrame>
        <p:nvGraphicFramePr>
          <p:cNvPr id="23554" name="Object 2">
            <a:hlinkClick r:id="rId3" action="ppaction://hlinkfile"/>
          </p:cNvPr>
          <p:cNvGraphicFramePr>
            <a:graphicFrameLocks noChangeAspect="1"/>
          </p:cNvGraphicFramePr>
          <p:nvPr/>
        </p:nvGraphicFramePr>
        <p:xfrm>
          <a:off x="3297238" y="1597025"/>
          <a:ext cx="2511425" cy="4456113"/>
        </p:xfrm>
        <a:graphic>
          <a:graphicData uri="http://schemas.openxmlformats.org/presentationml/2006/ole">
            <p:oleObj spid="_x0000_s23554" name="Document" r:id="rId4" imgW="6646131" imgH="11802932" progId="Word.Document.12">
              <p:embed/>
            </p:oleObj>
          </a:graphicData>
        </a:graphic>
      </p:graphicFrame>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 re: Requests for KPAT Member Feedback</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t>We attempted to gather feedback from everyone after the first meeting.</a:t>
            </a:r>
          </a:p>
          <a:p>
            <a:r>
              <a:rPr lang="en-US" dirty="0" smtClean="0"/>
              <a:t>Responses:</a:t>
            </a:r>
          </a:p>
          <a:p>
            <a:pPr lvl="1"/>
            <a:r>
              <a:rPr lang="en-US" dirty="0" smtClean="0"/>
              <a:t>Overall impressions positive</a:t>
            </a:r>
          </a:p>
          <a:p>
            <a:pPr lvl="2"/>
            <a:r>
              <a:rPr lang="en-US" dirty="0" smtClean="0"/>
              <a:t>On the right track</a:t>
            </a:r>
          </a:p>
          <a:p>
            <a:pPr lvl="1"/>
            <a:r>
              <a:rPr lang="en-US" dirty="0" smtClean="0"/>
              <a:t>Operational</a:t>
            </a:r>
          </a:p>
          <a:p>
            <a:pPr lvl="2"/>
            <a:r>
              <a:rPr lang="en-US" dirty="0" smtClean="0"/>
              <a:t>We tried to squeeze too much into the first meeting.</a:t>
            </a:r>
          </a:p>
          <a:p>
            <a:pPr lvl="2"/>
            <a:r>
              <a:rPr lang="en-US" dirty="0" smtClean="0"/>
              <a:t>Size of group</a:t>
            </a:r>
          </a:p>
          <a:p>
            <a:pPr lvl="2"/>
            <a:r>
              <a:rPr lang="en-US" dirty="0" smtClean="0"/>
              <a:t>Meeting frequency</a:t>
            </a:r>
          </a:p>
          <a:p>
            <a:pPr lvl="2"/>
            <a:r>
              <a:rPr lang="en-US" dirty="0" smtClean="0"/>
              <a:t>Resource constraints are a concern</a:t>
            </a:r>
            <a:endParaRPr lang="en-US" dirty="0"/>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 re: Requests for KPAT Member Feedback</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t>Agency impact a common theme</a:t>
            </a:r>
          </a:p>
          <a:p>
            <a:pPr lvl="1"/>
            <a:r>
              <a:rPr lang="en-US" dirty="0" smtClean="0"/>
              <a:t>What does is all mean to my agency?</a:t>
            </a:r>
          </a:p>
          <a:p>
            <a:pPr lvl="1"/>
            <a:r>
              <a:rPr lang="en-US" dirty="0" smtClean="0"/>
              <a:t>What is expected of us?</a:t>
            </a:r>
          </a:p>
          <a:p>
            <a:pPr lvl="1"/>
            <a:r>
              <a:rPr lang="en-US" dirty="0" smtClean="0"/>
              <a:t>Want information/materials to communicate back to organization</a:t>
            </a:r>
          </a:p>
          <a:p>
            <a:pPr lvl="1"/>
            <a:r>
              <a:rPr lang="en-US" dirty="0" smtClean="0"/>
              <a:t>Specific projects</a:t>
            </a:r>
          </a:p>
          <a:p>
            <a:r>
              <a:rPr lang="en-US" dirty="0" smtClean="0"/>
              <a:t>Other questions raised centered on support.</a:t>
            </a:r>
          </a:p>
          <a:p>
            <a:pPr lvl="1"/>
            <a:r>
              <a:rPr lang="en-US" dirty="0" smtClean="0"/>
              <a:t>Technical expertise</a:t>
            </a:r>
          </a:p>
          <a:p>
            <a:pPr lvl="1"/>
            <a:r>
              <a:rPr lang="en-US" dirty="0" smtClean="0"/>
              <a:t>Glossary of unfamiliar terms</a:t>
            </a:r>
            <a:endParaRPr lang="en-US"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 re: Requests for KPAT Member Feedback</a:t>
            </a:r>
            <a:endParaRPr lang="en-US" sz="3600" dirty="0"/>
          </a:p>
        </p:txBody>
      </p:sp>
      <p:sp>
        <p:nvSpPr>
          <p:cNvPr id="3" name="Content Placeholder 2"/>
          <p:cNvSpPr>
            <a:spLocks noGrp="1"/>
          </p:cNvSpPr>
          <p:nvPr>
            <p:ph idx="1"/>
          </p:nvPr>
        </p:nvSpPr>
        <p:spPr/>
        <p:txBody>
          <a:bodyPr/>
          <a:lstStyle/>
          <a:p>
            <a:r>
              <a:rPr lang="en-US" dirty="0" smtClean="0"/>
              <a:t>Future direction/topic suggestions</a:t>
            </a:r>
          </a:p>
          <a:p>
            <a:pPr lvl="1"/>
            <a:r>
              <a:rPr lang="en-US" dirty="0" smtClean="0"/>
              <a:t>Extending reach beyond state government</a:t>
            </a:r>
          </a:p>
          <a:p>
            <a:pPr lvl="1"/>
            <a:r>
              <a:rPr lang="en-US" dirty="0" smtClean="0"/>
              <a:t>Strategies for website assessment/reporting</a:t>
            </a:r>
          </a:p>
          <a:p>
            <a:pPr lvl="1"/>
            <a:r>
              <a:rPr lang="en-US" dirty="0" smtClean="0"/>
              <a:t>Examples of good accessibility, tools</a:t>
            </a:r>
          </a:p>
          <a:p>
            <a:pPr lvl="1"/>
            <a:r>
              <a:rPr lang="en-US" dirty="0" smtClean="0"/>
              <a:t>Accessible remote meeting / web conference solutions</a:t>
            </a:r>
          </a:p>
          <a:p>
            <a:pPr lvl="1"/>
            <a:r>
              <a:rPr lang="en-US" dirty="0" smtClean="0"/>
              <a:t>Stakeholder community outreach</a:t>
            </a:r>
          </a:p>
          <a:p>
            <a:pPr lvl="1"/>
            <a:endParaRPr lang="en-US"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 re: Requests for KPAT Member Feedback</a:t>
            </a:r>
            <a:endParaRPr lang="en-US" sz="3600" dirty="0"/>
          </a:p>
        </p:txBody>
      </p:sp>
      <p:sp>
        <p:nvSpPr>
          <p:cNvPr id="3" name="Content Placeholder 2"/>
          <p:cNvSpPr>
            <a:spLocks noGrp="1"/>
          </p:cNvSpPr>
          <p:nvPr>
            <p:ph idx="1"/>
          </p:nvPr>
        </p:nvSpPr>
        <p:spPr/>
        <p:txBody>
          <a:bodyPr/>
          <a:lstStyle/>
          <a:p>
            <a:r>
              <a:rPr lang="en-US" dirty="0" smtClean="0"/>
              <a:t>General remarks/advice</a:t>
            </a:r>
          </a:p>
          <a:p>
            <a:pPr lvl="1"/>
            <a:r>
              <a:rPr lang="en-US" dirty="0" smtClean="0"/>
              <a:t>Constant communication is key.</a:t>
            </a:r>
          </a:p>
          <a:p>
            <a:pPr lvl="1"/>
            <a:r>
              <a:rPr lang="en-US" dirty="0" smtClean="0"/>
              <a:t>We need to keep moving forward.</a:t>
            </a:r>
            <a:endParaRPr lang="en-US"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 Next 90 Days</a:t>
            </a:r>
            <a:endParaRPr lang="en-US" dirty="0"/>
          </a:p>
        </p:txBody>
      </p:sp>
      <p:sp>
        <p:nvSpPr>
          <p:cNvPr id="3" name="Content Placeholder 2"/>
          <p:cNvSpPr>
            <a:spLocks noGrp="1"/>
          </p:cNvSpPr>
          <p:nvPr>
            <p:ph idx="1"/>
          </p:nvPr>
        </p:nvSpPr>
        <p:spPr/>
        <p:txBody>
          <a:bodyPr/>
          <a:lstStyle/>
          <a:p>
            <a:r>
              <a:rPr lang="en-US" dirty="0" smtClean="0"/>
              <a:t>Assessment</a:t>
            </a:r>
          </a:p>
          <a:p>
            <a:r>
              <a:rPr lang="en-US" dirty="0" smtClean="0"/>
              <a:t>Outreach</a:t>
            </a:r>
          </a:p>
          <a:p>
            <a:r>
              <a:rPr lang="en-US" dirty="0" smtClean="0"/>
              <a:t>Procurement</a:t>
            </a:r>
          </a:p>
          <a:p>
            <a:r>
              <a:rPr lang="en-US" dirty="0" smtClean="0"/>
              <a:t>Information Technology Architecture</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Timeline</a:t>
            </a:r>
            <a:endParaRPr lang="en-US" dirty="0"/>
          </a:p>
        </p:txBody>
      </p:sp>
      <p:graphicFrame>
        <p:nvGraphicFramePr>
          <p:cNvPr id="13" name="Content Placeholder 12"/>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 Discussion</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Web Accessibility Requirements Update Working Group</a:t>
            </a:r>
            <a:endParaRPr lang="en-US" sz="3600" dirty="0"/>
          </a:p>
        </p:txBody>
      </p:sp>
      <p:sp>
        <p:nvSpPr>
          <p:cNvPr id="4" name="Content Placeholder 3"/>
          <p:cNvSpPr>
            <a:spLocks noGrp="1"/>
          </p:cNvSpPr>
          <p:nvPr>
            <p:ph idx="1"/>
          </p:nvPr>
        </p:nvSpPr>
        <p:spPr/>
        <p:txBody>
          <a:bodyPr numCol="2">
            <a:normAutofit/>
          </a:bodyPr>
          <a:lstStyle/>
          <a:p>
            <a:r>
              <a:rPr lang="en-US" sz="1800" dirty="0" smtClean="0"/>
              <a:t>Jeff Coen</a:t>
            </a:r>
            <a:br>
              <a:rPr lang="en-US" sz="1800" dirty="0" smtClean="0"/>
            </a:br>
            <a:r>
              <a:rPr lang="en-US" sz="1600" dirty="0" smtClean="0"/>
              <a:t>Kansas Health Policy Authority</a:t>
            </a:r>
            <a:endParaRPr lang="en-US" sz="1800" dirty="0" smtClean="0"/>
          </a:p>
          <a:p>
            <a:r>
              <a:rPr lang="en-US" sz="1800" dirty="0" smtClean="0"/>
              <a:t>Bryan Dreiling</a:t>
            </a:r>
            <a:br>
              <a:rPr lang="en-US" sz="1800" dirty="0" smtClean="0"/>
            </a:br>
            <a:r>
              <a:rPr lang="en-US" sz="1600" dirty="0" smtClean="0"/>
              <a:t>Kansas Information Technology Office</a:t>
            </a:r>
            <a:endParaRPr lang="en-US" sz="1800" dirty="0" smtClean="0"/>
          </a:p>
          <a:p>
            <a:r>
              <a:rPr lang="en-US" sz="1800" dirty="0" smtClean="0"/>
              <a:t>Anthony Fadale</a:t>
            </a:r>
            <a:br>
              <a:rPr lang="en-US" sz="1800" dirty="0" smtClean="0"/>
            </a:br>
            <a:r>
              <a:rPr lang="en-US" sz="1600" dirty="0" smtClean="0"/>
              <a:t>State ADA Coordinator</a:t>
            </a:r>
            <a:endParaRPr lang="en-US" sz="1800" dirty="0" smtClean="0"/>
          </a:p>
          <a:p>
            <a:r>
              <a:rPr lang="en-US" sz="1800" dirty="0" smtClean="0"/>
              <a:t>Bradley Hook</a:t>
            </a:r>
            <a:br>
              <a:rPr lang="en-US" sz="1800" dirty="0" smtClean="0"/>
            </a:br>
            <a:r>
              <a:rPr lang="en-US" sz="1600" dirty="0" smtClean="0"/>
              <a:t>Kansas State School for the Blind</a:t>
            </a:r>
            <a:endParaRPr lang="en-US" sz="1800" dirty="0" smtClean="0"/>
          </a:p>
          <a:p>
            <a:r>
              <a:rPr lang="en-US" sz="1800" dirty="0" smtClean="0"/>
              <a:t>John Martello</a:t>
            </a:r>
            <a:br>
              <a:rPr lang="en-US" sz="1800" dirty="0" smtClean="0"/>
            </a:br>
            <a:r>
              <a:rPr lang="en-US" sz="1600" dirty="0" smtClean="0"/>
              <a:t>Kansas State School for the Blind</a:t>
            </a:r>
            <a:endParaRPr lang="en-US" sz="1800" dirty="0" smtClean="0"/>
          </a:p>
          <a:p>
            <a:r>
              <a:rPr lang="en-US" sz="1800" dirty="0" smtClean="0"/>
              <a:t>Libby Peters</a:t>
            </a:r>
            <a:br>
              <a:rPr lang="en-US" sz="1800" dirty="0" smtClean="0"/>
            </a:br>
            <a:r>
              <a:rPr lang="en-US" sz="1600" dirty="0" smtClean="0"/>
              <a:t>Kansas Department of Social and Rehabilitation Services</a:t>
            </a:r>
          </a:p>
          <a:p>
            <a:endParaRPr lang="en-US" sz="1800" dirty="0" smtClean="0"/>
          </a:p>
          <a:p>
            <a:r>
              <a:rPr lang="en-US" sz="1800" dirty="0" smtClean="0"/>
              <a:t>Sandy Sadowski</a:t>
            </a:r>
            <a:br>
              <a:rPr lang="en-US" sz="1800" dirty="0" smtClean="0"/>
            </a:br>
            <a:r>
              <a:rPr lang="en-US" sz="1600" dirty="0" smtClean="0"/>
              <a:t>Kansas Legislature</a:t>
            </a:r>
          </a:p>
          <a:p>
            <a:r>
              <a:rPr lang="en-US" sz="1800" dirty="0" smtClean="0"/>
              <a:t>Eve Tracy</a:t>
            </a:r>
            <a:br>
              <a:rPr lang="en-US" sz="1800" dirty="0" smtClean="0"/>
            </a:br>
            <a:r>
              <a:rPr lang="en-US" sz="1600" dirty="0" smtClean="0"/>
              <a:t>Kansas Department of Agriculture</a:t>
            </a:r>
            <a:endParaRPr lang="en-US" sz="1800" dirty="0" smtClean="0"/>
          </a:p>
          <a:p>
            <a:r>
              <a:rPr lang="en-US" sz="1800" dirty="0" smtClean="0"/>
              <a:t>DiAnna Wages</a:t>
            </a:r>
            <a:br>
              <a:rPr lang="en-US" sz="1800" dirty="0" smtClean="0"/>
            </a:br>
            <a:r>
              <a:rPr lang="en-US" sz="1600" dirty="0" smtClean="0"/>
              <a:t>Kansas.gov</a:t>
            </a:r>
            <a:endParaRPr lang="en-US" sz="1800" dirty="0" smtClean="0"/>
          </a:p>
          <a:p>
            <a:r>
              <a:rPr lang="en-US" sz="1800" dirty="0" smtClean="0"/>
              <a:t>John Waldo</a:t>
            </a:r>
            <a:br>
              <a:rPr lang="en-US" sz="1800" dirty="0" smtClean="0"/>
            </a:br>
            <a:r>
              <a:rPr lang="en-US" sz="1600" dirty="0" smtClean="0"/>
              <a:t>Kansas Department of Revenue</a:t>
            </a:r>
            <a:endParaRPr lang="en-US" sz="1800" dirty="0" smtClean="0"/>
          </a:p>
          <a:p>
            <a:r>
              <a:rPr lang="en-US" sz="1800" dirty="0" smtClean="0"/>
              <a:t>Ivan Weichert</a:t>
            </a:r>
            <a:br>
              <a:rPr lang="en-US" sz="1800" dirty="0" smtClean="0"/>
            </a:br>
            <a:r>
              <a:rPr lang="en-US" sz="1600" dirty="0" smtClean="0"/>
              <a:t>Kansas Information Technology Office</a:t>
            </a:r>
            <a:endParaRPr lang="en-US" sz="1800" dirty="0" smtClean="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Policy 1210 Update</a:t>
            </a:r>
            <a:endParaRPr lang="en-US" dirty="0"/>
          </a:p>
        </p:txBody>
      </p:sp>
      <p:sp>
        <p:nvSpPr>
          <p:cNvPr id="3" name="Content Placeholder 2"/>
          <p:cNvSpPr>
            <a:spLocks noGrp="1"/>
          </p:cNvSpPr>
          <p:nvPr>
            <p:ph idx="1"/>
          </p:nvPr>
        </p:nvSpPr>
        <p:spPr/>
        <p:txBody>
          <a:bodyPr/>
          <a:lstStyle/>
          <a:p>
            <a:r>
              <a:rPr lang="en-US" dirty="0" smtClean="0"/>
              <a:t> Main goals were to account for:</a:t>
            </a:r>
          </a:p>
          <a:p>
            <a:pPr lvl="1"/>
            <a:r>
              <a:rPr lang="en-US" dirty="0" smtClean="0"/>
              <a:t>WCAG 2.0</a:t>
            </a:r>
          </a:p>
          <a:p>
            <a:pPr lvl="1"/>
            <a:r>
              <a:rPr lang="en-US" dirty="0" smtClean="0"/>
              <a:t>The Partnership</a:t>
            </a:r>
          </a:p>
          <a:p>
            <a:r>
              <a:rPr lang="en-US" dirty="0" smtClean="0"/>
              <a:t>Also took opportunity to:</a:t>
            </a:r>
          </a:p>
          <a:p>
            <a:pPr lvl="1"/>
            <a:r>
              <a:rPr lang="en-US" dirty="0" smtClean="0"/>
              <a:t>Omit obsolete details</a:t>
            </a:r>
          </a:p>
          <a:p>
            <a:pPr lvl="1"/>
            <a:r>
              <a:rPr lang="en-US" dirty="0" smtClean="0"/>
              <a:t>Streamline and harmonize with other current IT policies</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Requirement</a:t>
            </a:r>
            <a:endParaRPr lang="en-US" dirty="0"/>
          </a:p>
        </p:txBody>
      </p:sp>
      <p:sp>
        <p:nvSpPr>
          <p:cNvPr id="4" name="Text Placeholder 3"/>
          <p:cNvSpPr>
            <a:spLocks noGrp="1"/>
          </p:cNvSpPr>
          <p:nvPr>
            <p:ph type="body" idx="1"/>
          </p:nvPr>
        </p:nvSpPr>
        <p:spPr/>
        <p:txBody>
          <a:bodyPr anchor="t">
            <a:noAutofit/>
          </a:bodyPr>
          <a:lstStyle/>
          <a:p>
            <a:r>
              <a:rPr lang="en-US" sz="2000" b="0" i="1" dirty="0" smtClean="0"/>
              <a:t>IT Policy 1210, Revision 1</a:t>
            </a:r>
          </a:p>
        </p:txBody>
      </p:sp>
      <p:sp>
        <p:nvSpPr>
          <p:cNvPr id="5" name="Content Placeholder 4"/>
          <p:cNvSpPr>
            <a:spLocks noGrp="1"/>
          </p:cNvSpPr>
          <p:nvPr>
            <p:ph sz="half" idx="2"/>
          </p:nvPr>
        </p:nvSpPr>
        <p:spPr/>
        <p:txBody>
          <a:bodyPr>
            <a:noAutofit/>
          </a:bodyPr>
          <a:lstStyle/>
          <a:p>
            <a:r>
              <a:rPr lang="en-US" sz="2000" dirty="0" smtClean="0"/>
              <a:t>All web applications and web based services […] must, at a minimum, comply with</a:t>
            </a:r>
          </a:p>
          <a:p>
            <a:pPr lvl="1"/>
            <a:r>
              <a:rPr lang="en-US" sz="1700" dirty="0" smtClean="0"/>
              <a:t>the W3C Web Accessibility Initiative, </a:t>
            </a:r>
            <a:r>
              <a:rPr lang="en-US" sz="1700" b="1" dirty="0" smtClean="0"/>
              <a:t>Web Content Accessibility Guidelines 1.0 Priority 1 and 2 </a:t>
            </a:r>
            <a:r>
              <a:rPr lang="en-US" sz="1700" dirty="0" smtClean="0"/>
              <a:t>Checkpoints;</a:t>
            </a:r>
          </a:p>
          <a:p>
            <a:pPr lvl="1"/>
            <a:r>
              <a:rPr lang="en-US" sz="1700" dirty="0" smtClean="0"/>
              <a:t>and Federal </a:t>
            </a:r>
            <a:r>
              <a:rPr lang="en-US" sz="1700" b="1" dirty="0" smtClean="0"/>
              <a:t>Section 508</a:t>
            </a:r>
            <a:r>
              <a:rPr lang="en-US" sz="1700" dirty="0" smtClean="0"/>
              <a:t> Guidelines, Subpart B - 1194.22 Web-based intranet and internet information and applications.</a:t>
            </a:r>
            <a:endParaRPr lang="en-US" sz="1700" dirty="0"/>
          </a:p>
        </p:txBody>
      </p:sp>
      <p:sp>
        <p:nvSpPr>
          <p:cNvPr id="6" name="Text Placeholder 5"/>
          <p:cNvSpPr>
            <a:spLocks noGrp="1"/>
          </p:cNvSpPr>
          <p:nvPr>
            <p:ph type="body" sz="quarter" idx="3"/>
          </p:nvPr>
        </p:nvSpPr>
        <p:spPr/>
        <p:txBody>
          <a:bodyPr anchor="t">
            <a:noAutofit/>
          </a:bodyPr>
          <a:lstStyle/>
          <a:p>
            <a:r>
              <a:rPr lang="en-US" sz="2000" b="0" i="1" dirty="0" smtClean="0"/>
              <a:t>IT Policy 1210, Revision 2 (Proposed)</a:t>
            </a:r>
          </a:p>
        </p:txBody>
      </p:sp>
      <p:sp>
        <p:nvSpPr>
          <p:cNvPr id="7" name="Content Placeholder 6"/>
          <p:cNvSpPr>
            <a:spLocks noGrp="1"/>
          </p:cNvSpPr>
          <p:nvPr>
            <p:ph sz="quarter" idx="4"/>
          </p:nvPr>
        </p:nvSpPr>
        <p:spPr/>
        <p:txBody>
          <a:bodyPr>
            <a:noAutofit/>
          </a:bodyPr>
          <a:lstStyle/>
          <a:p>
            <a:r>
              <a:rPr lang="en-US" sz="2000" dirty="0" smtClean="0"/>
              <a:t>All Entity websites, web services, and web applications must, at a minimum, comply with:</a:t>
            </a:r>
          </a:p>
          <a:p>
            <a:pPr lvl="1"/>
            <a:r>
              <a:rPr lang="en-US" sz="1700" dirty="0" smtClean="0"/>
              <a:t>W3C </a:t>
            </a:r>
            <a:r>
              <a:rPr lang="en-US" sz="1700" b="1" dirty="0" smtClean="0"/>
              <a:t>Web Content Accessibility Guidelines Level A and AA</a:t>
            </a:r>
            <a:r>
              <a:rPr lang="en-US" sz="1700" dirty="0" smtClean="0"/>
              <a:t> Success Criteria,</a:t>
            </a:r>
          </a:p>
          <a:p>
            <a:pPr lvl="1"/>
            <a:r>
              <a:rPr lang="en-US" sz="1700" b="1" dirty="0" smtClean="0"/>
              <a:t>Section 508 </a:t>
            </a:r>
            <a:r>
              <a:rPr lang="en-US" sz="1700" dirty="0" smtClean="0"/>
              <a:t>Electronic and Information Technology Accessibility Standards, Web-based intranet and internet information and applications (36 CFR § 1194.22).</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600" dirty="0" smtClean="0"/>
              <a:t>IT Policy 1210, Revision 2 (Proposed)</a:t>
            </a:r>
            <a:endParaRPr lang="en-US" sz="3600" dirty="0"/>
          </a:p>
        </p:txBody>
      </p:sp>
      <p:graphicFrame>
        <p:nvGraphicFramePr>
          <p:cNvPr id="1028" name="Object 4">
            <a:hlinkClick r:id="rId3" action="ppaction://hlinkfile"/>
          </p:cNvPr>
          <p:cNvGraphicFramePr>
            <a:graphicFrameLocks noChangeAspect="1"/>
          </p:cNvGraphicFramePr>
          <p:nvPr/>
        </p:nvGraphicFramePr>
        <p:xfrm>
          <a:off x="2899569" y="1600994"/>
          <a:ext cx="3344863" cy="4524375"/>
        </p:xfrm>
        <a:graphic>
          <a:graphicData uri="http://schemas.openxmlformats.org/presentationml/2006/ole">
            <p:oleObj spid="_x0000_s1028" name="Document" r:id="rId4" imgW="5952781" imgH="8048845" progId="Word.Document.12">
              <p:embed/>
            </p:oleObj>
          </a:graphicData>
        </a:graphic>
      </p:graphicFrame>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Material</a:t>
            </a:r>
            <a:endParaRPr lang="en-US" dirty="0"/>
          </a:p>
        </p:txBody>
      </p:sp>
      <p:sp>
        <p:nvSpPr>
          <p:cNvPr id="3" name="Content Placeholder 2"/>
          <p:cNvSpPr>
            <a:spLocks noGrp="1"/>
          </p:cNvSpPr>
          <p:nvPr>
            <p:ph idx="1"/>
          </p:nvPr>
        </p:nvSpPr>
        <p:spPr/>
        <p:txBody>
          <a:bodyPr/>
          <a:lstStyle/>
          <a:p>
            <a:r>
              <a:rPr lang="en-US" dirty="0" smtClean="0"/>
              <a:t>A developer guidance document has been drafted, and will be published on the Partnership website.</a:t>
            </a:r>
            <a:endParaRPr lang="en-US" dirty="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ITEC Approval and Announcement</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t>Proposed revision is on the April 23 ITEC meeting agenda.</a:t>
            </a:r>
          </a:p>
          <a:p>
            <a:r>
              <a:rPr lang="en-US" dirty="0" smtClean="0"/>
              <a:t>Announcement possibilities:</a:t>
            </a:r>
          </a:p>
          <a:p>
            <a:pPr lvl="1"/>
            <a:r>
              <a:rPr lang="en-US" dirty="0" smtClean="0"/>
              <a:t>Letter to agency heads, CIOs, &amp; ADA coordinators</a:t>
            </a:r>
          </a:p>
          <a:p>
            <a:pPr lvl="1"/>
            <a:r>
              <a:rPr lang="en-US" dirty="0" smtClean="0"/>
              <a:t>Existing IT networks (i.e., KITO &amp; ITEC mailing lists)</a:t>
            </a:r>
          </a:p>
          <a:p>
            <a:pPr lvl="1"/>
            <a:r>
              <a:rPr lang="en-US" dirty="0" smtClean="0"/>
              <a:t>KCDC mailing list</a:t>
            </a:r>
          </a:p>
          <a:p>
            <a:pPr lvl="1"/>
            <a:r>
              <a:rPr lang="en-US" dirty="0" smtClean="0"/>
              <a:t>Your networks</a:t>
            </a:r>
          </a:p>
          <a:p>
            <a:pPr lvl="1"/>
            <a:r>
              <a:rPr lang="en-US" dirty="0" smtClean="0"/>
              <a:t>Other?</a:t>
            </a:r>
            <a:endParaRPr lang="en-US" dirty="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Statewide Web Accessibility Assessment</a:t>
            </a:r>
            <a:endParaRPr lang="en-US" dirty="0"/>
          </a:p>
        </p:txBody>
      </p:sp>
      <p:sp>
        <p:nvSpPr>
          <p:cNvPr id="3" name="Text Placeholder 2"/>
          <p:cNvSpPr>
            <a:spLocks noGrp="1"/>
          </p:cNvSpPr>
          <p:nvPr>
            <p:ph type="body" idx="1"/>
          </p:nvPr>
        </p:nvSpPr>
        <p:spPr/>
        <p:txBody>
          <a:bodyPr/>
          <a:lstStyle/>
          <a:p>
            <a:r>
              <a:rPr lang="en-US" dirty="0" smtClean="0"/>
              <a:t>Next Steps:</a:t>
            </a:r>
            <a:endParaRPr lang="en-US" dirty="0"/>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Kansas - Blue Star Ribbon">
  <a:themeElements>
    <a:clrScheme name="Kansas 2">
      <a:dk1>
        <a:sysClr val="windowText" lastClr="000000"/>
      </a:dk1>
      <a:lt1>
        <a:srgbClr val="FFFFFF"/>
      </a:lt1>
      <a:dk2>
        <a:srgbClr val="002569"/>
      </a:dk2>
      <a:lt2>
        <a:srgbClr val="F1AD02"/>
      </a:lt2>
      <a:accent1>
        <a:srgbClr val="688A7E"/>
      </a:accent1>
      <a:accent2>
        <a:srgbClr val="B65518"/>
      </a:accent2>
      <a:accent3>
        <a:srgbClr val="A47700"/>
      </a:accent3>
      <a:accent4>
        <a:srgbClr val="639EC8"/>
      </a:accent4>
      <a:accent5>
        <a:srgbClr val="007A94"/>
      </a:accent5>
      <a:accent6>
        <a:srgbClr val="5A7E92"/>
      </a:accent6>
      <a:hlink>
        <a:srgbClr val="7A6691"/>
      </a:hlink>
      <a:folHlink>
        <a:srgbClr val="7E696D"/>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charset="0"/>
          </a:defRPr>
        </a:defPPr>
      </a:lstStyle>
    </a:lnDef>
  </a:objectDefaults>
  <a:extraClrSchemeLst>
    <a:extraClrScheme>
      <a:clrScheme name="CGSC99TRAVE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GSC99TRAVE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GSC99TRAVE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GSC99TRAVE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GSC99TRAVE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GSC99TRAVE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GSC99TRAVE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KPAT 2009-01-29</Template>
  <TotalTime>730</TotalTime>
  <Words>764</Words>
  <Application>Microsoft Office PowerPoint</Application>
  <PresentationFormat>On-screen Show (4:3)</PresentationFormat>
  <Paragraphs>162</Paragraphs>
  <Slides>27</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Kansas - Blue Star Ribbon</vt:lpstr>
      <vt:lpstr>Document</vt:lpstr>
      <vt:lpstr>Kansas Partnership for Accessible Technology</vt:lpstr>
      <vt:lpstr>IT Policy 1210 Update</vt:lpstr>
      <vt:lpstr>Web Accessibility Requirements Update Working Group</vt:lpstr>
      <vt:lpstr>IT Policy 1210 Update</vt:lpstr>
      <vt:lpstr>Core Requirement</vt:lpstr>
      <vt:lpstr>IT Policy 1210, Revision 2 (Proposed)</vt:lpstr>
      <vt:lpstr>Supporting Material</vt:lpstr>
      <vt:lpstr>ITEC Approval and Announcement</vt:lpstr>
      <vt:lpstr>Statewide Web Accessibility Assessment</vt:lpstr>
      <vt:lpstr>The Problem</vt:lpstr>
      <vt:lpstr>Challenges</vt:lpstr>
      <vt:lpstr>Options</vt:lpstr>
      <vt:lpstr>Automated Tool</vt:lpstr>
      <vt:lpstr>Automated Tool</vt:lpstr>
      <vt:lpstr>Pilot Program</vt:lpstr>
      <vt:lpstr>Pilot Program</vt:lpstr>
      <vt:lpstr>Pilot Program</vt:lpstr>
      <vt:lpstr>KPAT Direction</vt:lpstr>
      <vt:lpstr>New KPAT Website</vt:lpstr>
      <vt:lpstr>2008 Annual Report</vt:lpstr>
      <vt:lpstr>Summary re: Requests for KPAT Member Feedback</vt:lpstr>
      <vt:lpstr>Summary re: Requests for KPAT Member Feedback</vt:lpstr>
      <vt:lpstr>Summary re: Requests for KPAT Member Feedback</vt:lpstr>
      <vt:lpstr>Summary re: Requests for KPAT Member Feedback</vt:lpstr>
      <vt:lpstr>Goals – Next 90 Days</vt:lpstr>
      <vt:lpstr>Proposed Timeline</vt:lpstr>
      <vt:lpstr>Open Discussion</vt:lpstr>
    </vt:vector>
  </TitlesOfParts>
  <Company>State of Kansas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Cole Robison</dc:creator>
  <cp:lastModifiedBy>Cole Robison</cp:lastModifiedBy>
  <cp:revision>50</cp:revision>
  <dcterms:created xsi:type="dcterms:W3CDTF">2009-04-15T00:40:10Z</dcterms:created>
  <dcterms:modified xsi:type="dcterms:W3CDTF">2009-04-23T14:24:43Z</dcterms:modified>
</cp:coreProperties>
</file>