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306" r:id="rId3"/>
    <p:sldId id="257" r:id="rId4"/>
    <p:sldId id="284" r:id="rId5"/>
    <p:sldId id="285" r:id="rId6"/>
    <p:sldId id="286" r:id="rId7"/>
    <p:sldId id="287" r:id="rId8"/>
    <p:sldId id="288" r:id="rId9"/>
    <p:sldId id="258" r:id="rId10"/>
    <p:sldId id="289" r:id="rId11"/>
    <p:sldId id="290" r:id="rId12"/>
    <p:sldId id="291" r:id="rId13"/>
    <p:sldId id="293" r:id="rId14"/>
    <p:sldId id="294" r:id="rId15"/>
    <p:sldId id="292" r:id="rId16"/>
    <p:sldId id="295" r:id="rId17"/>
    <p:sldId id="296" r:id="rId18"/>
    <p:sldId id="297" r:id="rId19"/>
    <p:sldId id="298" r:id="rId20"/>
    <p:sldId id="299" r:id="rId21"/>
    <p:sldId id="300" r:id="rId22"/>
    <p:sldId id="307" r:id="rId23"/>
    <p:sldId id="301" r:id="rId24"/>
    <p:sldId id="303" r:id="rId25"/>
    <p:sldId id="302" r:id="rId26"/>
    <p:sldId id="304" r:id="rId27"/>
    <p:sldId id="305"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le Robison" initials="CD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2" autoAdjust="0"/>
    <p:restoredTop sz="86413" autoAdjust="0"/>
  </p:normalViewPr>
  <p:slideViewPr>
    <p:cSldViewPr>
      <p:cViewPr varScale="1">
        <p:scale>
          <a:sx n="75" d="100"/>
          <a:sy n="75" d="100"/>
        </p:scale>
        <p:origin x="-636" y="-96"/>
      </p:cViewPr>
      <p:guideLst>
        <p:guide orient="horz" pos="2160"/>
        <p:guide pos="2880"/>
      </p:guideLst>
    </p:cSldViewPr>
  </p:slideViewPr>
  <p:outlineViewPr>
    <p:cViewPr>
      <p:scale>
        <a:sx n="33" d="100"/>
        <a:sy n="33" d="100"/>
      </p:scale>
      <p:origin x="0" y="1829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DC06D7-F5F6-4AF1-B435-3B294EB9F424}" type="datetimeFigureOut">
              <a:rPr lang="en-US" smtClean="0"/>
              <a:pPr/>
              <a:t>7/15/2009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5E289-D1B8-4AA8-98BD-40EE5688AB3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Cc’d: Senate President, House Speaker, Legislative Research Department personnel, Governor’s Office of Communications Director</a:t>
            </a:r>
          </a:p>
          <a:p>
            <a:endParaRPr lang="en-US" dirty="0" smtClean="0"/>
          </a:p>
          <a:p>
            <a:r>
              <a:rPr lang="en-US" dirty="0" smtClean="0"/>
              <a:t>(Full URL to report is http://da.ks.gov/kpat/reports/2008/kpat_annual_report_2008.pdf )</a:t>
            </a:r>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we’ve previously</a:t>
            </a:r>
            <a:r>
              <a:rPr lang="en-US" baseline="0" dirty="0" smtClean="0"/>
              <a:t> discussed…</a:t>
            </a:r>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“Restore”: There</a:t>
            </a:r>
            <a:r>
              <a:rPr lang="en-US" baseline="0" dirty="0" smtClean="0"/>
              <a:t> used to be some.</a:t>
            </a:r>
          </a:p>
          <a:p>
            <a:endParaRPr lang="en-US" baseline="0" dirty="0" smtClean="0"/>
          </a:p>
          <a:p>
            <a:r>
              <a:rPr lang="en-US" baseline="0" dirty="0" smtClean="0"/>
              <a:t>“Consistent”: It’s in some (such as what Carey sees to); we want to make sure it’s in all (applicable). Also want to make sure it’s the same (standardized).</a:t>
            </a:r>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in new “Accessible Technology” section.)</a:t>
            </a:r>
          </a:p>
          <a:p>
            <a:r>
              <a:rPr lang="en-US" baseline="0" dirty="0" smtClean="0"/>
              <a:t>This is the most general point. It attempts to draw the connection between the existing ADA compliance requirement and the IT-specific Section 508</a:t>
            </a:r>
            <a:r>
              <a:rPr lang="en-US" baseline="0" dirty="0" smtClean="0"/>
              <a:t>.</a:t>
            </a:r>
          </a:p>
          <a:p>
            <a:endParaRPr lang="en-US" baseline="0" dirty="0" smtClean="0"/>
          </a:p>
          <a:p>
            <a:r>
              <a:rPr lang="en-US" baseline="0" dirty="0" smtClean="0"/>
              <a:t>This is also our first real foray into broadening our scope to IT beyond web. (The EO says: “</a:t>
            </a:r>
            <a:r>
              <a:rPr lang="en-US" dirty="0" smtClean="0"/>
              <a:t>The Partnership shall address web and information technology accessibility issues…”,</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Web-specific.</a:t>
            </a:r>
            <a:r>
              <a:rPr lang="en-US" baseline="0" dirty="0" smtClean="0"/>
              <a:t> References IT Policy 1210.</a:t>
            </a:r>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new,</a:t>
            </a:r>
            <a:r>
              <a:rPr lang="en-US" baseline="0" dirty="0" smtClean="0"/>
              <a:t> but is simply an attempt to “get it in writing”. Mention Chris’ ideas about beefing this up to include it with the bid at the beginning, along with confirmation as a deliverable at the end.</a:t>
            </a:r>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want the vendor to assume</a:t>
            </a:r>
            <a:r>
              <a:rPr lang="en-US" baseline="0" dirty="0" smtClean="0"/>
              <a:t> liability.</a:t>
            </a:r>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discussed this with the</a:t>
            </a:r>
            <a:r>
              <a:rPr lang="en-US" baseline="0" dirty="0" smtClean="0"/>
              <a:t> Division of Purchases and the Office of Chief Counsel within the Department of Administration, and will collect further feedback (e.g., see what some vendors </a:t>
            </a:r>
            <a:r>
              <a:rPr lang="en-US" baseline="0" dirty="0" smtClean="0"/>
              <a:t>think</a:t>
            </a:r>
            <a:r>
              <a:rPr lang="en-US" baseline="0" dirty="0" smtClean="0"/>
              <a:t>). We certainly want to hear from KPAT members</a:t>
            </a:r>
            <a:r>
              <a:rPr lang="en-US" baseline="0" dirty="0" smtClean="0"/>
              <a:t>.</a:t>
            </a:r>
          </a:p>
          <a:p>
            <a:endParaRPr lang="en-US" baseline="0" dirty="0" smtClean="0"/>
          </a:p>
          <a:p>
            <a:r>
              <a:rPr lang="en-US" baseline="0" dirty="0" smtClean="0"/>
              <a:t>Possible barriers to implementation:</a:t>
            </a:r>
          </a:p>
          <a:p>
            <a:pPr marL="228600" indent="-228600">
              <a:buFont typeface="+mj-lt"/>
              <a:buAutoNum type="alphaLcParenR"/>
            </a:pPr>
            <a:r>
              <a:rPr lang="en-US" baseline="0" dirty="0" smtClean="0"/>
              <a:t>Barriers in the form of pushback on agencies including it in their RFPs</a:t>
            </a:r>
          </a:p>
          <a:p>
            <a:pPr marL="228600" indent="-228600">
              <a:buFont typeface="+mj-lt"/>
              <a:buAutoNum type="alphaLcParenR"/>
            </a:pPr>
            <a:r>
              <a:rPr lang="en-US" baseline="0" dirty="0" smtClean="0"/>
              <a:t>Potential pushback from the results—from vendors or agencies (re: cost or increased complexity of procurement, for example)</a:t>
            </a:r>
          </a:p>
          <a:p>
            <a:pPr marL="228600" indent="-228600">
              <a:buFont typeface="+mj-lt"/>
              <a:buAutoNum type="alphaLcParenR"/>
            </a:pPr>
            <a:r>
              <a:rPr lang="en-US" baseline="0" dirty="0" smtClean="0"/>
              <a:t>Other</a:t>
            </a:r>
            <a:endParaRPr lang="en-US" baseline="0" dirty="0" smtClean="0"/>
          </a:p>
        </p:txBody>
      </p:sp>
      <p:sp>
        <p:nvSpPr>
          <p:cNvPr id="4" name="Slide Number Placeholder 3"/>
          <p:cNvSpPr>
            <a:spLocks noGrp="1"/>
          </p:cNvSpPr>
          <p:nvPr>
            <p:ph type="sldNum" sz="quarter" idx="10"/>
          </p:nvPr>
        </p:nvSpPr>
        <p:spPr/>
        <p:txBody>
          <a:bodyPr/>
          <a:lstStyle/>
          <a:p>
            <a:fld id="{2625E289-D1B8-4AA8-98BD-40EE5688AB3B}" type="slidenum">
              <a:rPr lang="en-US" smtClean="0"/>
              <a:pPr/>
              <a:t>25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(Full URL to web developers’ guide</a:t>
            </a:r>
            <a:r>
              <a:rPr lang="en-US" baseline="0" dirty="0" smtClean="0"/>
              <a:t> is: http://da.ks.gov/kpat/resources/1210guidance.htm )</a:t>
            </a:r>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information technology projects with total cumulative cost greater than $250,000, project plan documents will include an Architectural Statement for review by the Chief Information Technology Officer of the appropriate branch and the CITA.… Agency Project Architectural Statements included with Project Plans for projects with cumulative cost greater than $250.000 for CITO review are to contain a description of the technology categories included in the project and an indication of the selected technical architecture elements to be employed.”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a:t>
            </a:r>
            <a:r>
              <a:rPr lang="en-US" i="1" dirty="0" smtClean="0"/>
              <a:t>Web Accessibility Compliance Statement </a:t>
            </a:r>
            <a:r>
              <a:rPr lang="en-US" dirty="0" smtClean="0"/>
              <a:t>is also required for IT projects (IT Policy 2400A).</a:t>
            </a:r>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Added mentions: 15, by my count, plus a couple of slight revisions to existing mentions</a:t>
            </a:r>
          </a:p>
          <a:p>
            <a:r>
              <a:rPr lang="en-US" dirty="0" smtClean="0"/>
              <a:t>This will hopefully be another platform to raise</a:t>
            </a:r>
            <a:r>
              <a:rPr lang="en-US" baseline="0" dirty="0" smtClean="0"/>
              <a:t> awareness</a:t>
            </a:r>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Ensure conformance = meet our legal obligation</a:t>
            </a:r>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Met twice so far.</a:t>
            </a:r>
          </a:p>
        </p:txBody>
      </p:sp>
      <p:sp>
        <p:nvSpPr>
          <p:cNvPr id="4" name="Slide Number Placeholder 3"/>
          <p:cNvSpPr>
            <a:spLocks noGrp="1"/>
          </p:cNvSpPr>
          <p:nvPr>
            <p:ph type="sldNum" sz="quarter" idx="10"/>
          </p:nvPr>
        </p:nvSpPr>
        <p:spPr/>
        <p:txBody>
          <a:bodyPr/>
          <a:lstStyle/>
          <a:p>
            <a:fld id="{2625E289-D1B8-4AA8-98BD-40EE5688AB3B}"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Should have a selection and be ready to proceed soon.</a:t>
            </a:r>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KPAT involvement</a:t>
            </a:r>
            <a:r>
              <a:rPr lang="en-US" baseline="0" dirty="0" smtClean="0"/>
              <a:t> is the logical place to start.</a:t>
            </a:r>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2880" indent="-182880">
              <a:buFont typeface="Arial" pitchFamily="34" charset="0"/>
              <a:buChar char="•"/>
              <a:tabLst>
                <a:tab pos="347472" algn="l"/>
              </a:tabLst>
            </a:pPr>
            <a:r>
              <a:rPr lang="en-US" dirty="0" smtClean="0"/>
              <a:t>PDF: Provided info</a:t>
            </a:r>
            <a:r>
              <a:rPr lang="en-US" baseline="0" dirty="0" smtClean="0"/>
              <a:t> to KDHE on making these accessible, and worked with them to provide accessible info to individuals who couldn’t read initial message; have meeting set up next week with DofA and Governor’s Office personnel to discuss changes that could be made to their workflow to produce accessible PDFs; also provided info to SRS recently. (Future training opportunity)</a:t>
            </a:r>
          </a:p>
          <a:p>
            <a:pPr marL="182880" indent="-182880">
              <a:buFont typeface="Arial" pitchFamily="34" charset="0"/>
              <a:buChar char="•"/>
              <a:tabLst>
                <a:tab pos="347472" algn="l"/>
              </a:tabLst>
            </a:pPr>
            <a:r>
              <a:rPr lang="en-US" dirty="0" smtClean="0"/>
              <a:t>KanView: Confirmed</a:t>
            </a:r>
            <a:r>
              <a:rPr lang="en-US" baseline="0" dirty="0" smtClean="0"/>
              <a:t> accessibility of search pages</a:t>
            </a:r>
          </a:p>
          <a:p>
            <a:pPr marL="182880" indent="-182880">
              <a:buFont typeface="Arial" pitchFamily="34" charset="0"/>
              <a:buChar char="•"/>
              <a:tabLst>
                <a:tab pos="347472" algn="l"/>
              </a:tabLst>
            </a:pPr>
            <a:r>
              <a:rPr lang="en-US" dirty="0" smtClean="0"/>
              <a:t>Kansas Recovery:</a:t>
            </a:r>
            <a:r>
              <a:rPr lang="en-US" baseline="0" dirty="0" smtClean="0"/>
              <a:t> Checked, worked with Janet on text alternatives</a:t>
            </a:r>
          </a:p>
          <a:p>
            <a:pPr marL="182880" indent="-182880">
              <a:buFont typeface="Arial" pitchFamily="34" charset="0"/>
              <a:buChar char="•"/>
              <a:tabLst>
                <a:tab pos="347472" algn="l"/>
              </a:tabLst>
            </a:pPr>
            <a:r>
              <a:rPr lang="en-US" baseline="0" dirty="0" smtClean="0"/>
              <a:t>Broadband mapping contract: Duncan ensured web accessibility paragraph was included</a:t>
            </a:r>
          </a:p>
          <a:p>
            <a:pPr marL="182880" indent="-182880">
              <a:buFont typeface="Arial" pitchFamily="34" charset="0"/>
              <a:buChar char="•"/>
              <a:tabLst>
                <a:tab pos="347472" algn="l"/>
              </a:tabLst>
            </a:pPr>
            <a:r>
              <a:rPr lang="en-US" baseline="0" dirty="0" smtClean="0"/>
              <a:t>Kansas.gov: Discussing options</a:t>
            </a:r>
          </a:p>
          <a:p>
            <a:pPr marL="182880" indent="-182880">
              <a:buFont typeface="Arial" pitchFamily="34" charset="0"/>
              <a:buChar char="•"/>
              <a:tabLst>
                <a:tab pos="347472" algn="l"/>
              </a:tabLst>
            </a:pPr>
            <a:r>
              <a:rPr lang="en-US" baseline="0" dirty="0" smtClean="0"/>
              <a:t>Shared Leave &amp; State Performance Review forms: Looking into accessibility issues &amp; how to improve</a:t>
            </a:r>
            <a:endParaRPr lang="en-US" dirty="0"/>
          </a:p>
        </p:txBody>
      </p:sp>
      <p:sp>
        <p:nvSpPr>
          <p:cNvPr id="4" name="Slide Number Placeholder 3"/>
          <p:cNvSpPr>
            <a:spLocks noGrp="1"/>
          </p:cNvSpPr>
          <p:nvPr>
            <p:ph type="sldNum" sz="quarter" idx="10"/>
          </p:nvPr>
        </p:nvSpPr>
        <p:spPr/>
        <p:txBody>
          <a:bodyPr/>
          <a:lstStyle/>
          <a:p>
            <a:fld id="{2625E289-D1B8-4AA8-98BD-40EE5688AB3B}"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outerShdw blurRad="38100" dist="38100" dir="2700000" algn="tl">
                    <a:schemeClr val="bg1">
                      <a:lumMod val="75000"/>
                    </a:scheme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buSzPct val="115000"/>
              <a:buFont typeface="Arial" pitchFamily="34" charset="0"/>
              <a:buChar cha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buSzPct val="115000"/>
              <a:buFont typeface="Arial" pitchFamily="34" charset="0"/>
              <a:buChar cha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lvl1pPr>
              <a:buSzPct val="115000"/>
              <a:buFont typeface="Arial" pitchFamily="34" charset="0"/>
              <a:buChar cha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SzPct val="115000"/>
              <a:buFont typeface="Arial" pitchFamily="34" charset="0"/>
              <a:buChar cha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outerShdw blurRad="38100" dist="38100" dir="2700000" algn="tl">
                    <a:schemeClr val="bg1">
                      <a:lumMod val="75000"/>
                    </a:scheme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4" name="Picture 3" descr="kslogoblue-gold.tif"/>
          <p:cNvPicPr>
            <a:picLocks noChangeAspect="1"/>
          </p:cNvPicPr>
          <p:nvPr/>
        </p:nvPicPr>
        <p:blipFill>
          <a:blip r:embed="rId2"/>
          <a:stretch>
            <a:fillRect/>
          </a:stretch>
        </p:blipFill>
        <p:spPr>
          <a:xfrm>
            <a:off x="722313" y="3727196"/>
            <a:ext cx="5074920" cy="679704"/>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SzPct val="115000"/>
              <a:buFont typeface="Arial" pitchFamily="34" charset="0"/>
              <a:buChar char="•"/>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SzPct val="115000"/>
              <a:buFont typeface="Arial" pitchFamily="34" charset="0"/>
              <a:buChar char="•"/>
              <a:defRPr sz="2800">
                <a:effectLst/>
              </a:defRPr>
            </a:lvl1pPr>
            <a:lvl2pPr>
              <a:defRPr sz="2400">
                <a:effectLst/>
              </a:defRPr>
            </a:lvl2pPr>
            <a:lvl3pPr>
              <a:defRPr sz="20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SzPct val="115000"/>
              <a:buFont typeface="Arial" pitchFamily="34" charset="0"/>
              <a:buChar char="•"/>
              <a:defRPr sz="2400">
                <a:effectLst/>
              </a:defRPr>
            </a:lvl1pPr>
            <a:lvl2pPr>
              <a:defRPr sz="2000">
                <a:effectLst/>
              </a:defRPr>
            </a:lvl2pPr>
            <a:lvl3pPr>
              <a:defRPr sz="1800">
                <a:effectLst/>
              </a:defRPr>
            </a:lvl3pPr>
            <a:lvl4pPr>
              <a:defRPr sz="1600">
                <a:effectLst/>
              </a:defRPr>
            </a:lvl4pPr>
            <a:lvl5pPr>
              <a:defRPr sz="1600">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SzPct val="115000"/>
              <a:buFont typeface="Arial" pitchFamily="34" charset="0"/>
              <a:buChar char="•"/>
              <a:defRPr sz="2400">
                <a:effectLst/>
              </a:defRPr>
            </a:lvl1pPr>
            <a:lvl2pPr>
              <a:defRPr sz="2000">
                <a:effectLst/>
              </a:defRPr>
            </a:lvl2pPr>
            <a:lvl3pPr>
              <a:defRPr sz="1800">
                <a:effectLst/>
              </a:defRPr>
            </a:lvl3pPr>
            <a:lvl4pPr>
              <a:defRPr sz="1600">
                <a:effectLst/>
              </a:defRPr>
            </a:lvl4pPr>
            <a:lvl5pPr>
              <a:defRPr sz="1600">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smtClean="0"/>
              <a:t>Click to edit Master title style</a:t>
            </a:r>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buSzPct val="115000"/>
              <a:buFont typeface="Arial" pitchFamily="34" charset="0"/>
              <a:buChar char="•"/>
              <a:defRPr sz="3200">
                <a:effectLst/>
              </a:defRPr>
            </a:lvl1pPr>
            <a:lvl2pPr>
              <a:defRPr sz="2800">
                <a:effectLst/>
              </a:defRPr>
            </a:lvl2pPr>
            <a:lvl3pPr>
              <a:defRPr sz="2400">
                <a:effectLst/>
              </a:defRPr>
            </a:lvl3pPr>
            <a:lvl4pPr>
              <a:defRPr sz="2000">
                <a:effectLst/>
              </a:defRPr>
            </a:lvl4pPr>
            <a:lvl5pPr>
              <a:defRPr sz="2000">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kslogoblue-gold.tif"/>
          <p:cNvPicPr>
            <a:picLocks noChangeAspect="1"/>
          </p:cNvPicPr>
          <p:nvPr/>
        </p:nvPicPr>
        <p:blipFill>
          <a:blip r:embed="rId14"/>
          <a:srcRect r="8408"/>
          <a:stretch>
            <a:fillRect/>
          </a:stretch>
        </p:blipFill>
        <p:spPr>
          <a:xfrm>
            <a:off x="4495800" y="6172200"/>
            <a:ext cx="4648200" cy="679704"/>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charset="0"/>
        </a:defRPr>
      </a:lvl9pPr>
    </p:titleStyle>
    <p:bodyStyle>
      <a:lvl1pPr marL="342900" indent="-342900" algn="l" rtl="0" eaLnBrk="1" fontAlgn="base" hangingPunct="1">
        <a:spcBef>
          <a:spcPct val="20000"/>
        </a:spcBef>
        <a:spcAft>
          <a:spcPct val="0"/>
        </a:spcAft>
        <a:buChar char=" "/>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microsoft.com/industry/government/products/section508.m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da.ks.gov/kpat/report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www.da.ks.gov/kpat/resources/" TargetMode="External"/><Relationship Id="rId4" Type="http://schemas.openxmlformats.org/officeDocument/2006/relationships/hyperlink" Target="http://da.ks.gov/itec/documents/itecitpolicy1210.ht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da.ks.gov/itec/Documents/ITECITPolicy4010.ht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da.ks.gov/itec/KITAMain.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Kansas Partnership for Accessible Technology</a:t>
            </a:r>
            <a:endParaRPr lang="en-US" dirty="0"/>
          </a:p>
        </p:txBody>
      </p:sp>
      <p:sp>
        <p:nvSpPr>
          <p:cNvPr id="3" name="Subtitle 2"/>
          <p:cNvSpPr>
            <a:spLocks noGrp="1"/>
          </p:cNvSpPr>
          <p:nvPr>
            <p:ph type="subTitle" idx="1"/>
          </p:nvPr>
        </p:nvSpPr>
        <p:spPr/>
        <p:txBody>
          <a:bodyPr/>
          <a:lstStyle/>
          <a:p>
            <a:r>
              <a:rPr lang="en-US" dirty="0" smtClean="0"/>
              <a:t>July 15, 2009 Meeting</a:t>
            </a:r>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Automated Baseline Assessment</a:t>
            </a:r>
            <a:endParaRPr lang="en-US" sz="3600" dirty="0"/>
          </a:p>
        </p:txBody>
      </p:sp>
      <p:sp>
        <p:nvSpPr>
          <p:cNvPr id="3" name="Content Placeholder 2"/>
          <p:cNvSpPr>
            <a:spLocks noGrp="1"/>
          </p:cNvSpPr>
          <p:nvPr>
            <p:ph idx="1"/>
          </p:nvPr>
        </p:nvSpPr>
        <p:spPr/>
        <p:txBody>
          <a:bodyPr/>
          <a:lstStyle/>
          <a:p>
            <a:r>
              <a:rPr lang="en-US" sz="2400" dirty="0" smtClean="0"/>
              <a:t>Up to 30 agencies</a:t>
            </a:r>
          </a:p>
          <a:p>
            <a:r>
              <a:rPr lang="en-US" sz="2400" dirty="0" smtClean="0"/>
              <a:t>Up to 1,000 pages each</a:t>
            </a:r>
          </a:p>
          <a:p>
            <a:r>
              <a:rPr lang="en-US" sz="2400" dirty="0" smtClean="0"/>
              <a:t>$5,000 total</a:t>
            </a:r>
          </a:p>
          <a:p>
            <a:r>
              <a:rPr lang="en-US" sz="2400" dirty="0" smtClean="0"/>
              <a:t>Investigated and spoke repeatedly with five vendors</a:t>
            </a:r>
          </a:p>
          <a:p>
            <a:r>
              <a:rPr lang="en-US" sz="2400" dirty="0" smtClean="0"/>
              <a:t>Negotiated from their standard—and much more costly—products and services to this approach</a:t>
            </a:r>
          </a:p>
          <a:p>
            <a:r>
              <a:rPr lang="en-US" sz="2400" dirty="0" smtClean="0"/>
              <a:t>Two vendors remain under consideration</a:t>
            </a:r>
            <a:endParaRPr lang="en-US" sz="2400" dirty="0"/>
          </a:p>
        </p:txBody>
      </p:sp>
      <p:pic>
        <p:nvPicPr>
          <p:cNvPr id="38914" name="Picture 2" descr="SSB BART Group"/>
          <p:cNvPicPr>
            <a:picLocks noChangeAspect="1" noChangeArrowheads="1"/>
          </p:cNvPicPr>
          <p:nvPr/>
        </p:nvPicPr>
        <p:blipFill>
          <a:blip r:embed="rId3"/>
          <a:srcRect/>
          <a:stretch>
            <a:fillRect/>
          </a:stretch>
        </p:blipFill>
        <p:spPr bwMode="auto">
          <a:xfrm>
            <a:off x="5883275" y="5181600"/>
            <a:ext cx="866775" cy="742950"/>
          </a:xfrm>
          <a:prstGeom prst="rect">
            <a:avLst/>
          </a:prstGeom>
          <a:noFill/>
          <a:ln w="9525">
            <a:noFill/>
            <a:miter lim="800000"/>
            <a:headEnd/>
            <a:tailEnd/>
          </a:ln>
        </p:spPr>
      </p:pic>
      <p:pic>
        <p:nvPicPr>
          <p:cNvPr id="38915" name="Picture 3" descr="Deque"/>
          <p:cNvPicPr>
            <a:picLocks noChangeAspect="1" noChangeArrowheads="1"/>
          </p:cNvPicPr>
          <p:nvPr/>
        </p:nvPicPr>
        <p:blipFill>
          <a:blip r:embed="rId4"/>
          <a:srcRect/>
          <a:stretch>
            <a:fillRect/>
          </a:stretch>
        </p:blipFill>
        <p:spPr bwMode="auto">
          <a:xfrm>
            <a:off x="2393950" y="5329238"/>
            <a:ext cx="1095375" cy="4476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Automated Baseline Assessment</a:t>
            </a:r>
            <a:endParaRPr lang="en-US" sz="3600" dirty="0"/>
          </a:p>
        </p:txBody>
      </p:sp>
      <p:sp>
        <p:nvSpPr>
          <p:cNvPr id="3" name="Content Placeholder 2"/>
          <p:cNvSpPr>
            <a:spLocks noGrp="1"/>
          </p:cNvSpPr>
          <p:nvPr>
            <p:ph idx="1"/>
          </p:nvPr>
        </p:nvSpPr>
        <p:spPr/>
        <p:txBody>
          <a:bodyPr anchor="ctr"/>
          <a:lstStyle/>
          <a:p>
            <a:pPr marL="0" indent="0" algn="ctr">
              <a:buNone/>
            </a:pPr>
            <a:r>
              <a:rPr lang="en-US" sz="4000" dirty="0" smtClean="0"/>
              <a:t>Will your organization participate?</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Report from the Director of Statewide Web/IT Accessibility</a:t>
            </a:r>
            <a:endParaRPr lang="en-US" sz="3600" dirty="0"/>
          </a:p>
        </p:txBody>
      </p:sp>
      <p:sp>
        <p:nvSpPr>
          <p:cNvPr id="3" name="Content Placeholder 2"/>
          <p:cNvSpPr>
            <a:spLocks noGrp="1"/>
          </p:cNvSpPr>
          <p:nvPr>
            <p:ph idx="1"/>
          </p:nvPr>
        </p:nvSpPr>
        <p:spPr/>
        <p:txBody>
          <a:bodyPr/>
          <a:lstStyle/>
          <a:p>
            <a:r>
              <a:rPr lang="en-US" dirty="0" smtClean="0"/>
              <a:t>PDF: H1N1 flu virus communications, HR memos</a:t>
            </a:r>
          </a:p>
          <a:p>
            <a:r>
              <a:rPr lang="en-US" dirty="0" smtClean="0"/>
              <a:t>KanView search</a:t>
            </a:r>
          </a:p>
          <a:p>
            <a:r>
              <a:rPr lang="en-US" dirty="0" smtClean="0"/>
              <a:t>Kansas Recovery</a:t>
            </a:r>
          </a:p>
          <a:p>
            <a:r>
              <a:rPr lang="en-US" dirty="0" smtClean="0"/>
              <a:t>Broadband mapping contract</a:t>
            </a:r>
          </a:p>
          <a:p>
            <a:r>
              <a:rPr lang="en-US" dirty="0" smtClean="0"/>
              <a:t>Kansas.gov accessibility statement</a:t>
            </a:r>
          </a:p>
          <a:p>
            <a:r>
              <a:rPr lang="en-US" dirty="0" smtClean="0"/>
              <a:t>Shared Leave Request Form</a:t>
            </a:r>
          </a:p>
          <a:p>
            <a:r>
              <a:rPr lang="en-US" dirty="0" smtClean="0"/>
              <a:t>State Performance Review Form</a:t>
            </a:r>
            <a:endParaRPr lang="en-US"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Timeline</a:t>
            </a:r>
            <a:br>
              <a:rPr lang="en-US" dirty="0" smtClean="0"/>
            </a:br>
            <a:r>
              <a:rPr lang="en-US" sz="2800" dirty="0" smtClean="0"/>
              <a:t>(Prior)</a:t>
            </a:r>
            <a:endParaRPr lang="en-US" dirty="0"/>
          </a:p>
        </p:txBody>
      </p:sp>
      <p:pic>
        <p:nvPicPr>
          <p:cNvPr id="4" name="Content Placeholder 3" descr="Timeline1.png"/>
          <p:cNvPicPr>
            <a:picLocks noGrp="1" noChangeAspect="1"/>
          </p:cNvPicPr>
          <p:nvPr>
            <p:ph idx="1"/>
          </p:nvPr>
        </p:nvPicPr>
        <p:blipFill>
          <a:blip r:embed="rId2"/>
          <a:stretch>
            <a:fillRect/>
          </a:stretch>
        </p:blipFill>
        <p:spPr>
          <a:xfrm>
            <a:off x="459700" y="1600200"/>
            <a:ext cx="8224600" cy="4525963"/>
          </a:xfr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Timeline1.5translucent.png"/>
          <p:cNvPicPr>
            <a:picLocks noGrp="1" noChangeAspect="1"/>
          </p:cNvPicPr>
          <p:nvPr>
            <p:ph idx="1"/>
          </p:nvPr>
        </p:nvPicPr>
        <p:blipFill>
          <a:blip r:embed="rId2"/>
          <a:stretch>
            <a:fillRect/>
          </a:stretch>
        </p:blipFill>
        <p:spPr>
          <a:xfrm>
            <a:off x="465455" y="1604743"/>
            <a:ext cx="8224600" cy="4525963"/>
          </a:xfrm>
        </p:spPr>
      </p:pic>
      <p:sp>
        <p:nvSpPr>
          <p:cNvPr id="2" name="Title 1"/>
          <p:cNvSpPr>
            <a:spLocks noGrp="1"/>
          </p:cNvSpPr>
          <p:nvPr>
            <p:ph type="title"/>
          </p:nvPr>
        </p:nvSpPr>
        <p:spPr/>
        <p:txBody>
          <a:bodyPr/>
          <a:lstStyle/>
          <a:p>
            <a:r>
              <a:rPr lang="en-US" dirty="0" smtClean="0"/>
              <a:t>Proposed Timeline</a:t>
            </a:r>
            <a:br>
              <a:rPr lang="en-US" dirty="0" smtClean="0"/>
            </a:br>
            <a:r>
              <a:rPr lang="en-US" sz="2800" dirty="0" smtClean="0"/>
              <a:t>(Revised)</a:t>
            </a:r>
            <a:endParaRPr lang="en-US" dirty="0"/>
          </a:p>
        </p:txBody>
      </p:sp>
      <p:pic>
        <p:nvPicPr>
          <p:cNvPr id="6" name="Picture 5" descr="Timeline2.png"/>
          <p:cNvPicPr>
            <a:picLocks noChangeAspect="1"/>
          </p:cNvPicPr>
          <p:nvPr/>
        </p:nvPicPr>
        <p:blipFill>
          <a:blip r:embed="rId3"/>
          <a:stretch>
            <a:fillRect/>
          </a:stretch>
        </p:blipFill>
        <p:spPr>
          <a:xfrm>
            <a:off x="457200" y="1600200"/>
            <a:ext cx="8225176" cy="4526280"/>
          </a:xfrm>
          <a:prstGeom prst="rect">
            <a:avLst/>
          </a:prstGeom>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a:t>
            </a: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Challenges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Third-party products (contracted development, SaaS, COTS, etc.)</a:t>
            </a:r>
          </a:p>
          <a:p>
            <a:r>
              <a:rPr lang="en-US" dirty="0" smtClean="0"/>
              <a:t>It needs to be made clear that accessibility policy conformance is part of the requirements.</a:t>
            </a:r>
          </a:p>
          <a:p>
            <a:r>
              <a:rPr lang="en-US" dirty="0" smtClean="0"/>
              <a:t>We need to try to be more “up front” in the procurement / project planning process</a:t>
            </a:r>
            <a:r>
              <a:rPr lang="en-US" dirty="0" smtClean="0"/>
              <a:t>.</a:t>
            </a:r>
          </a:p>
          <a:p>
            <a:pPr lvl="1"/>
            <a:r>
              <a:rPr lang="en-US" dirty="0" smtClean="0"/>
              <a:t>Avoid rework, extended timelines, legal exposure, etc.</a:t>
            </a:r>
            <a:endParaRPr lang="en-US"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Language</a:t>
            </a:r>
            <a:endParaRPr lang="en-US" dirty="0"/>
          </a:p>
        </p:txBody>
      </p:sp>
      <p:sp>
        <p:nvSpPr>
          <p:cNvPr id="3" name="Content Placeholder 2"/>
          <p:cNvSpPr>
            <a:spLocks noGrp="1"/>
          </p:cNvSpPr>
          <p:nvPr>
            <p:ph idx="1"/>
          </p:nvPr>
        </p:nvSpPr>
        <p:spPr/>
        <p:txBody>
          <a:bodyPr/>
          <a:lstStyle/>
          <a:p>
            <a:r>
              <a:rPr lang="en-US" dirty="0" smtClean="0"/>
              <a:t>One way to go about this is to restore specific IT accessibility language to contracts.</a:t>
            </a:r>
          </a:p>
          <a:p>
            <a:pPr lvl="1"/>
            <a:r>
              <a:rPr lang="en-US" dirty="0" smtClean="0"/>
              <a:t>Consistent</a:t>
            </a:r>
          </a:p>
          <a:p>
            <a:pPr lvl="2"/>
            <a:r>
              <a:rPr lang="en-US" dirty="0" smtClean="0"/>
              <a:t>Standardized language</a:t>
            </a:r>
          </a:p>
          <a:p>
            <a:pPr lvl="2"/>
            <a:r>
              <a:rPr lang="en-US" dirty="0" smtClean="0"/>
              <a:t>In boilerplate templates (IFB, RFP, etc.)</a:t>
            </a:r>
          </a:p>
          <a:p>
            <a:r>
              <a:rPr lang="en-US" dirty="0" smtClean="0"/>
              <a:t>Largely just spelling out ramifications of existing requirements (Not trying to “shock the system”)</a:t>
            </a:r>
            <a:endParaRPr lang="en-US"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DRAFT.png"/>
          <p:cNvPicPr>
            <a:picLocks noChangeAspect="1"/>
          </p:cNvPicPr>
          <p:nvPr/>
        </p:nvPicPr>
        <p:blipFill>
          <a:blip r:embed="rId3"/>
          <a:stretch>
            <a:fillRect/>
          </a:stretch>
        </p:blipFill>
        <p:spPr>
          <a:xfrm>
            <a:off x="134471" y="0"/>
            <a:ext cx="8875058" cy="6858000"/>
          </a:xfrm>
          <a:prstGeom prst="rect">
            <a:avLst/>
          </a:prstGeom>
        </p:spPr>
      </p:pic>
      <p:sp>
        <p:nvSpPr>
          <p:cNvPr id="2" name="Title 1"/>
          <p:cNvSpPr>
            <a:spLocks noGrp="1"/>
          </p:cNvSpPr>
          <p:nvPr>
            <p:ph type="title"/>
          </p:nvPr>
        </p:nvSpPr>
        <p:spPr/>
        <p:txBody>
          <a:bodyPr/>
          <a:lstStyle/>
          <a:p>
            <a:r>
              <a:rPr lang="en-US" dirty="0" smtClean="0"/>
              <a:t>Proposed Language</a:t>
            </a:r>
            <a:br>
              <a:rPr lang="en-US" dirty="0" smtClean="0"/>
            </a:br>
            <a:r>
              <a:rPr lang="en-US" sz="2800" dirty="0" smtClean="0"/>
              <a:t>A</a:t>
            </a:r>
            <a:endParaRPr lang="en-US" dirty="0"/>
          </a:p>
        </p:txBody>
      </p:sp>
      <p:sp>
        <p:nvSpPr>
          <p:cNvPr id="3" name="Content Placeholder 2"/>
          <p:cNvSpPr>
            <a:spLocks noGrp="1"/>
          </p:cNvSpPr>
          <p:nvPr>
            <p:ph idx="1"/>
          </p:nvPr>
        </p:nvSpPr>
        <p:spPr/>
        <p:txBody>
          <a:bodyPr>
            <a:normAutofit fontScale="62500" lnSpcReduction="20000"/>
          </a:bodyPr>
          <a:lstStyle/>
          <a:p>
            <a:pPr marL="0" lvl="0" indent="0">
              <a:buNone/>
            </a:pPr>
            <a:r>
              <a:rPr lang="en-US" b="1" dirty="0" smtClean="0"/>
              <a:t>Computer Hardware, Software, Other Technologies</a:t>
            </a:r>
            <a:r>
              <a:rPr lang="en-US" dirty="0" smtClean="0"/>
              <a:t>.  In accordance with the Anti-Discrimination Clause of Form DA-146a, paragraph number 5, all products and services provided or developed as part of fulfilling this contract shall conform to Section 508 of the Rehabilitation Act of 1973, as amended (29 U.S.C. &amp; 794d), and its implementing Electronic and Information Technology Accessibility Standards (36 CFR § 1194). (Paragraph number 5 requires compliance with the ADA, Title II of which applies the regulations under the Rehabilitation Act of 1973, as amended.) Section 508 requires that electronic and information technology is accessible to people with disabilities, including employees and members of the public. Information regarding all aspects of accessibility under Section 508 is available at the federal government's official website, http://www.section508.gov/, and a technical assistance document can be found at http://www.access-board.gov/sec508/guide/.</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DRAFT.png"/>
          <p:cNvPicPr>
            <a:picLocks noChangeAspect="1"/>
          </p:cNvPicPr>
          <p:nvPr/>
        </p:nvPicPr>
        <p:blipFill>
          <a:blip r:embed="rId3"/>
          <a:stretch>
            <a:fillRect/>
          </a:stretch>
        </p:blipFill>
        <p:spPr>
          <a:xfrm>
            <a:off x="134471" y="0"/>
            <a:ext cx="8875058" cy="6858000"/>
          </a:xfrm>
          <a:prstGeom prst="rect">
            <a:avLst/>
          </a:prstGeom>
        </p:spPr>
      </p:pic>
      <p:sp>
        <p:nvSpPr>
          <p:cNvPr id="2" name="Title 1"/>
          <p:cNvSpPr>
            <a:spLocks noGrp="1"/>
          </p:cNvSpPr>
          <p:nvPr>
            <p:ph type="title"/>
          </p:nvPr>
        </p:nvSpPr>
        <p:spPr/>
        <p:txBody>
          <a:bodyPr/>
          <a:lstStyle/>
          <a:p>
            <a:r>
              <a:rPr lang="en-US" dirty="0" smtClean="0"/>
              <a:t>Proposed Language</a:t>
            </a:r>
            <a:br>
              <a:rPr lang="en-US" dirty="0" smtClean="0"/>
            </a:br>
            <a:r>
              <a:rPr lang="en-US" sz="2800" dirty="0" smtClean="0"/>
              <a:t>B</a:t>
            </a:r>
            <a:endParaRPr lang="en-US" dirty="0"/>
          </a:p>
        </p:txBody>
      </p:sp>
      <p:sp>
        <p:nvSpPr>
          <p:cNvPr id="3" name="Content Placeholder 2"/>
          <p:cNvSpPr>
            <a:spLocks noGrp="1"/>
          </p:cNvSpPr>
          <p:nvPr>
            <p:ph idx="1"/>
          </p:nvPr>
        </p:nvSpPr>
        <p:spPr/>
        <p:txBody>
          <a:bodyPr>
            <a:normAutofit fontScale="55000" lnSpcReduction="20000"/>
          </a:bodyPr>
          <a:lstStyle/>
          <a:p>
            <a:pPr marL="0" lvl="0" indent="0">
              <a:buNone/>
            </a:pPr>
            <a:r>
              <a:rPr lang="en-US" b="1" dirty="0" smtClean="0"/>
              <a:t>Web Development</a:t>
            </a:r>
            <a:r>
              <a:rPr lang="en-US" dirty="0" smtClean="0"/>
              <a:t>. The State of Kansas requires that its websites, web services, and web applications be accessible to and usable by individuals with disabilities.  This means that any websites, web services, and web applications developed in the fulfillment of this contract—including: (a) any to which this contract directly pertains; (b) any web-based training material, user documentation, reference material or other communications materials intended for public or internal use related to the work completed under this contract; and (c) any updates, new releases, versions, upgrades, improvements, bug fixes, patches, customizations, or other modifications to the above—shall comply with </a:t>
            </a:r>
            <a:r>
              <a:rPr lang="en-US" i="1" dirty="0" smtClean="0"/>
              <a:t>Kansas Information Technology Policy 1210: State of Kansas Web Accessibility Requirements</a:t>
            </a:r>
            <a:r>
              <a:rPr lang="en-US" dirty="0" smtClean="0"/>
              <a:t> (IT Policy 1210), which is consistent with applicable federal, state, and World Wide Web Consortium standards. IT Policy 1210 is located at http://www.da.ks.gov/itec/documents/itecitpolicy1210.htm. For additional reference, supporting information for implementing IT Policy 1210 can be found at http://da.ks.gov/kpat/resources/.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Beyond Accessibility</a:t>
            </a:r>
            <a:endParaRPr lang="en-US" dirty="0"/>
          </a:p>
        </p:txBody>
      </p:sp>
      <p:sp>
        <p:nvSpPr>
          <p:cNvPr id="3" name="Text Placeholder 2"/>
          <p:cNvSpPr>
            <a:spLocks noGrp="1"/>
          </p:cNvSpPr>
          <p:nvPr>
            <p:ph type="body" idx="1"/>
          </p:nvPr>
        </p:nvSpPr>
        <p:spPr>
          <a:solidFill>
            <a:srgbClr val="FFFFFF">
              <a:alpha val="50196"/>
            </a:srgbClr>
          </a:solidFill>
        </p:spPr>
        <p:txBody>
          <a:bodyPr/>
          <a:lstStyle/>
          <a:p>
            <a:r>
              <a:rPr lang="en-US" dirty="0" smtClean="0"/>
              <a:t>Bill Griffiths</a:t>
            </a:r>
            <a:br>
              <a:rPr lang="en-US" dirty="0" smtClean="0"/>
            </a:br>
            <a:r>
              <a:rPr lang="en-US" sz="1800" dirty="0" smtClean="0"/>
              <a:t>The Rehabilitation Center for the Blind and Visually Impaired</a:t>
            </a:r>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DRAFT.png"/>
          <p:cNvPicPr>
            <a:picLocks noChangeAspect="1"/>
          </p:cNvPicPr>
          <p:nvPr/>
        </p:nvPicPr>
        <p:blipFill>
          <a:blip r:embed="rId3"/>
          <a:stretch>
            <a:fillRect/>
          </a:stretch>
        </p:blipFill>
        <p:spPr>
          <a:xfrm>
            <a:off x="134471" y="0"/>
            <a:ext cx="8875058" cy="6858000"/>
          </a:xfrm>
          <a:prstGeom prst="rect">
            <a:avLst/>
          </a:prstGeom>
        </p:spPr>
      </p:pic>
      <p:sp>
        <p:nvSpPr>
          <p:cNvPr id="2" name="Title 1"/>
          <p:cNvSpPr>
            <a:spLocks noGrp="1"/>
          </p:cNvSpPr>
          <p:nvPr>
            <p:ph type="title"/>
          </p:nvPr>
        </p:nvSpPr>
        <p:spPr/>
        <p:txBody>
          <a:bodyPr/>
          <a:lstStyle/>
          <a:p>
            <a:r>
              <a:rPr lang="en-US" dirty="0" smtClean="0"/>
              <a:t>Proposed Language</a:t>
            </a:r>
            <a:br>
              <a:rPr lang="en-US" dirty="0" smtClean="0"/>
            </a:br>
            <a:r>
              <a:rPr lang="en-US" sz="2800" dirty="0" smtClean="0"/>
              <a:t>C</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smtClean="0"/>
              <a:t>Affirmation of Conformance</a:t>
            </a:r>
            <a:r>
              <a:rPr lang="en-US" dirty="0" smtClean="0"/>
              <a:t>. The contractor shall provide a description of conformance with these specifications by means of a completed Voluntary Product Accessibility Template (VPAT) or other comparable document. (VPAT information is available at http://www.itic.org/index.php?src=gendocs&amp;ref=vpat&amp;category=resources&amp;submenu=Resources.) This conformance claim becomes a contractual term between the contractor and the contracting state agency.</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VPAT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VPAT documentation is an existing industry standard.</a:t>
            </a:r>
          </a:p>
          <a:p>
            <a:r>
              <a:rPr lang="en-US" dirty="0" smtClean="0"/>
              <a:t>Many vendors already have standing VPATs available for their products.</a:t>
            </a:r>
          </a:p>
          <a:p>
            <a:pPr lvl="1"/>
            <a:r>
              <a:rPr lang="en-US" dirty="0" smtClean="0"/>
              <a:t>For example: </a:t>
            </a:r>
            <a:r>
              <a:rPr lang="en-US" dirty="0" smtClean="0">
                <a:hlinkClick r:id="rId2"/>
              </a:rPr>
              <a:t>www.microsoft.com/industry/government/</a:t>
            </a:r>
            <a:br>
              <a:rPr lang="en-US" dirty="0" smtClean="0">
                <a:hlinkClick r:id="rId2"/>
              </a:rPr>
            </a:br>
            <a:r>
              <a:rPr lang="en-US" dirty="0" smtClean="0">
                <a:hlinkClick r:id="rId2"/>
              </a:rPr>
              <a:t>products/section508.mspx</a:t>
            </a:r>
            <a:endParaRPr lang="en-US" dirty="0" smtClean="0"/>
          </a:p>
          <a:p>
            <a:r>
              <a:rPr lang="en-US" dirty="0" smtClean="0"/>
              <a:t>A VPAT is very simply a table with a row for each requirement and a column for whether/how the vendor meets that requirement, and another for remarks and explanations.</a:t>
            </a:r>
            <a:endParaRPr lang="en-US"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VPAT Sample</a:t>
            </a:r>
            <a:endParaRPr lang="en-US" dirty="0"/>
          </a:p>
        </p:txBody>
      </p:sp>
      <p:sp>
        <p:nvSpPr>
          <p:cNvPr id="5" name="Content Placeholder 4"/>
          <p:cNvSpPr>
            <a:spLocks noGrp="1"/>
          </p:cNvSpPr>
          <p:nvPr>
            <p:ph idx="1"/>
          </p:nvPr>
        </p:nvSpPr>
        <p:spPr>
          <a:xfrm>
            <a:off x="457200" y="4800600"/>
            <a:ext cx="8229600" cy="1325563"/>
          </a:xfrm>
        </p:spPr>
        <p:txBody>
          <a:bodyPr/>
          <a:lstStyle/>
          <a:p>
            <a:pPr marL="0" indent="0">
              <a:buNone/>
            </a:pPr>
            <a:r>
              <a:rPr lang="en-US" dirty="0" smtClean="0"/>
              <a:t>… etc.</a:t>
            </a:r>
          </a:p>
          <a:p>
            <a:pPr marL="0" indent="0">
              <a:buNone/>
            </a:pPr>
            <a:endParaRPr lang="en-US" sz="1400" dirty="0" smtClean="0"/>
          </a:p>
          <a:p>
            <a:pPr marL="0" indent="0">
              <a:buNone/>
            </a:pPr>
            <a:endParaRPr lang="en-US" sz="1400" dirty="0" smtClean="0"/>
          </a:p>
          <a:p>
            <a:pPr marL="0" indent="0" algn="r">
              <a:buNone/>
            </a:pPr>
            <a:r>
              <a:rPr lang="en-US" sz="1400" dirty="0" smtClean="0"/>
              <a:t>(From http://</a:t>
            </a:r>
            <a:r>
              <a:rPr lang="en-US" sz="1400" dirty="0" smtClean="0"/>
              <a:t>www.webaim.org/products/training/vpat)</a:t>
            </a:r>
            <a:endParaRPr lang="en-US" sz="1400" dirty="0"/>
          </a:p>
        </p:txBody>
      </p:sp>
      <p:graphicFrame>
        <p:nvGraphicFramePr>
          <p:cNvPr id="6" name="Content Placeholder 3"/>
          <p:cNvGraphicFramePr>
            <a:graphicFrameLocks/>
          </p:cNvGraphicFramePr>
          <p:nvPr/>
        </p:nvGraphicFramePr>
        <p:xfrm>
          <a:off x="457200" y="1371600"/>
          <a:ext cx="8229600" cy="33832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1400" dirty="0"/>
                        <a:t>Criteria</a:t>
                      </a:r>
                    </a:p>
                  </a:txBody>
                  <a:tcPr anchor="ctr"/>
                </a:tc>
                <a:tc>
                  <a:txBody>
                    <a:bodyPr/>
                    <a:lstStyle/>
                    <a:p>
                      <a:r>
                        <a:rPr lang="en-US" sz="1400" dirty="0" smtClean="0"/>
                        <a:t>Supporting </a:t>
                      </a:r>
                      <a:r>
                        <a:rPr lang="en-US" sz="1400" dirty="0"/>
                        <a:t>Features</a:t>
                      </a:r>
                    </a:p>
                  </a:txBody>
                  <a:tcPr anchor="ctr"/>
                </a:tc>
                <a:tc>
                  <a:txBody>
                    <a:bodyPr/>
                    <a:lstStyle/>
                    <a:p>
                      <a:r>
                        <a:rPr lang="en-US" sz="1400" dirty="0" smtClean="0"/>
                        <a:t>Remarks </a:t>
                      </a:r>
                      <a:r>
                        <a:rPr lang="en-US" sz="1400" dirty="0"/>
                        <a:t>and explanations</a:t>
                      </a:r>
                    </a:p>
                  </a:txBody>
                  <a:tcPr anchor="ctr"/>
                </a:tc>
              </a:tr>
              <a:tr h="370840">
                <a:tc>
                  <a:txBody>
                    <a:bodyPr/>
                    <a:lstStyle/>
                    <a:p>
                      <a:r>
                        <a:rPr lang="en-US" sz="1400"/>
                        <a:t>(a) A text equivalent for every non-text element shall be provided (e.g., via "alt", "longdesc", or in element content).</a:t>
                      </a:r>
                    </a:p>
                  </a:txBody>
                  <a:tcPr/>
                </a:tc>
                <a:tc>
                  <a:txBody>
                    <a:bodyPr/>
                    <a:lstStyle/>
                    <a:p>
                      <a:r>
                        <a:rPr lang="en-US" sz="1400"/>
                        <a:t>Fully compliant:</a:t>
                      </a:r>
                      <a:br>
                        <a:rPr lang="en-US" sz="1400"/>
                      </a:br>
                      <a:r>
                        <a:rPr lang="en-US" sz="1400"/>
                        <a:t>All &lt;img&gt; elements have appropriate alt attributes. Real text is used instead of images where possible. Transcripts are provided for audio and video content. </a:t>
                      </a:r>
                    </a:p>
                  </a:txBody>
                  <a:tcPr/>
                </a:tc>
                <a:tc>
                  <a:txBody>
                    <a:bodyPr/>
                    <a:lstStyle/>
                    <a:p>
                      <a:r>
                        <a:rPr lang="en-US" sz="1400" dirty="0"/>
                        <a:t>Illustrations are used throughout the content. In some cases the illustrations require alternative text. In other cases they are merely decorative, or enhance the "look and feel," in which case they are given null alt text or are included as CSS background images (to avoid providing screen reader users with useless information). </a:t>
                      </a:r>
                    </a:p>
                  </a:txBody>
                  <a:tcPr/>
                </a:tc>
              </a:tr>
            </a:tbl>
          </a:graphicData>
        </a:graphic>
      </p:graphicFrame>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DRAFT.png"/>
          <p:cNvPicPr>
            <a:picLocks noChangeAspect="1"/>
          </p:cNvPicPr>
          <p:nvPr/>
        </p:nvPicPr>
        <p:blipFill>
          <a:blip r:embed="rId3"/>
          <a:stretch>
            <a:fillRect/>
          </a:stretch>
        </p:blipFill>
        <p:spPr>
          <a:xfrm>
            <a:off x="134471" y="0"/>
            <a:ext cx="8875058" cy="6858000"/>
          </a:xfrm>
          <a:prstGeom prst="rect">
            <a:avLst/>
          </a:prstGeom>
        </p:spPr>
      </p:pic>
      <p:sp>
        <p:nvSpPr>
          <p:cNvPr id="2" name="Title 1"/>
          <p:cNvSpPr>
            <a:spLocks noGrp="1"/>
          </p:cNvSpPr>
          <p:nvPr>
            <p:ph type="title"/>
          </p:nvPr>
        </p:nvSpPr>
        <p:spPr/>
        <p:txBody>
          <a:bodyPr/>
          <a:lstStyle/>
          <a:p>
            <a:r>
              <a:rPr lang="en-US" dirty="0" smtClean="0"/>
              <a:t>Proposed Language</a:t>
            </a:r>
            <a:br>
              <a:rPr lang="en-US" dirty="0" smtClean="0"/>
            </a:br>
            <a:r>
              <a:rPr lang="en-US" sz="2800" dirty="0" smtClean="0"/>
              <a:t>D</a:t>
            </a:r>
            <a:endParaRPr lang="en-US" dirty="0"/>
          </a:p>
        </p:txBody>
      </p:sp>
      <p:sp>
        <p:nvSpPr>
          <p:cNvPr id="3" name="Content Placeholder 2"/>
          <p:cNvSpPr>
            <a:spLocks noGrp="1"/>
          </p:cNvSpPr>
          <p:nvPr>
            <p:ph idx="1"/>
          </p:nvPr>
        </p:nvSpPr>
        <p:spPr/>
        <p:txBody>
          <a:bodyPr>
            <a:normAutofit fontScale="85000" lnSpcReduction="20000"/>
          </a:bodyPr>
          <a:lstStyle/>
          <a:p>
            <a:pPr marL="0" lvl="0" indent="0">
              <a:buNone/>
            </a:pPr>
            <a:r>
              <a:rPr lang="en-US" b="1" dirty="0" smtClean="0"/>
              <a:t>Issues/Complaints</a:t>
            </a:r>
            <a:r>
              <a:rPr lang="en-US" dirty="0" smtClean="0"/>
              <a:t>. The contractor shall promptly respond to any complaint brought to its attention regarding accessibility.  The contractor shall resolve such complaints by bringing the product into compliance with the aforementioned requirements at no additional cost to the state.  The contractor shall indemnify and hold harmless the State of Kansas and any agency thereof utilizing the contractor’s services from any claim arising out of the contractor’s failure to comply with the aforementioned requirements.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Rollout Approach</a:t>
            </a:r>
            <a:endParaRPr lang="en-US" dirty="0"/>
          </a:p>
        </p:txBody>
      </p:sp>
      <p:sp>
        <p:nvSpPr>
          <p:cNvPr id="3" name="Content Placeholder 2"/>
          <p:cNvSpPr>
            <a:spLocks noGrp="1"/>
          </p:cNvSpPr>
          <p:nvPr>
            <p:ph idx="1"/>
          </p:nvPr>
        </p:nvSpPr>
        <p:spPr/>
        <p:txBody>
          <a:bodyPr>
            <a:normAutofit fontScale="62500" lnSpcReduction="20000"/>
          </a:bodyPr>
          <a:lstStyle/>
          <a:p>
            <a:r>
              <a:rPr lang="en-US" i="1" dirty="0" smtClean="0"/>
              <a:t>Looking for thoughts on this, too</a:t>
            </a:r>
          </a:p>
          <a:p>
            <a:r>
              <a:rPr lang="en-US" dirty="0" smtClean="0"/>
              <a:t>Want to take a measured </a:t>
            </a:r>
            <a:r>
              <a:rPr lang="en-US" dirty="0" smtClean="0"/>
              <a:t>approach that would minimize barriers and raise awareness</a:t>
            </a:r>
          </a:p>
          <a:p>
            <a:r>
              <a:rPr lang="en-US" dirty="0" smtClean="0"/>
              <a:t>Examples of outreach could include:</a:t>
            </a:r>
          </a:p>
          <a:p>
            <a:pPr lvl="1"/>
            <a:r>
              <a:rPr lang="en-US" dirty="0" smtClean="0"/>
              <a:t>Speaking at a procurement officers meeting</a:t>
            </a:r>
          </a:p>
          <a:p>
            <a:pPr lvl="1"/>
            <a:r>
              <a:rPr lang="en-US" dirty="0" smtClean="0"/>
              <a:t>Holding brief awareness sessions for purchasing staff</a:t>
            </a:r>
            <a:endParaRPr lang="en-US" dirty="0" smtClean="0"/>
          </a:p>
          <a:p>
            <a:r>
              <a:rPr lang="en-US" dirty="0" smtClean="0"/>
              <a:t>Introduce to community by talking to ITEC, ITAB, RITC, etc.</a:t>
            </a:r>
          </a:p>
          <a:p>
            <a:r>
              <a:rPr lang="en-US" dirty="0" smtClean="0"/>
              <a:t>Add to templates for new contracts (including agency “toolkits”)</a:t>
            </a:r>
          </a:p>
          <a:p>
            <a:r>
              <a:rPr lang="en-US" dirty="0" smtClean="0"/>
              <a:t>Amend base contracts for TPR</a:t>
            </a:r>
          </a:p>
          <a:p>
            <a:r>
              <a:rPr lang="en-US" dirty="0" smtClean="0"/>
              <a:t>Address existing contracts when they come up for renewal</a:t>
            </a:r>
          </a:p>
          <a:p>
            <a:pPr lvl="1"/>
            <a:r>
              <a:rPr lang="en-US" dirty="0" smtClean="0"/>
              <a:t>(If needed, some could be amended sooner</a:t>
            </a:r>
            <a:r>
              <a:rPr lang="en-US" dirty="0" smtClean="0"/>
              <a:t>)</a:t>
            </a:r>
          </a:p>
          <a:p>
            <a:r>
              <a:rPr lang="en-US" dirty="0" smtClean="0"/>
              <a:t>Be available to help with RFPs or discussions with vendors, etc.</a:t>
            </a:r>
            <a:endParaRPr lang="en-US" dirty="0" smtClean="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p:txBody>
          <a:bodyPr anchor="ctr"/>
          <a:lstStyle/>
          <a:p>
            <a:pPr marL="0" indent="0" algn="ctr">
              <a:buNone/>
            </a:pPr>
            <a:r>
              <a:rPr lang="en-US" sz="4000" dirty="0" smtClean="0"/>
              <a:t>Feedback?</a:t>
            </a:r>
            <a:endParaRPr lang="en-US" sz="4000"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Chair Nomination Process</a:t>
            </a: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Chair and Vice-Chair</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Executive Order 08-12 states:</a:t>
            </a:r>
          </a:p>
          <a:p>
            <a:pPr lvl="1"/>
            <a:r>
              <a:rPr lang="en-US" dirty="0" smtClean="0"/>
              <a:t>“The Governor shall select a Chairperson and Vice-Chairperson from among the members who shall serve for one year and thereafter be elected by the Partnership.”</a:t>
            </a:r>
          </a:p>
          <a:p>
            <a:r>
              <a:rPr lang="en-US" dirty="0" smtClean="0"/>
              <a:t>Since our next meeting (October) will be our last before we begin our second year, we’ll need to handle this then.</a:t>
            </a:r>
          </a:p>
          <a:p>
            <a:r>
              <a:rPr lang="en-US" dirty="0" smtClean="0"/>
              <a:t>So we should start thinking about it now.</a:t>
            </a:r>
            <a:endParaRPr lang="en-US"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Discussion</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Updates</a:t>
            </a: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2008 Annual Report</a:t>
            </a:r>
            <a:endParaRPr lang="en-US" dirty="0"/>
          </a:p>
        </p:txBody>
      </p:sp>
      <p:sp>
        <p:nvSpPr>
          <p:cNvPr id="3" name="Content Placeholder 2"/>
          <p:cNvSpPr>
            <a:spLocks noGrp="1"/>
          </p:cNvSpPr>
          <p:nvPr>
            <p:ph sz="half" idx="1"/>
          </p:nvPr>
        </p:nvSpPr>
        <p:spPr/>
        <p:txBody>
          <a:bodyPr/>
          <a:lstStyle/>
          <a:p>
            <a:r>
              <a:rPr lang="en-US" dirty="0" smtClean="0"/>
              <a:t>Submitted to ITEC, the Legislature (JCIT Members), and the Governor</a:t>
            </a:r>
          </a:p>
          <a:p>
            <a:r>
              <a:rPr lang="en-US" dirty="0" smtClean="0"/>
              <a:t>Online at </a:t>
            </a:r>
            <a:r>
              <a:rPr lang="en-US" dirty="0" smtClean="0">
                <a:hlinkClick r:id="rId3"/>
              </a:rPr>
              <a:t>da.ks.gov/kpat/</a:t>
            </a:r>
            <a:br>
              <a:rPr lang="en-US" dirty="0" smtClean="0">
                <a:hlinkClick r:id="rId3"/>
              </a:rPr>
            </a:br>
            <a:r>
              <a:rPr lang="en-US" dirty="0" smtClean="0">
                <a:hlinkClick r:id="rId3"/>
              </a:rPr>
              <a:t>reports</a:t>
            </a:r>
            <a:endParaRPr lang="en-US" dirty="0"/>
          </a:p>
        </p:txBody>
      </p:sp>
      <p:pic>
        <p:nvPicPr>
          <p:cNvPr id="5" name="Content Placeholder 4" descr="Image of 2008 Annual Report cover"/>
          <p:cNvPicPr>
            <a:picLocks noGrp="1" noChangeAspect="1"/>
          </p:cNvPicPr>
          <p:nvPr>
            <p:ph sz="half" idx="2"/>
          </p:nvPr>
        </p:nvPicPr>
        <p:blipFill>
          <a:blip r:embed="rId4"/>
          <a:stretch>
            <a:fillRect/>
          </a:stretch>
        </p:blipFill>
        <p:spPr>
          <a:xfrm>
            <a:off x="4918832" y="1600200"/>
            <a:ext cx="3497335" cy="45259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Policy 1210</a:t>
            </a:r>
            <a:endParaRPr lang="en-US" dirty="0"/>
          </a:p>
        </p:txBody>
      </p:sp>
      <p:pic>
        <p:nvPicPr>
          <p:cNvPr id="5" name="Content Placeholder 4" descr="Snapshot of IT Policy 1210 web page"/>
          <p:cNvPicPr>
            <a:picLocks noGrp="1" noChangeAspect="1"/>
          </p:cNvPicPr>
          <p:nvPr>
            <p:ph sz="half" idx="1"/>
          </p:nvPr>
        </p:nvPicPr>
        <p:blipFill>
          <a:blip r:embed="rId3"/>
          <a:stretch>
            <a:fillRect/>
          </a:stretch>
        </p:blipFill>
        <p:spPr>
          <a:xfrm>
            <a:off x="1418097" y="1600200"/>
            <a:ext cx="2116805" cy="4525963"/>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p:txBody>
          <a:bodyPr>
            <a:normAutofit fontScale="77500" lnSpcReduction="20000"/>
          </a:bodyPr>
          <a:lstStyle/>
          <a:p>
            <a:r>
              <a:rPr lang="en-US" dirty="0" smtClean="0"/>
              <a:t>Approved by ITEC in April.</a:t>
            </a:r>
          </a:p>
          <a:p>
            <a:r>
              <a:rPr lang="en-US" dirty="0" smtClean="0"/>
              <a:t>Announced in email to agency heads, ADA coordinators, ITAB members, and KPAT members.</a:t>
            </a:r>
          </a:p>
          <a:p>
            <a:r>
              <a:rPr lang="en-US" dirty="0" smtClean="0"/>
              <a:t>Online at </a:t>
            </a:r>
            <a:r>
              <a:rPr lang="en-US" dirty="0" smtClean="0">
                <a:hlinkClick r:id="rId4"/>
              </a:rPr>
              <a:t>da.ks.gov/itec/</a:t>
            </a:r>
            <a:br>
              <a:rPr lang="en-US" dirty="0" smtClean="0">
                <a:hlinkClick r:id="rId4"/>
              </a:rPr>
            </a:br>
            <a:r>
              <a:rPr lang="en-US" dirty="0" smtClean="0">
                <a:hlinkClick r:id="rId4"/>
              </a:rPr>
              <a:t>documents/</a:t>
            </a:r>
            <a:br>
              <a:rPr lang="en-US" dirty="0" smtClean="0">
                <a:hlinkClick r:id="rId4"/>
              </a:rPr>
            </a:br>
            <a:r>
              <a:rPr lang="en-US" dirty="0" smtClean="0">
                <a:hlinkClick r:id="rId4"/>
              </a:rPr>
              <a:t>itecitpolicy1210.htm</a:t>
            </a:r>
            <a:endParaRPr lang="en-US" dirty="0" smtClean="0"/>
          </a:p>
          <a:p>
            <a:r>
              <a:rPr lang="en-US" dirty="0" smtClean="0"/>
              <a:t>Guide for web developers at </a:t>
            </a:r>
            <a:r>
              <a:rPr lang="en-US" dirty="0" smtClean="0">
                <a:hlinkClick r:id="rId5"/>
              </a:rPr>
              <a:t>da.ks.gov/kpat/</a:t>
            </a:r>
            <a:br>
              <a:rPr lang="en-US" dirty="0" smtClean="0">
                <a:hlinkClick r:id="rId5"/>
              </a:rPr>
            </a:br>
            <a:r>
              <a:rPr lang="en-US" dirty="0" smtClean="0">
                <a:hlinkClick r:id="rId5"/>
              </a:rPr>
              <a:t>resources</a:t>
            </a:r>
            <a:endParaRPr lang="en-US"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Kansas Information Technology Architecture</a:t>
            </a:r>
            <a:endParaRPr lang="en-US" sz="3600" dirty="0"/>
          </a:p>
        </p:txBody>
      </p:sp>
      <p:sp>
        <p:nvSpPr>
          <p:cNvPr id="3" name="Content Placeholder 2"/>
          <p:cNvSpPr>
            <a:spLocks noGrp="1"/>
          </p:cNvSpPr>
          <p:nvPr>
            <p:ph sz="half" idx="1"/>
          </p:nvPr>
        </p:nvSpPr>
        <p:spPr/>
        <p:txBody>
          <a:bodyPr>
            <a:normAutofit fontScale="77500" lnSpcReduction="20000"/>
          </a:bodyPr>
          <a:lstStyle/>
          <a:p>
            <a:r>
              <a:rPr lang="en-US" dirty="0" smtClean="0"/>
              <a:t>The KITA describes the information systems infrastructure that supports the applications used by the State. Its purpose is to guide the development of the information systems infrastructure.</a:t>
            </a:r>
          </a:p>
          <a:p>
            <a:r>
              <a:rPr lang="en-US" dirty="0" smtClean="0">
                <a:hlinkClick r:id="rId3"/>
              </a:rPr>
              <a:t>IT Policy 4010</a:t>
            </a:r>
            <a:r>
              <a:rPr lang="en-US" dirty="0" smtClean="0"/>
              <a:t> requires all IT initiatives and acquisitions, and all state contracts for IT products, to comply with the KITA.</a:t>
            </a:r>
          </a:p>
          <a:p>
            <a:endParaRPr lang="en-US" dirty="0" smtClean="0"/>
          </a:p>
        </p:txBody>
      </p:sp>
      <p:pic>
        <p:nvPicPr>
          <p:cNvPr id="10" name="Content Placeholder 9" descr="Image of Kansas Information Technology Architecture cover"/>
          <p:cNvPicPr>
            <a:picLocks noGrp="1" noChangeAspect="1"/>
          </p:cNvPicPr>
          <p:nvPr>
            <p:ph sz="half" idx="2"/>
          </p:nvPr>
        </p:nvPicPr>
        <p:blipFill>
          <a:blip r:embed="rId4" cstate="print"/>
          <a:stretch>
            <a:fillRect/>
          </a:stretch>
        </p:blipFill>
        <p:spPr>
          <a:xfrm>
            <a:off x="4917793" y="1600200"/>
            <a:ext cx="3499413" cy="45259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Kansas Information Technology Architecture</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Version 11.2 draft going to ITEC Thursday for approval</a:t>
            </a:r>
            <a:endParaRPr lang="en-US" dirty="0" smtClean="0">
              <a:solidFill>
                <a:srgbClr val="FF0000"/>
              </a:solidFill>
            </a:endParaRPr>
          </a:p>
          <a:p>
            <a:r>
              <a:rPr lang="en-US" dirty="0" smtClean="0"/>
              <a:t>Worked with the Kansas Information Technology Office</a:t>
            </a:r>
          </a:p>
          <a:p>
            <a:r>
              <a:rPr lang="en-US" dirty="0" smtClean="0"/>
              <a:t>Added several accessibility-related mentions</a:t>
            </a:r>
          </a:p>
          <a:p>
            <a:r>
              <a:rPr lang="en-US" dirty="0" smtClean="0"/>
              <a:t>Awareness</a:t>
            </a:r>
          </a:p>
          <a:p>
            <a:r>
              <a:rPr lang="en-US" dirty="0" smtClean="0"/>
              <a:t>Look for it to appear at </a:t>
            </a:r>
            <a:r>
              <a:rPr lang="en-US" dirty="0" smtClean="0">
                <a:hlinkClick r:id="rId3"/>
              </a:rPr>
              <a:t>da.ks.gov/itec/KITAMain.htm</a:t>
            </a:r>
            <a:endParaRPr lang="en-U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Statewide Web Accessibility Assessment</a:t>
            </a:r>
            <a:endParaRPr lang="en-US" sz="3600" dirty="0"/>
          </a:p>
        </p:txBody>
      </p:sp>
      <p:sp>
        <p:nvSpPr>
          <p:cNvPr id="3" name="Content Placeholder 2"/>
          <p:cNvSpPr>
            <a:spLocks noGrp="1"/>
          </p:cNvSpPr>
          <p:nvPr>
            <p:ph idx="1"/>
          </p:nvPr>
        </p:nvSpPr>
        <p:spPr/>
        <p:txBody>
          <a:bodyPr>
            <a:normAutofit fontScale="92500"/>
          </a:bodyPr>
          <a:lstStyle/>
          <a:p>
            <a:r>
              <a:rPr lang="en-US" dirty="0" smtClean="0"/>
              <a:t>Recap:</a:t>
            </a:r>
          </a:p>
          <a:p>
            <a:pPr lvl="1"/>
            <a:r>
              <a:rPr lang="en-US" dirty="0" smtClean="0"/>
              <a:t>Need to monitor web accessibility status and effectiveness</a:t>
            </a:r>
          </a:p>
          <a:p>
            <a:pPr lvl="2"/>
            <a:r>
              <a:rPr lang="en-US" dirty="0" smtClean="0"/>
              <a:t>For feedback to agencies, to ensure conformance, to inform training, to raise awareness, etc.</a:t>
            </a:r>
          </a:p>
          <a:p>
            <a:pPr lvl="2"/>
            <a:r>
              <a:rPr lang="en-US" dirty="0" smtClean="0"/>
              <a:t>Must be consistent, quantified, repeatable, able to be aggregated and compared across the State enterprise</a:t>
            </a:r>
          </a:p>
          <a:p>
            <a:pPr lvl="1"/>
            <a:r>
              <a:rPr lang="en-US" dirty="0" smtClean="0"/>
              <a:t>Automated tool</a:t>
            </a:r>
          </a:p>
          <a:p>
            <a:pPr lvl="1"/>
            <a:r>
              <a:rPr lang="en-US" dirty="0" smtClean="0"/>
              <a:t>Initial baseline pilot—representative sample</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Web Accessibility Assessment Working Group</a:t>
            </a:r>
            <a:endParaRPr lang="en-US" sz="3600" dirty="0"/>
          </a:p>
        </p:txBody>
      </p:sp>
      <p:sp>
        <p:nvSpPr>
          <p:cNvPr id="4" name="Content Placeholder 3"/>
          <p:cNvSpPr>
            <a:spLocks noGrp="1"/>
          </p:cNvSpPr>
          <p:nvPr>
            <p:ph idx="1"/>
          </p:nvPr>
        </p:nvSpPr>
        <p:spPr/>
        <p:txBody>
          <a:bodyPr numCol="2">
            <a:noAutofit/>
          </a:bodyPr>
          <a:lstStyle/>
          <a:p>
            <a:r>
              <a:rPr lang="en-US" sz="2400" dirty="0" smtClean="0"/>
              <a:t>Mike Branam</a:t>
            </a:r>
            <a:br>
              <a:rPr lang="en-US" sz="2400" dirty="0" smtClean="0"/>
            </a:br>
            <a:r>
              <a:rPr lang="en-US" sz="2000" dirty="0" smtClean="0"/>
              <a:t>Kansas Department on Aging</a:t>
            </a:r>
            <a:endParaRPr lang="en-US" sz="2400" dirty="0" smtClean="0"/>
          </a:p>
          <a:p>
            <a:r>
              <a:rPr lang="en-US" sz="2400" dirty="0" smtClean="0"/>
              <a:t>Anthony Fadale</a:t>
            </a:r>
            <a:br>
              <a:rPr lang="en-US" sz="2400" dirty="0" smtClean="0"/>
            </a:br>
            <a:r>
              <a:rPr lang="en-US" sz="2000" dirty="0" smtClean="0"/>
              <a:t>State ADA Coordinator</a:t>
            </a:r>
            <a:endParaRPr lang="en-US" sz="2400" dirty="0" smtClean="0"/>
          </a:p>
          <a:p>
            <a:r>
              <a:rPr lang="en-US" sz="2400" dirty="0" smtClean="0"/>
              <a:t>Joe Oborny</a:t>
            </a:r>
            <a:br>
              <a:rPr lang="en-US" sz="2400" dirty="0" smtClean="0"/>
            </a:br>
            <a:r>
              <a:rPr lang="en-US" sz="2000" dirty="0" smtClean="0"/>
              <a:t>Kansas School for the Deaf</a:t>
            </a:r>
            <a:endParaRPr lang="en-US" sz="2400" dirty="0" smtClean="0"/>
          </a:p>
          <a:p>
            <a:r>
              <a:rPr lang="en-US" sz="2400" dirty="0" smtClean="0"/>
              <a:t>Libby Peters</a:t>
            </a:r>
            <a:br>
              <a:rPr lang="en-US" sz="2400" dirty="0" smtClean="0"/>
            </a:br>
            <a:r>
              <a:rPr lang="en-US" sz="2000" dirty="0" smtClean="0"/>
              <a:t>Kansas Department of Social and Rehabilitation Services</a:t>
            </a:r>
          </a:p>
          <a:p>
            <a:endParaRPr lang="en-US" sz="2400" dirty="0" smtClean="0"/>
          </a:p>
          <a:p>
            <a:r>
              <a:rPr lang="en-US" sz="2400" dirty="0" smtClean="0"/>
              <a:t>Anthony Schlinsog</a:t>
            </a:r>
            <a:br>
              <a:rPr lang="en-US" sz="2400" dirty="0" smtClean="0"/>
            </a:br>
            <a:r>
              <a:rPr lang="en-US" sz="2000" dirty="0" smtClean="0"/>
              <a:t>Kansas Department of Transportation</a:t>
            </a:r>
          </a:p>
          <a:p>
            <a:r>
              <a:rPr lang="en-US" sz="2400" dirty="0" smtClean="0"/>
              <a:t>Matt Veatch</a:t>
            </a:r>
            <a:br>
              <a:rPr lang="en-US" sz="2400" dirty="0" smtClean="0"/>
            </a:br>
            <a:r>
              <a:rPr lang="en-US" sz="2000" dirty="0" smtClean="0"/>
              <a:t>State Historical Society</a:t>
            </a:r>
            <a:endParaRPr lang="en-US" sz="2400" dirty="0" smtClean="0"/>
          </a:p>
          <a:p>
            <a:r>
              <a:rPr lang="en-US" sz="2400" dirty="0" smtClean="0"/>
              <a:t>DiAnna Wages</a:t>
            </a:r>
            <a:br>
              <a:rPr lang="en-US" sz="2400" dirty="0" smtClean="0"/>
            </a:br>
            <a:r>
              <a:rPr lang="en-US" sz="2000" dirty="0" smtClean="0"/>
              <a:t>Kansas.gov</a:t>
            </a:r>
            <a:endParaRPr lang="en-US" sz="2400" dirty="0" smtClean="0"/>
          </a:p>
          <a:p>
            <a:r>
              <a:rPr lang="en-US" sz="2400" dirty="0" smtClean="0"/>
              <a:t>John Waldo</a:t>
            </a:r>
            <a:br>
              <a:rPr lang="en-US" sz="2400" dirty="0" smtClean="0"/>
            </a:br>
            <a:r>
              <a:rPr lang="en-US" sz="2000" dirty="0" smtClean="0"/>
              <a:t>Kansas Department of Revenue</a:t>
            </a:r>
            <a:endParaRPr lang="en-US" sz="2400" dirty="0" smtClean="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Kansas - Blue Star Ribbon">
  <a:themeElements>
    <a:clrScheme name="Kansas 2">
      <a:dk1>
        <a:sysClr val="windowText" lastClr="000000"/>
      </a:dk1>
      <a:lt1>
        <a:srgbClr val="FFFFFF"/>
      </a:lt1>
      <a:dk2>
        <a:srgbClr val="002569"/>
      </a:dk2>
      <a:lt2>
        <a:srgbClr val="F1AD02"/>
      </a:lt2>
      <a:accent1>
        <a:srgbClr val="688A7E"/>
      </a:accent1>
      <a:accent2>
        <a:srgbClr val="B65518"/>
      </a:accent2>
      <a:accent3>
        <a:srgbClr val="A47700"/>
      </a:accent3>
      <a:accent4>
        <a:srgbClr val="639EC8"/>
      </a:accent4>
      <a:accent5>
        <a:srgbClr val="007A94"/>
      </a:accent5>
      <a:accent6>
        <a:srgbClr val="5A7E92"/>
      </a:accent6>
      <a:hlink>
        <a:srgbClr val="7A6691"/>
      </a:hlink>
      <a:folHlink>
        <a:srgbClr val="7E696D"/>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CGSC99TRAVE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GSC99TRAVE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GSC99TRAVE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GSC99TRAVE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GSC99TRAVE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GSC99TRAVE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GSC99TRAVE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KPAT 2009-01-29</Template>
  <TotalTime>1347</TotalTime>
  <Words>1442</Words>
  <Application>Microsoft Office PowerPoint</Application>
  <PresentationFormat>On-screen Show (4:3)</PresentationFormat>
  <Paragraphs>167</Paragraphs>
  <Slides>28</Slides>
  <Notes>17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Kansas - Blue Star Ribbon</vt:lpstr>
      <vt:lpstr>Kansas Partnership for Accessible Technology</vt:lpstr>
      <vt:lpstr>Usability: Beyond Accessibility</vt:lpstr>
      <vt:lpstr>Status Updates</vt:lpstr>
      <vt:lpstr>2008 Annual Report</vt:lpstr>
      <vt:lpstr>IT Policy 1210</vt:lpstr>
      <vt:lpstr>Kansas Information Technology Architecture</vt:lpstr>
      <vt:lpstr>Kansas Information Technology Architecture</vt:lpstr>
      <vt:lpstr>Statewide Web Accessibility Assessment</vt:lpstr>
      <vt:lpstr>Web Accessibility Assessment Working Group</vt:lpstr>
      <vt:lpstr>Automated Baseline Assessment</vt:lpstr>
      <vt:lpstr>Automated Baseline Assessment</vt:lpstr>
      <vt:lpstr>Report from the Director of Statewide Web/IT Accessibility</vt:lpstr>
      <vt:lpstr>Proposed Timeline (Prior)</vt:lpstr>
      <vt:lpstr>Proposed Timeline (Revised)</vt:lpstr>
      <vt:lpstr>Procurement</vt:lpstr>
      <vt:lpstr>Challenges</vt:lpstr>
      <vt:lpstr>Contract Language</vt:lpstr>
      <vt:lpstr>Proposed Language A</vt:lpstr>
      <vt:lpstr>Proposed Language B</vt:lpstr>
      <vt:lpstr>Proposed Language C</vt:lpstr>
      <vt:lpstr>About VPAT</vt:lpstr>
      <vt:lpstr>VPAT Sample</vt:lpstr>
      <vt:lpstr>Proposed Language D</vt:lpstr>
      <vt:lpstr>Rollout Approach</vt:lpstr>
      <vt:lpstr>Slide 25</vt:lpstr>
      <vt:lpstr>Chair Nomination Process</vt:lpstr>
      <vt:lpstr>Chair and Vice-Chair</vt:lpstr>
      <vt:lpstr>Open Discussion</vt:lpstr>
    </vt:vector>
  </TitlesOfParts>
  <Company>State of Kansas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Cole Robison</dc:creator>
  <cp:lastModifiedBy>Cole Robison</cp:lastModifiedBy>
  <cp:revision>130</cp:revision>
  <dcterms:created xsi:type="dcterms:W3CDTF">2009-04-15T00:40:10Z</dcterms:created>
  <dcterms:modified xsi:type="dcterms:W3CDTF">2009-07-15T16:01:16Z</dcterms:modified>
</cp:coreProperties>
</file>