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7" r:id="rId18"/>
    <p:sldId id="258" r:id="rId19"/>
    <p:sldId id="276" r:id="rId20"/>
    <p:sldId id="277" r:id="rId21"/>
    <p:sldId id="278" r:id="rId22"/>
    <p:sldId id="279" r:id="rId23"/>
    <p:sldId id="284" r:id="rId24"/>
    <p:sldId id="285" r:id="rId25"/>
    <p:sldId id="280" r:id="rId26"/>
    <p:sldId id="282" r:id="rId27"/>
    <p:sldId id="283" r:id="rId28"/>
    <p:sldId id="281" r:id="rId29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9399" autoAdjust="0"/>
  </p:normalViewPr>
  <p:slideViewPr>
    <p:cSldViewPr>
      <p:cViewPr varScale="1">
        <p:scale>
          <a:sx n="85" d="100"/>
          <a:sy n="85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5103F-22DC-4E5E-8810-F000E78E2088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E68B-324D-42C0-A49D-CB70BBA4D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F36AD9E1-77C2-4088-93E4-719DFE4168C7}" type="datetimeFigureOut">
              <a:rPr lang="en-US" smtClean="0"/>
              <a:pPr/>
              <a:t>10/14/2009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4DAF54F2-172F-483A-A6DA-356E3186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.ks.gov/itec/Documents/ITECITPolicy2400.htm" TargetMode="External"/><Relationship Id="rId7" Type="http://schemas.openxmlformats.org/officeDocument/2006/relationships/hyperlink" Target="http://www.da.ks.gov/itec/Documents/itecitpolicy2530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da.ks.gov/itec/Documents/itecitpolicy2510.htm" TargetMode="External"/><Relationship Id="rId5" Type="http://schemas.openxmlformats.org/officeDocument/2006/relationships/hyperlink" Target="http://www.da.ks.gov/itec/Documents/itecitpolicy2500.htm" TargetMode="External"/><Relationship Id="rId4" Type="http://schemas.openxmlformats.org/officeDocument/2006/relationships/hyperlink" Target="http://da.ks.gov/kito/Documents/2400A.pdf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JCIT charge: “The Committee is directed to study computers, telecommunications, and other information technologies</a:t>
            </a:r>
          </a:p>
          <a:p>
            <a:r>
              <a:rPr lang="en-US" dirty="0" smtClean="0"/>
              <a:t>used by state government, and to review new acquisitions of information technology.”</a:t>
            </a:r>
          </a:p>
          <a:p>
            <a:endParaRPr lang="en-US" dirty="0" smtClean="0"/>
          </a:p>
          <a:p>
            <a:pPr defTabSz="923818">
              <a:defRPr/>
            </a:pPr>
            <a:r>
              <a:rPr lang="en-US" dirty="0" smtClean="0"/>
              <a:t>http://bit.ly/JCIT-KPAT goes to http://skyways.lib.ks.us/ksleg/KLRD/Publications/JCIT_Resources/9-23-09/JCIT-KPAT.pdf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54F2-172F-483A-A6DA-356E31865D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54F2-172F-483A-A6DA-356E31865D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34643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Feasible starting point</a:t>
            </a:r>
          </a:p>
          <a:p>
            <a:pPr marL="34643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</a:pPr>
            <a:r>
              <a:rPr lang="en-US" sz="3200" kern="0" dirty="0" smtClean="0">
                <a:solidFill>
                  <a:prstClr val="black"/>
                </a:solidFill>
                <a:latin typeface="Verdana"/>
              </a:rPr>
              <a:t>Generally high impact </a:t>
            </a:r>
            <a:r>
              <a:rPr lang="en-US" sz="3200" i="1" kern="0" dirty="0" smtClean="0">
                <a:solidFill>
                  <a:prstClr val="black"/>
                </a:solidFill>
                <a:latin typeface="Verdana"/>
              </a:rPr>
              <a:t>— we can make an appreciable difference even with a narrowed focus</a:t>
            </a:r>
          </a:p>
          <a:p>
            <a:pPr marL="346432" marR="0" indent="-346432" algn="l" defTabSz="92381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15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Existing governance framework</a:t>
            </a:r>
            <a:r>
              <a:rPr lang="en-US" baseline="0" dirty="0" smtClean="0"/>
              <a:t> </a:t>
            </a:r>
            <a:r>
              <a:rPr lang="en-US" sz="1200" i="1" kern="0" dirty="0" smtClean="0">
                <a:solidFill>
                  <a:prstClr val="black"/>
                </a:solidFill>
                <a:latin typeface="Verdana"/>
              </a:rPr>
              <a:t>—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Opportunity to make use of existing IT governance framework for policy and communication</a:t>
            </a:r>
          </a:p>
          <a:p>
            <a:pPr marL="803632" lvl="1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</a:pPr>
            <a:r>
              <a:rPr lang="en-US" sz="3200" i="1" kern="0" dirty="0" smtClean="0">
                <a:solidFill>
                  <a:prstClr val="black"/>
                </a:solidFill>
                <a:latin typeface="Verdana"/>
              </a:rPr>
              <a:t>ITEC Policies 2000 Series</a:t>
            </a:r>
            <a:br>
              <a:rPr lang="en-US" sz="3200" i="1" kern="0" dirty="0" smtClean="0">
                <a:solidFill>
                  <a:prstClr val="black"/>
                </a:solidFill>
                <a:latin typeface="Verdana"/>
              </a:rPr>
            </a:br>
            <a:r>
              <a:rPr lang="en-US" sz="3200" i="1" kern="0" dirty="0" smtClean="0">
                <a:solidFill>
                  <a:prstClr val="black"/>
                </a:solidFill>
                <a:latin typeface="Verdana"/>
              </a:rPr>
              <a:t>http://www.da.ks.gov/itec/ITPoliciesMain.htm</a:t>
            </a:r>
          </a:p>
          <a:p>
            <a:pPr marL="1270250" lvl="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</a:pPr>
            <a:r>
              <a:rPr lang="en-US" sz="3200" i="1" dirty="0" smtClean="0">
                <a:hlinkClick r:id="rId3"/>
              </a:rPr>
              <a:t>Policy 2400</a:t>
            </a:r>
            <a:r>
              <a:rPr lang="en-US" sz="3200" i="1" dirty="0" smtClean="0"/>
              <a:t> - IT Project Approval</a:t>
            </a:r>
          </a:p>
          <a:p>
            <a:pPr marL="1270250" lvl="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</a:pPr>
            <a:r>
              <a:rPr lang="en-US" sz="3200" i="1" dirty="0" smtClean="0">
                <a:hlinkClick r:id="rId4"/>
              </a:rPr>
              <a:t>Policy 2400A</a:t>
            </a:r>
            <a:r>
              <a:rPr lang="en-US" sz="3200" i="1" dirty="0" smtClean="0"/>
              <a:t> - IT Project Plan Instructions</a:t>
            </a:r>
          </a:p>
          <a:p>
            <a:pPr marL="1270250" lvl="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</a:pPr>
            <a:r>
              <a:rPr lang="en-US" sz="3200" i="1" dirty="0" smtClean="0">
                <a:hlinkClick r:id="rId5"/>
              </a:rPr>
              <a:t>Policy 2500</a:t>
            </a:r>
            <a:r>
              <a:rPr lang="en-US" sz="3200" i="1" dirty="0" smtClean="0"/>
              <a:t> - IT Project Status Reporting</a:t>
            </a:r>
          </a:p>
          <a:p>
            <a:pPr marL="1270250" lvl="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</a:pPr>
            <a:r>
              <a:rPr lang="en-US" sz="3200" i="1" dirty="0" smtClean="0">
                <a:hlinkClick r:id="rId6"/>
              </a:rPr>
              <a:t>Policy 2510</a:t>
            </a:r>
            <a:r>
              <a:rPr lang="en-US" sz="3200" i="1" dirty="0" smtClean="0"/>
              <a:t> - IT Project Oversight</a:t>
            </a:r>
          </a:p>
          <a:p>
            <a:pPr marL="1270250" lvl="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</a:pPr>
            <a:r>
              <a:rPr lang="en-US" sz="3200" i="1" dirty="0" smtClean="0">
                <a:hlinkClick r:id="rId7"/>
              </a:rPr>
              <a:t>Policy 2530</a:t>
            </a:r>
            <a:r>
              <a:rPr lang="en-US" sz="3200" i="1" dirty="0" smtClean="0"/>
              <a:t> - IT Project Management </a:t>
            </a:r>
          </a:p>
          <a:p>
            <a:pPr marL="808341" lvl="1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</a:pPr>
            <a:r>
              <a:rPr lang="en-US" sz="3200" i="1" kern="0" dirty="0" smtClean="0">
                <a:solidFill>
                  <a:prstClr val="black"/>
                </a:solidFill>
                <a:latin typeface="Verdana"/>
              </a:rPr>
              <a:t>Disruption of current process is minimal</a:t>
            </a:r>
          </a:p>
          <a:p>
            <a:pPr marL="1270250" lvl="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</a:pPr>
            <a:r>
              <a:rPr lang="en-US" sz="3200" i="1" kern="0" dirty="0" smtClean="0">
                <a:solidFill>
                  <a:prstClr val="black"/>
                </a:solidFill>
                <a:latin typeface="Verdana"/>
              </a:rPr>
              <a:t>For vendors as well</a:t>
            </a:r>
          </a:p>
          <a:p>
            <a:pPr marL="34643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Much is already being done!</a:t>
            </a:r>
            <a:r>
              <a:rPr lang="en-US" sz="32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 — Again, disruption is minimal, both for us and for vendors</a:t>
            </a:r>
          </a:p>
          <a:p>
            <a:pPr marL="750602" lvl="1" indent="-288693" defTabSz="923818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Similar language in RFPs</a:t>
            </a:r>
          </a:p>
          <a:p>
            <a:pPr marL="750602" lvl="1" indent="-288693" defTabSz="923818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Architectural compliance</a:t>
            </a:r>
          </a:p>
          <a:p>
            <a:pPr marL="750602" lvl="1" indent="-288693" defTabSz="923818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Web Accessibility Compliance Statement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54F2-172F-483A-A6DA-356E31865D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Groups to address include (but are not necessarily limited to):</a:t>
            </a: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ITAB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ITEC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Contract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54F2-172F-483A-A6DA-356E31865DA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54F2-172F-483A-A6DA-356E31865DA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exposure: It’s there already.</a:t>
            </a:r>
            <a:r>
              <a:rPr lang="en-US" baseline="0" dirty="0" smtClean="0"/>
              <a:t> The good faith effort this represents will be a positive.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54F2-172F-483A-A6DA-356E31865DA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Procured/in-house:</a:t>
            </a:r>
            <a:r>
              <a:rPr lang="en-US" baseline="0" dirty="0" smtClean="0"/>
              <a:t> “stop the flow”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54F2-172F-483A-A6DA-356E31865DA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4764" indent="-184764">
              <a:tabLst>
                <a:tab pos="351051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E289-D1B8-4AA8-98BD-40EE5688AB3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4764" indent="-184764">
              <a:tabLst>
                <a:tab pos="351051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E289-D1B8-4AA8-98BD-40EE5688AB3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rPr>
              <a:t>KPAT mission, vision, and values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awareness of KPAT; Demonstrate value; Sustain or expand membership; Demonstrate sponsorship</a:t>
            </a:r>
            <a:r>
              <a:rPr lang="en-US" sz="2800" dirty="0" smtClean="0"/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rPr>
              <a:t>Agenda for accessibility, and what it means for you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rPr>
              <a:t>Includes progress and achievements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awareness of goals and objectives and stakeholders part in them; Demonstrate achievements and their relevance; Manage expectations; Gain feedback</a:t>
            </a:r>
            <a:r>
              <a:rPr lang="en-US" sz="2800" dirty="0" smtClean="0"/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rPr>
              <a:t>Issues and risks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awareness of issues and risks; Gain feedback on prevalence, concern; Identify emerging issues</a:t>
            </a:r>
            <a:r>
              <a:rPr lang="en-US" sz="2800" dirty="0" smtClean="0"/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rPr>
              <a:t>Available resources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awareness of tools, websites, other resources available to support AT</a:t>
            </a:r>
            <a:r>
              <a:rPr lang="en-US" sz="2800" dirty="0" smtClean="0"/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rPr>
              <a:t>Education (news, issues)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54F2-172F-483A-A6DA-356E31865DA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955" indent="-230955" defTabSz="92381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200" kern="0" dirty="0" smtClean="0">
                <a:solidFill>
                  <a:prstClr val="black"/>
                </a:solidFill>
                <a:latin typeface="Verdana"/>
              </a:rPr>
              <a:t>For feedback to agencies, to ensure conformance, to inform training, to raise awareness, etc.</a:t>
            </a:r>
          </a:p>
          <a:p>
            <a:pPr marL="692864" lvl="1" indent="-230955" defTabSz="92381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 smtClean="0"/>
              <a:t>Ensure conformance = meet our legal obligation</a:t>
            </a:r>
            <a:endParaRPr lang="en-US" sz="2200" kern="0" dirty="0" smtClean="0">
              <a:solidFill>
                <a:prstClr val="black"/>
              </a:solidFill>
              <a:latin typeface="Verdana"/>
            </a:endParaRPr>
          </a:p>
          <a:p>
            <a:pPr marL="230955" indent="-230955" defTabSz="92381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200" kern="0" dirty="0" smtClean="0">
                <a:solidFill>
                  <a:prstClr val="black"/>
                </a:solidFill>
                <a:latin typeface="Verdana"/>
              </a:rPr>
              <a:t>Must be consistent, quantified, repeatable, able to be aggregated and compared across the State enterprise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E289-D1B8-4AA8-98BD-40EE5688AB3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955" indent="-230955" defTabSz="92381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kern="0" dirty="0" smtClean="0">
                <a:solidFill>
                  <a:prstClr val="black"/>
                </a:solidFill>
                <a:latin typeface="Verdana"/>
              </a:rPr>
              <a:t>Demos used </a:t>
            </a:r>
            <a:r>
              <a:rPr lang="en-US" sz="2400" dirty="0" smtClean="0"/>
              <a:t>http://da.ks.gov/.</a:t>
            </a:r>
          </a:p>
          <a:p>
            <a:pPr marL="230955" indent="-230955" defTabSz="92381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kern="0" dirty="0" smtClean="0">
              <a:solidFill>
                <a:prstClr val="black"/>
              </a:solidFill>
              <a:latin typeface="Verdana"/>
            </a:endParaRPr>
          </a:p>
          <a:p>
            <a:pPr marL="230955" indent="-230955" defTabSz="92381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Verdana"/>
              </a:rPr>
              <a:t>Working group:</a:t>
            </a:r>
          </a:p>
          <a:p>
            <a:pPr>
              <a:tabLst>
                <a:tab pos="274320" algn="l"/>
              </a:tabLst>
            </a:pPr>
            <a:r>
              <a:rPr lang="en-US" sz="2800" dirty="0" smtClean="0"/>
              <a:t>Mike Branam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400" dirty="0" smtClean="0"/>
              <a:t>Kansas Department on Aging</a:t>
            </a:r>
            <a:endParaRPr lang="en-US" sz="2800" dirty="0" smtClean="0"/>
          </a:p>
          <a:p>
            <a:pPr>
              <a:tabLst>
                <a:tab pos="274320" algn="l"/>
              </a:tabLst>
            </a:pPr>
            <a:r>
              <a:rPr lang="en-US" sz="2800" dirty="0" smtClean="0"/>
              <a:t>Anthony Fadale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400" dirty="0" smtClean="0"/>
              <a:t>State ADA Coordinator</a:t>
            </a:r>
            <a:endParaRPr lang="en-US" sz="2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" algn="l"/>
              </a:tabLst>
              <a:defRPr/>
            </a:pPr>
            <a:r>
              <a:rPr lang="en-US" sz="2800" dirty="0" smtClean="0"/>
              <a:t>Andrew Goodrick (was DiAnna Wages)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400" dirty="0" smtClean="0"/>
              <a:t>Kansas.gov</a:t>
            </a:r>
            <a:endParaRPr lang="en-US" sz="2800" dirty="0" smtClean="0"/>
          </a:p>
          <a:p>
            <a:pPr>
              <a:tabLst>
                <a:tab pos="274320" algn="l"/>
              </a:tabLst>
            </a:pPr>
            <a:r>
              <a:rPr lang="en-US" sz="2800" dirty="0" smtClean="0"/>
              <a:t>Joe Oborny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400" dirty="0" smtClean="0"/>
              <a:t>Kansas School for the Deaf</a:t>
            </a:r>
            <a:endParaRPr lang="en-US" sz="2800" dirty="0" smtClean="0"/>
          </a:p>
          <a:p>
            <a:pPr>
              <a:tabLst>
                <a:tab pos="274320" algn="l"/>
              </a:tabLst>
            </a:pPr>
            <a:r>
              <a:rPr lang="en-US" sz="2800" dirty="0" smtClean="0"/>
              <a:t>Libby Peters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400" dirty="0" smtClean="0"/>
              <a:t>Kansas Department of Social and Rehabilitation Services</a:t>
            </a:r>
          </a:p>
          <a:p>
            <a:pPr>
              <a:tabLst>
                <a:tab pos="274320" algn="l"/>
              </a:tabLst>
            </a:pPr>
            <a:r>
              <a:rPr lang="en-US" sz="2800" dirty="0" smtClean="0"/>
              <a:t>Anthony Schlinsog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400" dirty="0" smtClean="0"/>
              <a:t>Kansas Department of Transportation</a:t>
            </a:r>
          </a:p>
          <a:p>
            <a:pPr>
              <a:tabLst>
                <a:tab pos="274320" algn="l"/>
              </a:tabLst>
            </a:pPr>
            <a:r>
              <a:rPr lang="en-US" sz="2800" dirty="0" smtClean="0"/>
              <a:t>Matt Veatch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400" dirty="0" smtClean="0"/>
              <a:t>State Historical Society</a:t>
            </a:r>
            <a:endParaRPr lang="en-US" sz="2800" dirty="0" smtClean="0"/>
          </a:p>
          <a:p>
            <a:pPr>
              <a:tabLst>
                <a:tab pos="274320" algn="l"/>
              </a:tabLst>
            </a:pPr>
            <a:r>
              <a:rPr lang="en-US" sz="2800" dirty="0" smtClean="0"/>
              <a:t>John Waldo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400" dirty="0" smtClean="0"/>
              <a:t>Kansas Department of Revenue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E289-D1B8-4AA8-98BD-40EE5688AB3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955" indent="-230955" defTabSz="92381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kern="0" dirty="0" smtClean="0">
                <a:solidFill>
                  <a:prstClr val="black"/>
                </a:solidFill>
                <a:latin typeface="Verdana"/>
              </a:rPr>
              <a:t>Plan is still a work in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E289-D1B8-4AA8-98BD-40EE5688AB3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955" indent="-230955" defTabSz="92381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kern="0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E289-D1B8-4AA8-98BD-40EE5688AB3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34643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Verdana"/>
              </a:rPr>
              <a:t>Rollout Approach (as presented in July):</a:t>
            </a:r>
          </a:p>
          <a:p>
            <a:pPr marL="34643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000" i="1" kern="0" dirty="0" smtClean="0">
                <a:solidFill>
                  <a:prstClr val="black"/>
                </a:solidFill>
                <a:latin typeface="Verdana"/>
              </a:rPr>
              <a:t>Looking for thoughts on this, too</a:t>
            </a:r>
          </a:p>
          <a:p>
            <a:pPr marL="34643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Verdana"/>
              </a:rPr>
              <a:t>Want to take a measured approach that would minimize barriers and raise awareness</a:t>
            </a:r>
          </a:p>
          <a:p>
            <a:pPr marL="34643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Verdana"/>
              </a:rPr>
              <a:t>Examples of outreach could include:</a:t>
            </a:r>
          </a:p>
          <a:p>
            <a:pPr marL="750602" lvl="1" indent="-288693" defTabSz="923818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800" kern="0" dirty="0" smtClean="0">
                <a:solidFill>
                  <a:prstClr val="black"/>
                </a:solidFill>
                <a:latin typeface="Verdana"/>
              </a:rPr>
              <a:t>Speaking at a procurement officers meeting</a:t>
            </a:r>
          </a:p>
          <a:p>
            <a:pPr marL="750602" lvl="1" indent="-288693" defTabSz="923818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800" kern="0" dirty="0" smtClean="0">
                <a:solidFill>
                  <a:prstClr val="black"/>
                </a:solidFill>
                <a:latin typeface="Verdana"/>
              </a:rPr>
              <a:t>Holding brief awareness sessions for purchasing staff</a:t>
            </a:r>
          </a:p>
          <a:p>
            <a:pPr marL="34643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Verdana"/>
              </a:rPr>
              <a:t>Introduce to community by talking to ITEC, ITAB, RITC, etc.</a:t>
            </a:r>
          </a:p>
          <a:p>
            <a:pPr marL="34643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Verdana"/>
              </a:rPr>
              <a:t>Add to templates for new contracts (including agency “toolkits”)</a:t>
            </a:r>
          </a:p>
          <a:p>
            <a:pPr marL="34643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Verdana"/>
              </a:rPr>
              <a:t>Amend base contracts for TPR</a:t>
            </a:r>
          </a:p>
          <a:p>
            <a:pPr marL="34643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Verdana"/>
              </a:rPr>
              <a:t>Address existing contracts when they come up for renewal</a:t>
            </a:r>
          </a:p>
          <a:p>
            <a:pPr marL="750602" lvl="1" indent="-288693" defTabSz="923818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800" kern="0" dirty="0" smtClean="0">
                <a:solidFill>
                  <a:prstClr val="black"/>
                </a:solidFill>
                <a:latin typeface="Verdana"/>
              </a:rPr>
              <a:t>(If needed, some could be amended sooner)</a:t>
            </a:r>
          </a:p>
          <a:p>
            <a:pPr marL="346432" indent="-346432" defTabSz="923818" fontAlgn="base">
              <a:spcBef>
                <a:spcPct val="20000"/>
              </a:spcBef>
              <a:spcAft>
                <a:spcPct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Verdana"/>
              </a:rPr>
              <a:t>Be available to help with RFPs or discussions with vendors,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54F2-172F-483A-A6DA-356E31865D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54F2-172F-483A-A6DA-356E31865D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54F2-172F-483A-A6DA-356E31865D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54F2-172F-483A-A6DA-356E31865DA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SzPct val="115000"/>
              <a:buFont typeface="Arial" pitchFamily="34" charset="0"/>
              <a:buChar char="•"/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buSzPct val="115000"/>
              <a:buFont typeface="Arial" pitchFamily="34" charset="0"/>
              <a:buChar char="•"/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buSzPct val="115000"/>
              <a:buFont typeface="Arial" pitchFamily="34" charset="0"/>
              <a:buChar char="•"/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SzPct val="115000"/>
              <a:buFont typeface="Arial" pitchFamily="34" charset="0"/>
              <a:buChar char="•"/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kslogoblue-gold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3" y="3727196"/>
            <a:ext cx="5074920" cy="6797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SzPct val="115000"/>
              <a:buFont typeface="Arial" pitchFamily="34" charset="0"/>
              <a:buChar char="•"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SzPct val="115000"/>
              <a:buFont typeface="Arial" pitchFamily="34" charset="0"/>
              <a:buChar char="•"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SzPct val="115000"/>
              <a:buFont typeface="Arial" pitchFamily="34" charset="0"/>
              <a:buChar char="•"/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SzPct val="115000"/>
              <a:buFont typeface="Arial" pitchFamily="34" charset="0"/>
              <a:buChar char="•"/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SzPct val="115000"/>
              <a:buFont typeface="Arial" pitchFamily="34" charset="0"/>
              <a:buChar char="•"/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slogoblue-gold.tif"/>
          <p:cNvPicPr>
            <a:picLocks noChangeAspect="1"/>
          </p:cNvPicPr>
          <p:nvPr/>
        </p:nvPicPr>
        <p:blipFill>
          <a:blip r:embed="rId14"/>
          <a:srcRect r="8408"/>
          <a:stretch>
            <a:fillRect/>
          </a:stretch>
        </p:blipFill>
        <p:spPr>
          <a:xfrm>
            <a:off x="4495800" y="6172200"/>
            <a:ext cx="4648200" cy="6797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 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legislature.org/legsrv-statutes/getStatute.do?number=3634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JCIT-KP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Kansas Partnership for Accessible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14, 2009 Meeting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Work in Progress…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Numerous discussions since we last met</a:t>
            </a:r>
          </a:p>
          <a:p>
            <a:pPr lvl="1"/>
            <a:r>
              <a:rPr lang="en-US" dirty="0" smtClean="0"/>
              <a:t>Kansas Information Technology Office</a:t>
            </a:r>
          </a:p>
          <a:p>
            <a:pPr lvl="1"/>
            <a:r>
              <a:rPr lang="en-US" dirty="0" smtClean="0"/>
              <a:t>Division of Purchases</a:t>
            </a:r>
          </a:p>
          <a:p>
            <a:pPr lvl="1"/>
            <a:r>
              <a:rPr lang="en-US" dirty="0" smtClean="0"/>
              <a:t>Office of Chief Counsel</a:t>
            </a:r>
          </a:p>
          <a:p>
            <a:pPr lvl="1"/>
            <a:r>
              <a:rPr lang="en-US" dirty="0" smtClean="0"/>
              <a:t>State ADA Coordinator</a:t>
            </a:r>
          </a:p>
          <a:p>
            <a:pPr lvl="1"/>
            <a:r>
              <a:rPr lang="en-US" dirty="0" smtClean="0"/>
              <a:t>Illinois</a:t>
            </a:r>
          </a:p>
          <a:p>
            <a:r>
              <a:rPr lang="en-US" dirty="0" smtClean="0"/>
              <a:t>Learned a lot</a:t>
            </a:r>
          </a:p>
          <a:p>
            <a:r>
              <a:rPr lang="en-US" dirty="0" smtClean="0"/>
              <a:t>Adjustments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Reached preliminary agreement on language, after some revisions</a:t>
            </a:r>
            <a:endParaRPr lang="en-US" dirty="0"/>
          </a:p>
        </p:txBody>
      </p:sp>
      <p:pic>
        <p:nvPicPr>
          <p:cNvPr id="5" name="Content Placeholder 4" descr="Contract Language Draft 7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8832" y="1600200"/>
            <a:ext cx="349733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Aspects of Procurement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274332"/>
            <a:ext cx="2957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IT Projects</a:t>
            </a:r>
            <a:endParaRPr lang="en-US" sz="4000" dirty="0"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923401"/>
            <a:ext cx="497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Request for Proposal</a:t>
            </a:r>
            <a:endParaRPr lang="en-US" sz="3600" dirty="0"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607" y="2436912"/>
            <a:ext cx="381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Statewide Contracts</a:t>
            </a:r>
            <a:endParaRPr lang="en-US" sz="2800" dirty="0"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257800"/>
            <a:ext cx="1297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Fixed Price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2057400"/>
            <a:ext cx="155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Task Orders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4876800"/>
            <a:ext cx="3600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gradFill flip="none" rotWithShape="1">
                  <a:gsLst>
                    <a:gs pos="0">
                      <a:schemeClr val="accent5">
                        <a:shade val="30000"/>
                        <a:satMod val="115000"/>
                      </a:schemeClr>
                    </a:gs>
                    <a:gs pos="50000">
                      <a:schemeClr val="accent5"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Consortia </a:t>
            </a:r>
            <a:r>
              <a:rPr lang="en-US" dirty="0" smtClean="0">
                <a:gradFill flip="none" rotWithShape="1">
                  <a:gsLst>
                    <a:gs pos="0">
                      <a:schemeClr val="accent5">
                        <a:shade val="30000"/>
                        <a:satMod val="115000"/>
                      </a:schemeClr>
                    </a:gs>
                    <a:gs pos="50000">
                      <a:schemeClr val="accent5"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(WSCA, MHEC, …)</a:t>
            </a:r>
            <a:endParaRPr lang="en-US" dirty="0"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4572000"/>
            <a:ext cx="1758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Agency Contracts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4038600"/>
            <a:ext cx="6700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Delegated Purchasing Authority</a:t>
            </a:r>
            <a:endParaRPr lang="en-US" sz="3200" dirty="0"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505200"/>
            <a:ext cx="3667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Invitation for Bid</a:t>
            </a:r>
            <a:endParaRPr lang="en-US" sz="3200" dirty="0"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181600"/>
            <a:ext cx="3738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Prior Authorizations</a:t>
            </a:r>
            <a:endParaRPr lang="en-US" sz="28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6391" y="2828836"/>
            <a:ext cx="5391219" cy="1200329"/>
          </a:xfrm>
          <a:prstGeom prst="rect">
            <a:avLst/>
          </a:prstGeom>
          <a:effectLst>
            <a:outerShdw blurRad="203200" dist="635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</a:rPr>
              <a:t>Not Exactly</a:t>
            </a:r>
          </a:p>
          <a:p>
            <a:pPr algn="ctr"/>
            <a:r>
              <a:rPr lang="en-US" sz="3600" b="1" dirty="0" smtClean="0"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</a:rPr>
              <a:t>“One Size Fits All”…</a:t>
            </a:r>
            <a:endParaRPr lang="en-US" sz="3600" b="1" dirty="0"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 with IT Projects</a:t>
            </a:r>
          </a:p>
          <a:p>
            <a:pPr lvl="1"/>
            <a:r>
              <a:rPr lang="en-US" dirty="0" smtClean="0"/>
              <a:t>Defined in </a:t>
            </a:r>
            <a:r>
              <a:rPr lang="en-US" dirty="0" smtClean="0">
                <a:hlinkClick r:id="rId3"/>
              </a:rPr>
              <a:t>K.S.A. 75-7201</a:t>
            </a:r>
            <a:r>
              <a:rPr lang="en-US" dirty="0" smtClean="0"/>
              <a:t>(c):</a:t>
            </a:r>
          </a:p>
          <a:p>
            <a:pPr lvl="2"/>
            <a:r>
              <a:rPr lang="en-US" dirty="0" smtClean="0"/>
              <a:t>"Information technology project" means a project for a major computer, telecommunications or other information technology improvement with an estimated cumulative cost of $250,000 or more and includes any such project that has proposed expenditures for: (1) New or replacement equipment or software; (2) upgrade improvements to existing equipment and any computer systems, programs or software upgrades </a:t>
            </a:r>
            <a:r>
              <a:rPr lang="en-US" dirty="0" err="1" smtClean="0"/>
              <a:t>therefor</a:t>
            </a:r>
            <a:r>
              <a:rPr lang="en-US" dirty="0" smtClean="0"/>
              <a:t>; or (3) data or consulting or other professional services for such a project.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Feasible starting point</a:t>
            </a:r>
          </a:p>
          <a:p>
            <a:r>
              <a:rPr lang="en-US" dirty="0" smtClean="0"/>
              <a:t>Generally high impact</a:t>
            </a:r>
          </a:p>
          <a:p>
            <a:r>
              <a:rPr lang="en-US" dirty="0" smtClean="0"/>
              <a:t>Existing governance framework</a:t>
            </a:r>
          </a:p>
          <a:p>
            <a:r>
              <a:rPr lang="en-US" dirty="0" smtClean="0"/>
              <a:t>Much is already being done!</a:t>
            </a:r>
          </a:p>
          <a:p>
            <a:pPr lvl="1"/>
            <a:r>
              <a:rPr lang="en-US" dirty="0" smtClean="0"/>
              <a:t>Similar language in RFPs</a:t>
            </a:r>
          </a:p>
          <a:p>
            <a:pPr lvl="1"/>
            <a:r>
              <a:rPr lang="en-US" dirty="0" smtClean="0"/>
              <a:t>Architectural compliance</a:t>
            </a:r>
          </a:p>
          <a:p>
            <a:pPr lvl="1"/>
            <a:r>
              <a:rPr lang="en-US" dirty="0" smtClean="0"/>
              <a:t>Web Accessibility Compliance Statement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aim:</a:t>
            </a:r>
          </a:p>
          <a:p>
            <a:pPr lvl="1"/>
            <a:r>
              <a:rPr lang="en-US" dirty="0" smtClean="0"/>
              <a:t>Specify the VPAT as a way to document compliance</a:t>
            </a:r>
          </a:p>
          <a:p>
            <a:pPr lvl="1"/>
            <a:r>
              <a:rPr lang="en-US" dirty="0" smtClean="0"/>
              <a:t>Increase focus on the issue, through outreach, etc.</a:t>
            </a:r>
          </a:p>
          <a:p>
            <a:pPr lvl="1"/>
            <a:r>
              <a:rPr lang="en-US" dirty="0" smtClean="0"/>
              <a:t>Avail the Director of IT Accessibility to become involved, assist with compliance evaluation, etc.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will be a learning process.</a:t>
            </a:r>
          </a:p>
          <a:p>
            <a:r>
              <a:rPr lang="en-US" dirty="0" smtClean="0"/>
              <a:t>First step: in time, we anticipate we’ll work our way through other levels of procurement</a:t>
            </a:r>
          </a:p>
          <a:p>
            <a:pPr lvl="1"/>
            <a:r>
              <a:rPr lang="en-US" dirty="0" smtClean="0"/>
              <a:t>Applying what we’ve learned</a:t>
            </a:r>
          </a:p>
          <a:p>
            <a:pPr lvl="1"/>
            <a:r>
              <a:rPr lang="en-US" dirty="0" smtClean="0"/>
              <a:t>Tailoring approach to each, while</a:t>
            </a:r>
          </a:p>
          <a:p>
            <a:pPr lvl="1"/>
            <a:r>
              <a:rPr lang="en-US" dirty="0" smtClean="0"/>
              <a:t>Standardizing where we can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ea typeface="Times New Roman"/>
                          <a:cs typeface="Times New Roman"/>
                        </a:rPr>
                        <a:t>Indemnity language may be too </a:t>
                      </a:r>
                      <a:r>
                        <a:rPr lang="en-US" sz="1800" b="0" dirty="0" smtClean="0">
                          <a:latin typeface="+mn-lt"/>
                          <a:ea typeface="Times New Roman"/>
                          <a:cs typeface="Times New Roman"/>
                        </a:rPr>
                        <a:t>strong, </a:t>
                      </a:r>
                      <a:r>
                        <a:rPr lang="en-US" sz="1800" b="0" dirty="0">
                          <a:latin typeface="+mn-lt"/>
                          <a:ea typeface="Times New Roman"/>
                          <a:cs typeface="Times New Roman"/>
                        </a:rPr>
                        <a:t>could drive up cost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critical language; removed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ea typeface="Calibri"/>
                          <a:cs typeface="Times New Roman"/>
                        </a:rPr>
                        <a:t>Could increase exposure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Agreement</a:t>
                      </a:r>
                      <a:r>
                        <a:rPr lang="en-US" baseline="0" dirty="0" smtClean="0"/>
                        <a:t> that this is not an impediment to moving forward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ea typeface="Calibri"/>
                          <a:cs typeface="Times New Roman"/>
                        </a:rPr>
                        <a:t>When in the process is the VPAT required?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</a:t>
                      </a:r>
                      <a:r>
                        <a:rPr lang="en-US" baseline="0" dirty="0" smtClean="0"/>
                        <a:t> tailor to each procurement category. For projects, will follow process already in place.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References will </a:t>
                      </a:r>
                      <a:r>
                        <a:rPr lang="en-US" sz="1800" b="0" dirty="0">
                          <a:latin typeface="+mn-lt"/>
                          <a:ea typeface="Calibri"/>
                          <a:cs typeface="Times New Roman"/>
                        </a:rPr>
                        <a:t>need to be kept up-to-date.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</a:t>
                      </a:r>
                      <a:r>
                        <a:rPr lang="en-US" baseline="0" dirty="0" smtClean="0"/>
                        <a:t> linking to external resources, tracking changes in those resources will not be required.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How will we verify/enforce?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existing processes, rely on</a:t>
                      </a:r>
                      <a:r>
                        <a:rPr lang="en-US" baseline="0" dirty="0" smtClean="0"/>
                        <a:t> vendor, educate, assist; narrowed focus eases burden on resources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ea typeface="Calibri"/>
                          <a:cs typeface="Times New Roman"/>
                        </a:rPr>
                        <a:t>Could invite award complaints if process is not </a:t>
                      </a: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followed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an ensure process is followed within narrowed scope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Should existing, internally built sites come first?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 are endeavoring to do both,</a:t>
                      </a:r>
                      <a:r>
                        <a:rPr lang="en-US" baseline="0" dirty="0" smtClean="0"/>
                        <a:t> and can do so in parallel. Important to address procured solutions given the increased reliance on them, their criticality, size of investments, etc.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from the Director of Statewide Web/IT Accessibility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KDHE: reviewed H1N1 flu virus communications (PDFs) as follow-up</a:t>
            </a:r>
          </a:p>
          <a:p>
            <a:r>
              <a:rPr lang="en-US" dirty="0" smtClean="0"/>
              <a:t>Connect Kansas: reviewed site, Speed Test (Flash), survey</a:t>
            </a:r>
          </a:p>
          <a:p>
            <a:r>
              <a:rPr lang="en-US" dirty="0" smtClean="0"/>
              <a:t>Division of Personnel Services: provided info on how to make accessible PDFs for HR memos</a:t>
            </a:r>
          </a:p>
          <a:p>
            <a:r>
              <a:rPr lang="en-US" dirty="0" smtClean="0"/>
              <a:t>SMART: Met to discuss requirements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en-US" dirty="0" smtClean="0"/>
              <a:t>Joe Oborny and </a:t>
            </a:r>
            <a:r>
              <a:rPr lang="en-US" dirty="0" err="1" smtClean="0"/>
              <a:t>Jerod</a:t>
            </a:r>
            <a:r>
              <a:rPr lang="en-US" dirty="0" smtClean="0"/>
              <a:t> </a:t>
            </a:r>
            <a:r>
              <a:rPr lang="en-US" dirty="0" err="1" smtClean="0"/>
              <a:t>Prothe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Kansas State School for the Deaf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from the Director of Statewide Web/IT Accessibility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Aging: Answered questions about social networking</a:t>
            </a:r>
          </a:p>
          <a:p>
            <a:r>
              <a:rPr lang="en-US" dirty="0" smtClean="0"/>
              <a:t>Governor’s Office: Answered questions about web slideshows</a:t>
            </a:r>
          </a:p>
          <a:p>
            <a:r>
              <a:rPr lang="en-US" dirty="0" smtClean="0"/>
              <a:t>Kansas Lottery: Answered questions about third-party content</a:t>
            </a:r>
          </a:p>
          <a:p>
            <a:r>
              <a:rPr lang="en-US" dirty="0" smtClean="0"/>
              <a:t>Division of Facilities Management: produced Real Estate Lease Agreement as accessible PDF form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Purposes/Themes of Communication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information about:</a:t>
            </a:r>
            <a:endParaRPr lang="en-US" dirty="0" smtClean="0"/>
          </a:p>
          <a:p>
            <a:pPr lvl="1"/>
            <a:r>
              <a:rPr lang="en-US" dirty="0" smtClean="0"/>
              <a:t>KPAT mission, vision, and values</a:t>
            </a:r>
          </a:p>
          <a:p>
            <a:pPr lvl="1"/>
            <a:r>
              <a:rPr lang="en-US" dirty="0" smtClean="0"/>
              <a:t>Agenda for accessibility, and what it means for you</a:t>
            </a:r>
          </a:p>
          <a:p>
            <a:pPr lvl="1"/>
            <a:r>
              <a:rPr lang="en-US" dirty="0" smtClean="0"/>
              <a:t>Issues and risks</a:t>
            </a:r>
          </a:p>
          <a:p>
            <a:pPr lvl="1"/>
            <a:r>
              <a:rPr lang="en-US" dirty="0" smtClean="0"/>
              <a:t>Available resources</a:t>
            </a:r>
            <a:endParaRPr lang="en-US" dirty="0" smtClean="0"/>
          </a:p>
          <a:p>
            <a:pPr lvl="1"/>
            <a:r>
              <a:rPr lang="en-US" dirty="0" smtClean="0"/>
              <a:t>Education (news, issues)</a:t>
            </a:r>
          </a:p>
          <a:p>
            <a:pPr lvl="1"/>
            <a:r>
              <a:rPr lang="en-US" dirty="0" smtClean="0"/>
              <a:t>Others?</a:t>
            </a:r>
            <a:endParaRPr lang="en-US" dirty="0" smtClean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Purposes/Themes of Communication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information about:</a:t>
            </a:r>
            <a:endParaRPr lang="en-US" dirty="0" smtClean="0"/>
          </a:p>
          <a:p>
            <a:pPr lvl="1"/>
            <a:r>
              <a:rPr lang="en-US" dirty="0" smtClean="0"/>
              <a:t>Accessible technology needs</a:t>
            </a:r>
          </a:p>
          <a:p>
            <a:pPr lvl="1"/>
            <a:r>
              <a:rPr lang="en-US" dirty="0" smtClean="0"/>
              <a:t>Input into priorities/agenda of the KPAT</a:t>
            </a:r>
          </a:p>
          <a:p>
            <a:pPr lvl="1"/>
            <a:r>
              <a:rPr lang="en-US" dirty="0" smtClean="0"/>
              <a:t>Measures of success / feedback</a:t>
            </a:r>
          </a:p>
          <a:p>
            <a:pPr lvl="1"/>
            <a:r>
              <a:rPr lang="en-US" dirty="0" smtClean="0"/>
              <a:t>Available resources</a:t>
            </a:r>
          </a:p>
          <a:p>
            <a:pPr lvl="1"/>
            <a:r>
              <a:rPr lang="en-US" dirty="0" smtClean="0"/>
              <a:t>News and issues</a:t>
            </a:r>
          </a:p>
          <a:p>
            <a:pPr lvl="1"/>
            <a:r>
              <a:rPr lang="en-US" dirty="0" smtClean="0"/>
              <a:t>Others?</a:t>
            </a:r>
            <a:endParaRPr lang="en-US" dirty="0" smtClean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Questions for discussion:</a:t>
            </a:r>
          </a:p>
          <a:p>
            <a:pPr lvl="1"/>
            <a:r>
              <a:rPr lang="en-US" dirty="0" smtClean="0"/>
              <a:t>Are the preceding our purposes/themes?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can we most effectively communicate</a:t>
            </a:r>
          </a:p>
          <a:p>
            <a:pPr lvl="2"/>
            <a:r>
              <a:rPr lang="en-US" dirty="0" smtClean="0"/>
              <a:t>With </a:t>
            </a:r>
            <a:r>
              <a:rPr lang="en-US" dirty="0" smtClean="0"/>
              <a:t>each other?</a:t>
            </a:r>
            <a:endParaRPr lang="en-US" dirty="0" smtClean="0"/>
          </a:p>
          <a:p>
            <a:pPr lvl="2"/>
            <a:r>
              <a:rPr lang="en-US" dirty="0" smtClean="0"/>
              <a:t>With others in your organizations?</a:t>
            </a:r>
          </a:p>
          <a:p>
            <a:pPr lvl="2"/>
            <a:r>
              <a:rPr lang="en-US" dirty="0" smtClean="0"/>
              <a:t>With other stakeholders?</a:t>
            </a:r>
          </a:p>
          <a:p>
            <a:pPr lvl="1"/>
            <a:r>
              <a:rPr lang="en-US" dirty="0" smtClean="0"/>
              <a:t>Other approaches to information gathering?</a:t>
            </a:r>
          </a:p>
          <a:p>
            <a:pPr lvl="1"/>
            <a:r>
              <a:rPr lang="en-US" dirty="0" smtClean="0"/>
              <a:t>With </a:t>
            </a:r>
            <a:r>
              <a:rPr lang="en-US" dirty="0" smtClean="0"/>
              <a:t>whom should we communicate</a:t>
            </a:r>
          </a:p>
          <a:p>
            <a:pPr lvl="2"/>
            <a:r>
              <a:rPr lang="en-US" dirty="0" smtClean="0"/>
              <a:t>I.e., who are those other stakeholders</a:t>
            </a:r>
            <a:r>
              <a:rPr lang="en-US" dirty="0" smtClean="0"/>
              <a:t>?</a:t>
            </a:r>
          </a:p>
          <a:p>
            <a:pPr lvl="1"/>
            <a:r>
              <a:rPr lang="en-US" smtClean="0"/>
              <a:t>Resources needed/available</a:t>
            </a:r>
            <a:endParaRPr lang="en-US" dirty="0" smtClean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 and Vice-Chair 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Future Meetings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Meetings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84"/>
                <a:gridCol w="969446"/>
                <a:gridCol w="1813207"/>
                <a:gridCol w="2155289"/>
                <a:gridCol w="1957774"/>
              </a:tblGrid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 b="1" dirty="0">
                          <a:latin typeface="Verdana" pitchFamily="34" charset="0"/>
                          <a:ea typeface="Times New Roman"/>
                        </a:rPr>
                        <a:t>Month</a:t>
                      </a:r>
                      <a:endParaRPr lang="en-US" sz="1800" dirty="0"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 b="1" dirty="0">
                          <a:latin typeface="Verdana" pitchFamily="34" charset="0"/>
                          <a:ea typeface="Times New Roman"/>
                        </a:rPr>
                        <a:t>Date</a:t>
                      </a:r>
                      <a:endParaRPr lang="en-US" sz="1800" dirty="0"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 b="1" dirty="0">
                          <a:latin typeface="Verdana" pitchFamily="34" charset="0"/>
                          <a:ea typeface="Times New Roman"/>
                        </a:rPr>
                        <a:t>Day</a:t>
                      </a:r>
                      <a:endParaRPr lang="en-US" sz="1800" dirty="0"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 b="1" dirty="0">
                          <a:latin typeface="Verdana" pitchFamily="34" charset="0"/>
                          <a:ea typeface="Times New Roman"/>
                        </a:rPr>
                        <a:t>Time</a:t>
                      </a:r>
                      <a:endParaRPr lang="en-US" sz="1800" dirty="0"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 b="1" dirty="0">
                          <a:latin typeface="Verdana" pitchFamily="34" charset="0"/>
                          <a:ea typeface="Times New Roman"/>
                        </a:rPr>
                        <a:t>Location</a:t>
                      </a:r>
                      <a:endParaRPr lang="en-US" sz="1800" dirty="0"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 dirty="0">
                          <a:latin typeface="Verdana" pitchFamily="34" charset="0"/>
                          <a:ea typeface="Times New Roman"/>
                        </a:rPr>
                        <a:t>January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13</a:t>
                      </a:r>
                      <a:r>
                        <a:rPr lang="en-US" sz="1800" baseline="30000">
                          <a:latin typeface="Verdana" pitchFamily="34" charset="0"/>
                          <a:ea typeface="Times New Roman"/>
                        </a:rPr>
                        <a:t>th</a:t>
                      </a:r>
                      <a:endParaRPr lang="en-US" sz="1800"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Wednesday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1:30–3:30pm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TBD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April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14</a:t>
                      </a:r>
                      <a:r>
                        <a:rPr lang="en-US" sz="1800" baseline="30000">
                          <a:latin typeface="Verdana" pitchFamily="34" charset="0"/>
                          <a:ea typeface="Times New Roman"/>
                        </a:rPr>
                        <a:t>th</a:t>
                      </a:r>
                      <a:endParaRPr lang="en-US" sz="1800"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Wednesday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 dirty="0">
                          <a:latin typeface="Verdana" pitchFamily="34" charset="0"/>
                          <a:ea typeface="Times New Roman"/>
                        </a:rPr>
                        <a:t>1:30–3:30pm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TBD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July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14</a:t>
                      </a:r>
                      <a:r>
                        <a:rPr lang="en-US" sz="1800" baseline="30000">
                          <a:latin typeface="Verdana" pitchFamily="34" charset="0"/>
                          <a:ea typeface="Times New Roman"/>
                        </a:rPr>
                        <a:t>th</a:t>
                      </a:r>
                      <a:endParaRPr lang="en-US" sz="1800"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Wednesday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1:30–3:30pm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Landon State Office Building, Room 106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October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13</a:t>
                      </a:r>
                      <a:r>
                        <a:rPr lang="en-US" sz="1800" baseline="30000">
                          <a:latin typeface="Verdana" pitchFamily="34" charset="0"/>
                          <a:ea typeface="Times New Roman"/>
                        </a:rPr>
                        <a:t>th</a:t>
                      </a:r>
                      <a:endParaRPr lang="en-US" sz="1800"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Wednesday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</a:rPr>
                        <a:t>1:30–3:30pm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57200" algn="l"/>
                        </a:tabLst>
                      </a:pPr>
                      <a:r>
                        <a:rPr lang="en-US" sz="1800" dirty="0">
                          <a:latin typeface="Verdana" pitchFamily="34" charset="0"/>
                          <a:ea typeface="Times New Roman"/>
                        </a:rPr>
                        <a:t>Landon State Office Building, Room 106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JCIT 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Committee on Information Technology</a:t>
            </a:r>
          </a:p>
          <a:p>
            <a:pPr lvl="1"/>
            <a:r>
              <a:rPr lang="en-US" dirty="0" smtClean="0"/>
              <a:t>Interim Committee of the Legislature</a:t>
            </a:r>
          </a:p>
          <a:p>
            <a:r>
              <a:rPr lang="en-US" dirty="0" smtClean="0"/>
              <a:t>Duncan Friend presented on the KPAT September 23.</a:t>
            </a:r>
          </a:p>
          <a:p>
            <a:pPr lvl="1"/>
            <a:r>
              <a:rPr lang="en-US" dirty="0" smtClean="0"/>
              <a:t>Presentation available at </a:t>
            </a:r>
            <a:r>
              <a:rPr lang="en-US" dirty="0" smtClean="0">
                <a:hlinkClick r:id="rId3"/>
              </a:rPr>
              <a:t>http://bit.ly/JCIT-KPAT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Web Accessibility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</a:p>
          <a:p>
            <a:pPr lvl="1"/>
            <a:r>
              <a:rPr lang="en-US" dirty="0" smtClean="0"/>
              <a:t>Need to monitor web accessibility status and effectiveness</a:t>
            </a:r>
          </a:p>
          <a:p>
            <a:pPr lvl="1"/>
            <a:r>
              <a:rPr lang="en-US" dirty="0" smtClean="0"/>
              <a:t>Automated baseline pilot</a:t>
            </a:r>
          </a:p>
          <a:p>
            <a:pPr lvl="2"/>
            <a:r>
              <a:rPr lang="en-US" dirty="0" smtClean="0"/>
              <a:t>Up to 30 agencies, limited # pages — representative sample</a:t>
            </a:r>
          </a:p>
          <a:p>
            <a:pPr lvl="2"/>
            <a:r>
              <a:rPr lang="en-US" dirty="0" smtClean="0"/>
              <a:t>$5,000 total budgeted</a:t>
            </a:r>
          </a:p>
          <a:p>
            <a:pPr lvl="2"/>
            <a:r>
              <a:rPr lang="en-US" dirty="0" smtClean="0"/>
              <a:t>Investigated 5 vendors, got quotes from 4, narrowed to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Statewide Web Accessibility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group got demos with sample reports from both vendors</a:t>
            </a:r>
          </a:p>
          <a:p>
            <a:r>
              <a:rPr lang="en-US" dirty="0" smtClean="0"/>
              <a:t>Selected vendor</a:t>
            </a:r>
          </a:p>
          <a:p>
            <a:r>
              <a:rPr lang="en-US" dirty="0" smtClean="0"/>
              <a:t>Working on refining scope of work in line with project plan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Web Accessibility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Incremental rollout plan</a:t>
            </a:r>
          </a:p>
          <a:p>
            <a:pPr lvl="1"/>
            <a:r>
              <a:rPr lang="en-US" dirty="0" smtClean="0"/>
              <a:t>Start with limited pilot</a:t>
            </a:r>
          </a:p>
          <a:p>
            <a:pPr lvl="2"/>
            <a:r>
              <a:rPr lang="en-US" dirty="0" smtClean="0"/>
              <a:t>Identify and resolve any issues with the service</a:t>
            </a:r>
          </a:p>
          <a:p>
            <a:pPr lvl="2"/>
            <a:r>
              <a:rPr lang="en-US" dirty="0" smtClean="0"/>
              <a:t>Get answers needed by agencies considering participation</a:t>
            </a:r>
          </a:p>
          <a:p>
            <a:pPr lvl="3"/>
            <a:r>
              <a:rPr lang="en-US" dirty="0" smtClean="0"/>
              <a:t>Define/standardize most constructive approach to agency involvement</a:t>
            </a:r>
          </a:p>
          <a:p>
            <a:pPr lvl="3"/>
            <a:r>
              <a:rPr lang="en-US" dirty="0" smtClean="0"/>
              <a:t>Estimate level of effort to manage remediation process</a:t>
            </a:r>
          </a:p>
          <a:p>
            <a:pPr lvl="3"/>
            <a:r>
              <a:rPr lang="en-US" dirty="0" smtClean="0"/>
              <a:t>Define tracking and reporting methods</a:t>
            </a:r>
          </a:p>
          <a:p>
            <a:pPr lvl="3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Develop plan and identify participants for phased rollout to additional agencies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Statewide Web Accessibility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Incremental rollout plan (continued)</a:t>
            </a:r>
          </a:p>
          <a:p>
            <a:pPr lvl="1"/>
            <a:r>
              <a:rPr lang="en-US" dirty="0" smtClean="0"/>
              <a:t>Lots of communication</a:t>
            </a:r>
          </a:p>
          <a:p>
            <a:pPr lvl="2"/>
            <a:r>
              <a:rPr lang="en-US" dirty="0" smtClean="0"/>
              <a:t>Determine agency sponsors and stakeholders</a:t>
            </a:r>
          </a:p>
          <a:p>
            <a:pPr lvl="2"/>
            <a:r>
              <a:rPr lang="en-US" dirty="0" smtClean="0"/>
              <a:t>Explain approach and define expectations</a:t>
            </a:r>
          </a:p>
          <a:p>
            <a:pPr lvl="2"/>
            <a:r>
              <a:rPr lang="en-US" dirty="0" smtClean="0"/>
              <a:t>Identify resources</a:t>
            </a:r>
          </a:p>
          <a:p>
            <a:pPr lvl="2"/>
            <a:r>
              <a:rPr lang="en-US" dirty="0" smtClean="0"/>
              <a:t>Work closely with agency to plan, execute, and track response</a:t>
            </a:r>
          </a:p>
          <a:p>
            <a:pPr lvl="1"/>
            <a:r>
              <a:rPr lang="en-US" dirty="0" smtClean="0"/>
              <a:t>Ready to proceed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</a:p>
          <a:p>
            <a:pPr lvl="1"/>
            <a:r>
              <a:rPr lang="en-US" dirty="0" smtClean="0"/>
              <a:t>Needs to be made clear that accessibility policy conformance is part of the requirements in the procurement of third-party solutions</a:t>
            </a:r>
          </a:p>
          <a:p>
            <a:pPr lvl="1"/>
            <a:r>
              <a:rPr lang="en-US" dirty="0" smtClean="0"/>
              <a:t>July:</a:t>
            </a:r>
          </a:p>
          <a:p>
            <a:pPr lvl="2"/>
            <a:r>
              <a:rPr lang="en-US" dirty="0" smtClean="0"/>
              <a:t>Proposed language</a:t>
            </a:r>
          </a:p>
          <a:p>
            <a:pPr lvl="2"/>
            <a:r>
              <a:rPr lang="en-US" dirty="0" smtClean="0"/>
              <a:t>Affirmation of conformance: VPAT</a:t>
            </a:r>
          </a:p>
          <a:p>
            <a:pPr lvl="2"/>
            <a:r>
              <a:rPr lang="en-US" dirty="0" smtClean="0"/>
              <a:t>Tentative rollout approach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sas - Blue Star Ribbon">
  <a:themeElements>
    <a:clrScheme name="Kansas 2">
      <a:dk1>
        <a:sysClr val="windowText" lastClr="000000"/>
      </a:dk1>
      <a:lt1>
        <a:srgbClr val="FFFFFF"/>
      </a:lt1>
      <a:dk2>
        <a:srgbClr val="002569"/>
      </a:dk2>
      <a:lt2>
        <a:srgbClr val="F1AD02"/>
      </a:lt2>
      <a:accent1>
        <a:srgbClr val="688A7E"/>
      </a:accent1>
      <a:accent2>
        <a:srgbClr val="B65518"/>
      </a:accent2>
      <a:accent3>
        <a:srgbClr val="A47700"/>
      </a:accent3>
      <a:accent4>
        <a:srgbClr val="639EC8"/>
      </a:accent4>
      <a:accent5>
        <a:srgbClr val="007A94"/>
      </a:accent5>
      <a:accent6>
        <a:srgbClr val="5A7E92"/>
      </a:accent6>
      <a:hlink>
        <a:srgbClr val="7A6691"/>
      </a:hlink>
      <a:folHlink>
        <a:srgbClr val="7E696D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lnDef>
  </a:objectDefaults>
  <a:extraClrSchemeLst>
    <a:extraClrScheme>
      <a:clrScheme name="CGSC99TRA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SC99TRAVE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SC99TRAVE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SC99TRAVE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SC99TRAV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SC99TRAV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SC99TRAV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KPAT Meeting Presentation 2009-07-15</Template>
  <TotalTime>836</TotalTime>
  <Words>1385</Words>
  <Application>Microsoft Office PowerPoint</Application>
  <PresentationFormat>On-screen Show (4:3)</PresentationFormat>
  <Paragraphs>260</Paragraphs>
  <Slides>28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Kansas - Blue Star Ribbon</vt:lpstr>
      <vt:lpstr>Kansas Partnership for Accessible Technology</vt:lpstr>
      <vt:lpstr>Captioning</vt:lpstr>
      <vt:lpstr>Status Updates</vt:lpstr>
      <vt:lpstr>JCIT Presentation</vt:lpstr>
      <vt:lpstr>Statewide Web Accessibility Assessment</vt:lpstr>
      <vt:lpstr>Statewide Web Accessibility Assessment</vt:lpstr>
      <vt:lpstr>Statewide Web Accessibility Assessment</vt:lpstr>
      <vt:lpstr>Statewide Web Accessibility Assessment</vt:lpstr>
      <vt:lpstr>IT Procurement</vt:lpstr>
      <vt:lpstr>A Work in Progress…</vt:lpstr>
      <vt:lpstr>Language</vt:lpstr>
      <vt:lpstr>Many Aspects of Procurement</vt:lpstr>
      <vt:lpstr>IT Projects</vt:lpstr>
      <vt:lpstr>IT Projects</vt:lpstr>
      <vt:lpstr>IT Projects</vt:lpstr>
      <vt:lpstr>Procurement</vt:lpstr>
      <vt:lpstr>Challenges</vt:lpstr>
      <vt:lpstr>Challenges</vt:lpstr>
      <vt:lpstr>Report from the Director of Statewide Web/IT Accessibility</vt:lpstr>
      <vt:lpstr>Report from the Director of Statewide Web/IT Accessibility</vt:lpstr>
      <vt:lpstr>Communication Plan</vt:lpstr>
      <vt:lpstr>Purposes/Themes of Communication Effort</vt:lpstr>
      <vt:lpstr>Purposes/Themes of Communication Effort</vt:lpstr>
      <vt:lpstr>Communication Plan</vt:lpstr>
      <vt:lpstr>Chair and Vice-Chair Election</vt:lpstr>
      <vt:lpstr>Schedule of Future Meetings</vt:lpstr>
      <vt:lpstr>2010 Meetings</vt:lpstr>
      <vt:lpstr>Open Discussion</vt:lpstr>
    </vt:vector>
  </TitlesOfParts>
  <Company>State of Kansas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Cole Robison</dc:creator>
  <cp:lastModifiedBy>Cole Robison</cp:lastModifiedBy>
  <cp:revision>88</cp:revision>
  <dcterms:created xsi:type="dcterms:W3CDTF">2009-10-12T16:27:52Z</dcterms:created>
  <dcterms:modified xsi:type="dcterms:W3CDTF">2009-10-14T17:35:14Z</dcterms:modified>
</cp:coreProperties>
</file>