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Lst>
  <p:notesMasterIdLst>
    <p:notesMasterId r:id="rId52"/>
  </p:notesMasterIdLst>
  <p:handoutMasterIdLst>
    <p:handoutMasterId r:id="rId53"/>
  </p:handoutMasterIdLst>
  <p:sldIdLst>
    <p:sldId id="256" r:id="rId4"/>
    <p:sldId id="257" r:id="rId5"/>
    <p:sldId id="258" r:id="rId6"/>
    <p:sldId id="271" r:id="rId7"/>
    <p:sldId id="272" r:id="rId8"/>
    <p:sldId id="273" r:id="rId9"/>
    <p:sldId id="291" r:id="rId10"/>
    <p:sldId id="292" r:id="rId11"/>
    <p:sldId id="293" r:id="rId12"/>
    <p:sldId id="294" r:id="rId13"/>
    <p:sldId id="297" r:id="rId14"/>
    <p:sldId id="274" r:id="rId15"/>
    <p:sldId id="295" r:id="rId16"/>
    <p:sldId id="276" r:id="rId17"/>
    <p:sldId id="277" r:id="rId18"/>
    <p:sldId id="278" r:id="rId19"/>
    <p:sldId id="279" r:id="rId20"/>
    <p:sldId id="296" r:id="rId21"/>
    <p:sldId id="281" r:id="rId22"/>
    <p:sldId id="298" r:id="rId23"/>
    <p:sldId id="283" r:id="rId24"/>
    <p:sldId id="284" r:id="rId25"/>
    <p:sldId id="260" r:id="rId26"/>
    <p:sldId id="259" r:id="rId27"/>
    <p:sldId id="261" r:id="rId28"/>
    <p:sldId id="262" r:id="rId29"/>
    <p:sldId id="263" r:id="rId30"/>
    <p:sldId id="264" r:id="rId31"/>
    <p:sldId id="265" r:id="rId32"/>
    <p:sldId id="266" r:id="rId33"/>
    <p:sldId id="267" r:id="rId34"/>
    <p:sldId id="268" r:id="rId35"/>
    <p:sldId id="269" r:id="rId36"/>
    <p:sldId id="270"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88" autoAdjust="0"/>
  </p:normalViewPr>
  <p:slideViewPr>
    <p:cSldViewPr>
      <p:cViewPr varScale="1">
        <p:scale>
          <a:sx n="79" d="100"/>
          <a:sy n="79" d="100"/>
        </p:scale>
        <p:origin x="-79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24" y="-78"/>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pieChart>
        <c:varyColors val="1"/>
        <c:ser>
          <c:idx val="0"/>
          <c:order val="0"/>
          <c:tx>
            <c:strRef>
              <c:f>Sheet1!$B$1</c:f>
              <c:strCache>
                <c:ptCount val="1"/>
                <c:pt idx="0">
                  <c:v>Column1</c:v>
                </c:pt>
              </c:strCache>
            </c:strRef>
          </c:tx>
          <c:dLbls>
            <c:numFmt formatCode="0.0%" sourceLinked="0"/>
            <c:txPr>
              <a:bodyPr/>
              <a:lstStyle/>
              <a:p>
                <a:pPr>
                  <a:defRPr sz="1400"/>
                </a:pPr>
                <a:endParaRPr lang="en-US"/>
              </a:p>
            </c:txPr>
            <c:showCatName val="1"/>
            <c:showPercent val="1"/>
            <c:showLeaderLines val="1"/>
          </c:dLbls>
          <c:cat>
            <c:strRef>
              <c:f>Sheet1!$A$2:$A$5</c:f>
              <c:strCache>
                <c:ptCount val="4"/>
                <c:pt idx="0">
                  <c:v>Not at all</c:v>
                </c:pt>
                <c:pt idx="1">
                  <c:v>A little</c:v>
                </c:pt>
                <c:pt idx="2">
                  <c:v>Moderately</c:v>
                </c:pt>
                <c:pt idx="3">
                  <c:v>Very</c:v>
                </c:pt>
              </c:strCache>
            </c:strRef>
          </c:cat>
          <c:val>
            <c:numRef>
              <c:f>Sheet1!$B$2:$B$5</c:f>
              <c:numCache>
                <c:formatCode>General</c:formatCode>
                <c:ptCount val="4"/>
                <c:pt idx="0">
                  <c:v>0</c:v>
                </c:pt>
                <c:pt idx="1">
                  <c:v>1</c:v>
                </c:pt>
                <c:pt idx="2">
                  <c:v>4</c:v>
                </c:pt>
                <c:pt idx="3">
                  <c:v>12</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Lbls>
            <c:numFmt formatCode="0.0%" sourceLinked="0"/>
            <c:txPr>
              <a:bodyPr/>
              <a:lstStyle/>
              <a:p>
                <a:pPr>
                  <a:defRPr sz="1400"/>
                </a:pPr>
                <a:endParaRPr lang="en-US"/>
              </a:p>
            </c:txPr>
            <c:showCatName val="1"/>
            <c:showPercent val="1"/>
            <c:showLeaderLines val="1"/>
          </c:dLbls>
          <c:cat>
            <c:strRef>
              <c:f>Sheet1!$A$2:$A$5</c:f>
              <c:strCache>
                <c:ptCount val="4"/>
                <c:pt idx="0">
                  <c:v>Not at all</c:v>
                </c:pt>
                <c:pt idx="1">
                  <c:v>A little</c:v>
                </c:pt>
                <c:pt idx="2">
                  <c:v>Moderately</c:v>
                </c:pt>
                <c:pt idx="3">
                  <c:v>Very</c:v>
                </c:pt>
              </c:strCache>
            </c:strRef>
          </c:cat>
          <c:val>
            <c:numRef>
              <c:f>Sheet1!$B$2:$B$5</c:f>
              <c:numCache>
                <c:formatCode>General</c:formatCode>
                <c:ptCount val="4"/>
                <c:pt idx="0">
                  <c:v>0</c:v>
                </c:pt>
                <c:pt idx="1">
                  <c:v>2</c:v>
                </c:pt>
                <c:pt idx="2">
                  <c:v>6</c:v>
                </c:pt>
                <c:pt idx="3">
                  <c:v>9</c:v>
                </c:pt>
              </c:numCache>
            </c:numRef>
          </c:val>
        </c:ser>
        <c:dLbls>
          <c:showCatName val="1"/>
          <c:showPercent val="1"/>
        </c:dLbls>
        <c:firstSliceAng val="0"/>
      </c:pieChart>
    </c:plotArea>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Lbls>
            <c:numFmt formatCode="0.0%" sourceLinked="0"/>
            <c:txPr>
              <a:bodyPr/>
              <a:lstStyle/>
              <a:p>
                <a:pPr>
                  <a:defRPr sz="1400"/>
                </a:pPr>
                <a:endParaRPr lang="en-US"/>
              </a:p>
            </c:txPr>
            <c:showCatName val="1"/>
            <c:showPercent val="1"/>
            <c:showLeaderLines val="1"/>
          </c:dLbls>
          <c:cat>
            <c:strRef>
              <c:f>Sheet1!$A$2:$A$5</c:f>
              <c:strCache>
                <c:ptCount val="4"/>
                <c:pt idx="0">
                  <c:v>Not at all</c:v>
                </c:pt>
                <c:pt idx="1">
                  <c:v>A little</c:v>
                </c:pt>
                <c:pt idx="2">
                  <c:v>Moderately</c:v>
                </c:pt>
                <c:pt idx="3">
                  <c:v>Very</c:v>
                </c:pt>
              </c:strCache>
            </c:strRef>
          </c:cat>
          <c:val>
            <c:numRef>
              <c:f>Sheet1!$B$2:$B$5</c:f>
              <c:numCache>
                <c:formatCode>General</c:formatCode>
                <c:ptCount val="4"/>
                <c:pt idx="0">
                  <c:v>0</c:v>
                </c:pt>
                <c:pt idx="1">
                  <c:v>2</c:v>
                </c:pt>
                <c:pt idx="2">
                  <c:v>8</c:v>
                </c:pt>
                <c:pt idx="3">
                  <c:v>7</c:v>
                </c:pt>
              </c:numCache>
            </c:numRef>
          </c:val>
        </c:ser>
        <c:dLbls>
          <c:showCatName val="1"/>
          <c:showPercent val="1"/>
        </c:dLbls>
        <c:firstSliceAng val="0"/>
      </c:pieChart>
    </c:plotArea>
    <c:plotVisOnly val="1"/>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pieChart>
        <c:varyColors val="1"/>
        <c:ser>
          <c:idx val="0"/>
          <c:order val="0"/>
          <c:tx>
            <c:strRef>
              <c:f>Sheet1!$B$1</c:f>
              <c:strCache>
                <c:ptCount val="1"/>
                <c:pt idx="0">
                  <c:v>Column1</c:v>
                </c:pt>
              </c:strCache>
            </c:strRef>
          </c:tx>
          <c:dLbls>
            <c:numFmt formatCode="0.0%" sourceLinked="0"/>
            <c:txPr>
              <a:bodyPr/>
              <a:lstStyle/>
              <a:p>
                <a:pPr>
                  <a:defRPr sz="1400"/>
                </a:pPr>
                <a:endParaRPr lang="en-US"/>
              </a:p>
            </c:txPr>
            <c:showCatName val="1"/>
            <c:showPercent val="1"/>
            <c:showLeaderLines val="1"/>
          </c:dLbls>
          <c:cat>
            <c:strRef>
              <c:f>Sheet1!$A$2:$A$5</c:f>
              <c:strCache>
                <c:ptCount val="4"/>
                <c:pt idx="0">
                  <c:v>Not at all</c:v>
                </c:pt>
                <c:pt idx="1">
                  <c:v>A little</c:v>
                </c:pt>
                <c:pt idx="2">
                  <c:v>Moderately</c:v>
                </c:pt>
                <c:pt idx="3">
                  <c:v>Very</c:v>
                </c:pt>
              </c:strCache>
            </c:strRef>
          </c:cat>
          <c:val>
            <c:numRef>
              <c:f>Sheet1!$B$2:$B$5</c:f>
              <c:numCache>
                <c:formatCode>General</c:formatCode>
                <c:ptCount val="4"/>
                <c:pt idx="0">
                  <c:v>0</c:v>
                </c:pt>
                <c:pt idx="1">
                  <c:v>0</c:v>
                </c:pt>
                <c:pt idx="2">
                  <c:v>6</c:v>
                </c:pt>
                <c:pt idx="3">
                  <c:v>11</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1"/>
  <c:chart>
    <c:autoTitleDeleted val="1"/>
    <c:plotArea>
      <c:layout/>
      <c:barChart>
        <c:barDir val="bar"/>
        <c:grouping val="clustered"/>
        <c:ser>
          <c:idx val="0"/>
          <c:order val="0"/>
          <c:tx>
            <c:strRef>
              <c:f>Sheet1!$B$1</c:f>
              <c:strCache>
                <c:ptCount val="1"/>
                <c:pt idx="0">
                  <c:v>Response Count</c:v>
                </c:pt>
              </c:strCache>
            </c:strRef>
          </c:tx>
          <c:dLbls>
            <c:txPr>
              <a:bodyPr/>
              <a:lstStyle/>
              <a:p>
                <a:pPr>
                  <a:defRPr sz="1400"/>
                </a:pPr>
                <a:endParaRPr lang="en-US"/>
              </a:p>
            </c:txPr>
            <c:showVal val="1"/>
          </c:dLbls>
          <c:cat>
            <c:strRef>
              <c:f>Sheet1!$A$2:$A$10</c:f>
              <c:strCache>
                <c:ptCount val="9"/>
                <c:pt idx="0">
                  <c:v>Other (please specify)</c:v>
                </c:pt>
                <c:pt idx="1">
                  <c:v>Blogs/websites</c:v>
                </c:pt>
                <c:pt idx="2">
                  <c:v>Agency training/orientation materials</c:v>
                </c:pt>
                <c:pt idx="3">
                  <c:v>Planned seminars, workshops, etc.</c:v>
                </c:pt>
                <c:pt idx="4">
                  <c:v>Partner or community meetings</c:v>
                </c:pt>
                <c:pt idx="5">
                  <c:v>Meetings, retreats, etc.</c:v>
                </c:pt>
                <c:pt idx="6">
                  <c:v>Email lists for relevant parties</c:v>
                </c:pt>
                <c:pt idx="7">
                  <c:v>Newsletter or email bulletin (external)</c:v>
                </c:pt>
                <c:pt idx="8">
                  <c:v>Newsletter or email bulletin (internal)</c:v>
                </c:pt>
              </c:strCache>
            </c:strRef>
          </c:cat>
          <c:val>
            <c:numRef>
              <c:f>Sheet1!$B$2:$B$10</c:f>
              <c:numCache>
                <c:formatCode>0</c:formatCode>
                <c:ptCount val="9"/>
                <c:pt idx="0">
                  <c:v>1</c:v>
                </c:pt>
                <c:pt idx="1">
                  <c:v>1</c:v>
                </c:pt>
                <c:pt idx="2">
                  <c:v>5</c:v>
                </c:pt>
                <c:pt idx="3">
                  <c:v>9</c:v>
                </c:pt>
                <c:pt idx="4">
                  <c:v>1</c:v>
                </c:pt>
                <c:pt idx="5">
                  <c:v>5</c:v>
                </c:pt>
                <c:pt idx="6">
                  <c:v>4</c:v>
                </c:pt>
                <c:pt idx="7">
                  <c:v>5</c:v>
                </c:pt>
                <c:pt idx="8">
                  <c:v>4</c:v>
                </c:pt>
              </c:numCache>
            </c:numRef>
          </c:val>
        </c:ser>
        <c:dLbls>
          <c:showVal val="1"/>
        </c:dLbls>
        <c:gapWidth val="75"/>
        <c:axId val="107787392"/>
        <c:axId val="107788928"/>
      </c:barChart>
      <c:catAx>
        <c:axId val="107787392"/>
        <c:scaling>
          <c:orientation val="minMax"/>
        </c:scaling>
        <c:axPos val="l"/>
        <c:numFmt formatCode="General" sourceLinked="1"/>
        <c:majorTickMark val="none"/>
        <c:tickLblPos val="nextTo"/>
        <c:txPr>
          <a:bodyPr/>
          <a:lstStyle/>
          <a:p>
            <a:pPr>
              <a:defRPr sz="1400"/>
            </a:pPr>
            <a:endParaRPr lang="en-US"/>
          </a:p>
        </c:txPr>
        <c:crossAx val="107788928"/>
        <c:crosses val="autoZero"/>
        <c:auto val="1"/>
        <c:lblAlgn val="ctr"/>
        <c:lblOffset val="100"/>
      </c:catAx>
      <c:valAx>
        <c:axId val="107788928"/>
        <c:scaling>
          <c:orientation val="minMax"/>
        </c:scaling>
        <c:axPos val="b"/>
        <c:numFmt formatCode="0" sourceLinked="1"/>
        <c:majorTickMark val="none"/>
        <c:tickLblPos val="nextTo"/>
        <c:txPr>
          <a:bodyPr/>
          <a:lstStyle/>
          <a:p>
            <a:pPr>
              <a:defRPr sz="1400"/>
            </a:pPr>
            <a:endParaRPr lang="en-US"/>
          </a:p>
        </c:txPr>
        <c:crossAx val="107787392"/>
        <c:crosses val="autoZero"/>
        <c:crossBetween val="between"/>
      </c:valAx>
      <c:spPr>
        <a:noFill/>
        <a:ln w="25400">
          <a:noFill/>
        </a:ln>
      </c:spPr>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C6D6917A-E90E-4F53-B218-95783E6A5614}" type="datetimeFigureOut">
              <a:rPr lang="en-US" smtClean="0"/>
              <a:pPr/>
              <a:t>1/13/2010</a:t>
            </a:fld>
            <a:endParaRPr lang="en-US" dirty="0"/>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62CB001F-3EF1-4AB6-AC97-FC6252653F7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E5ADFFE9-1712-4558-A354-8D0151F5764E}" type="datetimeFigureOut">
              <a:rPr lang="en-US" smtClean="0"/>
              <a:pPr/>
              <a:t>1/13/2010</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F62040F8-D2BC-47A3-91F2-4F809979FE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mn-ea"/>
        <a:cs typeface="+mn-cs"/>
      </a:defRPr>
    </a:lvl1pPr>
    <a:lvl2pPr marL="457200" algn="l" defTabSz="914400" rtl="0" eaLnBrk="1" latinLnBrk="0" hangingPunct="1">
      <a:defRPr sz="1200" kern="1200">
        <a:solidFill>
          <a:schemeClr val="tx1"/>
        </a:solidFill>
        <a:latin typeface="Verdana" pitchFamily="34" charset="0"/>
        <a:ea typeface="+mn-ea"/>
        <a:cs typeface="+mn-cs"/>
      </a:defRPr>
    </a:lvl2pPr>
    <a:lvl3pPr marL="914400" algn="l" defTabSz="914400" rtl="0" eaLnBrk="1" latinLnBrk="0" hangingPunct="1">
      <a:defRPr sz="1200" kern="1200">
        <a:solidFill>
          <a:schemeClr val="tx1"/>
        </a:solidFill>
        <a:latin typeface="Verdana" pitchFamily="34" charset="0"/>
        <a:ea typeface="+mn-ea"/>
        <a:cs typeface="+mn-cs"/>
      </a:defRPr>
    </a:lvl3pPr>
    <a:lvl4pPr marL="1371600" algn="l" defTabSz="914400" rtl="0" eaLnBrk="1" latinLnBrk="0" hangingPunct="1">
      <a:defRPr sz="1200" kern="1200">
        <a:solidFill>
          <a:schemeClr val="tx1"/>
        </a:solidFill>
        <a:latin typeface="Verdana" pitchFamily="34" charset="0"/>
        <a:ea typeface="+mn-ea"/>
        <a:cs typeface="+mn-cs"/>
      </a:defRPr>
    </a:lvl4pPr>
    <a:lvl5pPr marL="1828800" algn="l" defTabSz="914400" rtl="0" eaLnBrk="1" latinLnBrk="0" hangingPunct="1">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040F8-D2BC-47A3-91F2-4F809979FE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Rating average 3.65</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Rating average 3.41</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Rating average 3.41</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955" indent="-230955">
              <a:buFont typeface="Wingdings" pitchFamily="2" charset="2"/>
              <a:buChar char="§"/>
            </a:pPr>
            <a:r>
              <a:rPr lang="en-US" dirty="0" smtClean="0"/>
              <a:t>Advance reading material</a:t>
            </a:r>
          </a:p>
          <a:p>
            <a:pPr lvl="1" indent="-230955">
              <a:buFont typeface="Arial" pitchFamily="34" charset="0"/>
              <a:buChar char="•"/>
            </a:pPr>
            <a:r>
              <a:rPr lang="en-US" dirty="0" smtClean="0"/>
              <a:t>Taken under consideration</a:t>
            </a:r>
          </a:p>
          <a:p>
            <a:pPr marL="230955" indent="-230955">
              <a:buFont typeface="Wingdings" pitchFamily="2" charset="2"/>
              <a:buChar char="§"/>
            </a:pPr>
            <a:r>
              <a:rPr lang="en-US" dirty="0" smtClean="0"/>
              <a:t>Provide vendor resources</a:t>
            </a:r>
          </a:p>
          <a:p>
            <a:pPr lvl="1" indent="-230955">
              <a:buFont typeface="Arial" pitchFamily="34" charset="0"/>
              <a:buChar char="•"/>
            </a:pPr>
            <a:r>
              <a:rPr lang="en-US" dirty="0" smtClean="0"/>
              <a:t>VPAT initiative is one step in that direction</a:t>
            </a:r>
          </a:p>
          <a:p>
            <a:pPr lvl="1" indent="-230955">
              <a:buFont typeface="Arial" pitchFamily="34" charset="0"/>
              <a:buChar char="•"/>
            </a:pPr>
            <a:r>
              <a:rPr lang="en-US" dirty="0" smtClean="0"/>
              <a:t>Theme of becoming more of a resource provider emerged throughout. Will try to work in that direction.</a:t>
            </a:r>
          </a:p>
          <a:p>
            <a:pPr marL="230955" indent="-230955">
              <a:buFont typeface="Wingdings" pitchFamily="2" charset="2"/>
              <a:buChar char="§"/>
            </a:pPr>
            <a:r>
              <a:rPr lang="en-US" dirty="0" smtClean="0"/>
              <a:t>Change group makeup to technology staff</a:t>
            </a:r>
          </a:p>
          <a:p>
            <a:pPr lvl="1" indent="-230955">
              <a:buFont typeface="Arial" pitchFamily="34" charset="0"/>
              <a:buChar char="•"/>
            </a:pPr>
            <a:r>
              <a:rPr lang="en-US" dirty="0" smtClean="0"/>
              <a:t>The need for strong sponsorship and advocacy drove the leadership composition of this group.</a:t>
            </a:r>
          </a:p>
          <a:p>
            <a:pPr lvl="1" indent="-230955">
              <a:buFont typeface="Arial" pitchFamily="34" charset="0"/>
              <a:buChar char="•"/>
            </a:pPr>
            <a:r>
              <a:rPr lang="en-US" dirty="0" smtClean="0"/>
              <a:t>Cf. the WAS, and the WAS Futures Planning document.</a:t>
            </a:r>
          </a:p>
          <a:p>
            <a:pPr marL="692864" lvl="1" indent="-230955">
              <a:buFont typeface="Arial" pitchFamily="34" charset="0"/>
              <a:buChar char="•"/>
            </a:pPr>
            <a:r>
              <a:rPr lang="en-US" dirty="0" smtClean="0"/>
              <a:t>http://da.ks.gov/itab/was/wasfuturesplanning.pdf</a:t>
            </a:r>
          </a:p>
          <a:p>
            <a:pPr lvl="1" indent="-230955">
              <a:buFont typeface="Arial" pitchFamily="34" charset="0"/>
              <a:buChar char="•"/>
            </a:pPr>
            <a:r>
              <a:rPr lang="en-US" dirty="0" smtClean="0"/>
              <a:t>As it was put on a slide from our first meeting one year ago:</a:t>
            </a:r>
          </a:p>
          <a:p>
            <a:pPr marL="692864" lvl="2" indent="-230955">
              <a:buFont typeface="Arial" pitchFamily="34" charset="0"/>
              <a:buChar char="•"/>
            </a:pPr>
            <a:r>
              <a:rPr lang="en-US" dirty="0" smtClean="0"/>
              <a:t>The scope of the impacts — and of the solutions — reaches beyond just IT.</a:t>
            </a:r>
          </a:p>
          <a:p>
            <a:pPr marL="692864" lvl="2" indent="-230955">
              <a:buFont typeface="Arial" pitchFamily="34" charset="0"/>
              <a:buChar char="•"/>
            </a:pPr>
            <a:r>
              <a:rPr lang="en-US" dirty="0" smtClean="0"/>
              <a:t>Requires policy and business ownership as well.</a:t>
            </a:r>
          </a:p>
          <a:p>
            <a:pPr lvl="1" indent="-230955">
              <a:buFont typeface="Arial" pitchFamily="34" charset="0"/>
              <a:buChar char="•"/>
            </a:pPr>
            <a:r>
              <a:rPr lang="en-US" dirty="0" smtClean="0"/>
              <a:t>That said, technology staff are a key stakeholder group for us to engage.</a:t>
            </a:r>
          </a:p>
          <a:p>
            <a:pPr marL="461909" lvl="2" indent="-230955">
              <a:buFont typeface="Arial" pitchFamily="34" charset="0"/>
              <a:buChar char="•"/>
            </a:pPr>
            <a:r>
              <a:rPr lang="en-US" dirty="0" smtClean="0"/>
              <a:t>They are identified as such in our fledgling communication plan.</a:t>
            </a:r>
          </a:p>
          <a:p>
            <a:pPr marL="461909" lvl="2" indent="-230955">
              <a:buFont typeface="Arial" pitchFamily="34" charset="0"/>
              <a:buChar char="•"/>
            </a:pPr>
            <a:r>
              <a:rPr lang="en-US" dirty="0" smtClean="0"/>
              <a:t>We have included in working groups, and will continue to do so.</a:t>
            </a:r>
          </a:p>
        </p:txBody>
      </p:sp>
      <p:sp>
        <p:nvSpPr>
          <p:cNvPr id="4" name="Slide Number Placeholder 3"/>
          <p:cNvSpPr>
            <a:spLocks noGrp="1"/>
          </p:cNvSpPr>
          <p:nvPr>
            <p:ph type="sldNum" sz="quarter" idx="10"/>
          </p:nvPr>
        </p:nvSpPr>
        <p:spPr/>
        <p:txBody>
          <a:bodyPr/>
          <a:lstStyle/>
          <a:p>
            <a:fld id="{F62040F8-D2BC-47A3-91F2-4F809979FE9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040F8-D2BC-47A3-91F2-4F809979FE9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Rating average 3.65</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955" indent="-230955">
              <a:buFont typeface="Arial" pitchFamily="34" charset="0"/>
              <a:buChar char="•"/>
            </a:pPr>
            <a:r>
              <a:rPr lang="en-US" dirty="0" smtClean="0"/>
              <a:t>Need to adhere more closely to agenda time allocations</a:t>
            </a:r>
          </a:p>
          <a:p>
            <a:pPr marL="461909" indent="-230955">
              <a:buFont typeface="Arial" pitchFamily="34" charset="0"/>
              <a:buChar char="•"/>
            </a:pPr>
            <a:r>
              <a:rPr lang="en-US" dirty="0" smtClean="0"/>
              <a:t>We’ll try to work on that.</a:t>
            </a:r>
          </a:p>
          <a:p>
            <a:pPr marL="230955" indent="-230955">
              <a:buFont typeface="Arial" pitchFamily="34" charset="0"/>
              <a:buChar char="•"/>
            </a:pPr>
            <a:r>
              <a:rPr lang="en-US" dirty="0" smtClean="0"/>
              <a:t>Concern about chair election</a:t>
            </a:r>
          </a:p>
          <a:p>
            <a:pPr marL="461909" indent="-230955">
              <a:buFont typeface="Arial" pitchFamily="34" charset="0"/>
              <a:buChar char="•"/>
            </a:pPr>
            <a:r>
              <a:rPr lang="en-US" dirty="0" smtClean="0"/>
              <a:t>It was just one person, but for the good of the order:</a:t>
            </a:r>
            <a:r>
              <a:rPr lang="en-US" baseline="0" dirty="0" smtClean="0"/>
              <a:t> Solicitations for candidates/nominations were made at the prior meeting and in multiple email messages, but no one responded. With only the incumbents expressing an interest in serving in the roles, it was moved, and seconded, and voted that they be allowed to do so. There were no alternatives to discuss.</a:t>
            </a:r>
            <a:endParaRPr lang="en-US" dirty="0" smtClean="0"/>
          </a:p>
        </p:txBody>
      </p:sp>
      <p:sp>
        <p:nvSpPr>
          <p:cNvPr id="4" name="Slide Number Placeholder 3"/>
          <p:cNvSpPr>
            <a:spLocks noGrp="1"/>
          </p:cNvSpPr>
          <p:nvPr>
            <p:ph type="sldNum" sz="quarter" idx="10"/>
          </p:nvPr>
        </p:nvSpPr>
        <p:spPr/>
        <p:txBody>
          <a:bodyPr/>
          <a:lstStyle/>
          <a:p>
            <a:fld id="{F62040F8-D2BC-47A3-91F2-4F809979FE9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response: ITAB, CIO meetings, DISC Staff meeting, BDAS programmer meetings, Topeka IT Leadership Council, etc.</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 itself</a:t>
            </a:r>
            <a:r>
              <a:rPr lang="en-US" baseline="0" dirty="0" smtClean="0"/>
              <a:t> was outreach</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a:t>
            </a:r>
            <a:r>
              <a:rPr lang="en-US" dirty="0" err="1" smtClean="0"/>
              <a:t>Validator</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far from perfect, we did learn some things from this exercise:</a:t>
            </a:r>
          </a:p>
          <a:p>
            <a:pPr marL="509931" indent="-509931">
              <a:buFont typeface="+mj-lt"/>
              <a:buAutoNum type="arabicPeriod"/>
            </a:pPr>
            <a:r>
              <a:rPr lang="en-US" dirty="0" smtClean="0"/>
              <a:t>The need for an enterprise tool was underscored by the limitations encountered with this product class, even in this preliminary approach.</a:t>
            </a:r>
          </a:p>
          <a:p>
            <a:pPr marL="679908" lvl="1" indent="-226636">
              <a:buFont typeface="Arial" pitchFamily="34" charset="0"/>
              <a:buChar char="•"/>
            </a:pPr>
            <a:r>
              <a:rPr lang="en-US" dirty="0" smtClean="0"/>
              <a:t>Limited configurability regarding what was validated produced results that</a:t>
            </a:r>
          </a:p>
          <a:p>
            <a:pPr marL="1133179" lvl="2" indent="-226636">
              <a:buFont typeface="Arial" pitchFamily="34" charset="0"/>
              <a:buChar char="•"/>
            </a:pPr>
            <a:r>
              <a:rPr lang="en-US" dirty="0" smtClean="0"/>
              <a:t>are incomplete relative to what we’ll ultimately want</a:t>
            </a:r>
          </a:p>
          <a:p>
            <a:pPr marL="1133179" lvl="2" indent="-226636">
              <a:buFont typeface="Arial" pitchFamily="34" charset="0"/>
              <a:buChar char="•"/>
            </a:pPr>
            <a:r>
              <a:rPr lang="en-US" dirty="0" smtClean="0"/>
              <a:t>include errors other than accessibility standard violations</a:t>
            </a:r>
          </a:p>
          <a:p>
            <a:pPr marL="679908" lvl="1" indent="-226636">
              <a:buFont typeface="Arial" pitchFamily="34" charset="0"/>
              <a:buChar char="•"/>
            </a:pPr>
            <a:r>
              <a:rPr lang="en-US" dirty="0" smtClean="0"/>
              <a:t>No ability to summarize results (e.g., of </a:t>
            </a:r>
            <a:r>
              <a:rPr lang="en-US" i="1" dirty="0" smtClean="0"/>
              <a:t>N </a:t>
            </a:r>
            <a:r>
              <a:rPr lang="en-US" dirty="0" smtClean="0"/>
              <a:t>total errors, </a:t>
            </a:r>
            <a:r>
              <a:rPr lang="en-US" i="1" dirty="0" smtClean="0"/>
              <a:t>x </a:t>
            </a:r>
            <a:r>
              <a:rPr lang="en-US" dirty="0" smtClean="0"/>
              <a:t>are of type </a:t>
            </a:r>
            <a:r>
              <a:rPr lang="en-US" i="1" dirty="0" smtClean="0"/>
              <a:t>a</a:t>
            </a:r>
            <a:r>
              <a:rPr lang="en-US" dirty="0" smtClean="0"/>
              <a:t>, </a:t>
            </a:r>
            <a:r>
              <a:rPr lang="en-US" i="1" dirty="0" smtClean="0"/>
              <a:t>y </a:t>
            </a:r>
            <a:r>
              <a:rPr lang="en-US" dirty="0" smtClean="0"/>
              <a:t>are of type </a:t>
            </a:r>
            <a:r>
              <a:rPr lang="en-US" i="1" dirty="0" smtClean="0"/>
              <a:t>b</a:t>
            </a:r>
            <a:r>
              <a:rPr lang="en-US" dirty="0" smtClean="0"/>
              <a:t>, etc.), neither across sites, for a site, nor for a page.</a:t>
            </a:r>
          </a:p>
          <a:p>
            <a:pPr marL="1133179" lvl="2" indent="-226636">
              <a:buFont typeface="Arial" pitchFamily="34" charset="0"/>
              <a:buChar char="•"/>
            </a:pPr>
            <a:r>
              <a:rPr lang="en-US" dirty="0" smtClean="0"/>
              <a:t>Not even to separate accessibility standard violations from other errors.</a:t>
            </a:r>
          </a:p>
          <a:p>
            <a:pPr marL="509931" indent="-509931">
              <a:buFont typeface="+mj-lt"/>
              <a:buAutoNum type="arabicPeriod"/>
            </a:pPr>
            <a:r>
              <a:rPr lang="en-US" dirty="0" smtClean="0"/>
              <a:t>There are other errors.</a:t>
            </a:r>
          </a:p>
          <a:p>
            <a:pPr marL="679908" lvl="1" indent="-226636">
              <a:buFont typeface="Arial" pitchFamily="34" charset="0"/>
              <a:buChar char="•"/>
            </a:pPr>
            <a:r>
              <a:rPr lang="en-US" dirty="0" smtClean="0"/>
              <a:t>We can expect that this process will also bring to light other opportunities to improve site quality.</a:t>
            </a:r>
          </a:p>
          <a:p>
            <a:pPr marL="509931" indent="-509931">
              <a:buFont typeface="+mj-lt"/>
              <a:buAutoNum type="arabicPeriod"/>
            </a:pPr>
            <a:r>
              <a:rPr lang="en-US" dirty="0" smtClean="0"/>
              <a:t>Most importantly, it confirmed that accessibility issues </a:t>
            </a:r>
            <a:r>
              <a:rPr lang="en-US" i="1" dirty="0" smtClean="0"/>
              <a:t>do </a:t>
            </a:r>
            <a:r>
              <a:rPr lang="en-US" dirty="0" smtClean="0"/>
              <a:t>exist, and can be found in significant number.</a:t>
            </a:r>
          </a:p>
        </p:txBody>
      </p:sp>
      <p:sp>
        <p:nvSpPr>
          <p:cNvPr id="4" name="Slide Number Placeholder 3"/>
          <p:cNvSpPr>
            <a:spLocks noGrp="1"/>
          </p:cNvSpPr>
          <p:nvPr>
            <p:ph type="sldNum" sz="quarter" idx="10"/>
          </p:nvPr>
        </p:nvSpPr>
        <p:spPr/>
        <p:txBody>
          <a:bodyPr/>
          <a:lstStyle/>
          <a:p>
            <a:fld id="{4B7363E9-B8F8-43AA-909B-5639CD6B3178}"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far from perfect, we did learn some things from this exercise:</a:t>
            </a:r>
          </a:p>
          <a:p>
            <a:pPr marL="519648" indent="-519648">
              <a:buFont typeface="+mj-lt"/>
              <a:buAutoNum type="arabicPeriod"/>
            </a:pPr>
            <a:r>
              <a:rPr lang="en-US" dirty="0" smtClean="0"/>
              <a:t>The need for an enterprise tool was underscored by the limitations encountered with this product class, even in this preliminary approach.</a:t>
            </a:r>
          </a:p>
          <a:p>
            <a:pPr marL="692864" lvl="1" indent="-230955">
              <a:buFont typeface="Arial" pitchFamily="34" charset="0"/>
              <a:buChar char="•"/>
            </a:pPr>
            <a:r>
              <a:rPr lang="en-US" dirty="0" smtClean="0"/>
              <a:t>Limited configurability regarding what was validated produced results that</a:t>
            </a:r>
          </a:p>
          <a:p>
            <a:pPr marL="1154773" lvl="2" indent="-230955">
              <a:buFont typeface="Arial" pitchFamily="34" charset="0"/>
              <a:buChar char="•"/>
            </a:pPr>
            <a:r>
              <a:rPr lang="en-US" dirty="0" smtClean="0"/>
              <a:t>are incomplete relative to what we’ll ultimately want</a:t>
            </a:r>
          </a:p>
          <a:p>
            <a:pPr marL="1154773" lvl="2" indent="-230955">
              <a:buFont typeface="Arial" pitchFamily="34" charset="0"/>
              <a:buChar char="•"/>
            </a:pPr>
            <a:r>
              <a:rPr lang="en-US" dirty="0" smtClean="0"/>
              <a:t>include errors other than accessibility standard violations</a:t>
            </a:r>
          </a:p>
          <a:p>
            <a:pPr marL="692864" lvl="1" indent="-230955">
              <a:buFont typeface="Arial" pitchFamily="34" charset="0"/>
              <a:buChar char="•"/>
            </a:pPr>
            <a:r>
              <a:rPr lang="en-US" dirty="0" smtClean="0"/>
              <a:t>No ability to summarize results (e.g., of </a:t>
            </a:r>
            <a:r>
              <a:rPr lang="en-US" i="1" dirty="0" smtClean="0"/>
              <a:t>N </a:t>
            </a:r>
            <a:r>
              <a:rPr lang="en-US" dirty="0" smtClean="0"/>
              <a:t>total errors, </a:t>
            </a:r>
            <a:r>
              <a:rPr lang="en-US" i="1" dirty="0" smtClean="0"/>
              <a:t>x </a:t>
            </a:r>
            <a:r>
              <a:rPr lang="en-US" dirty="0" smtClean="0"/>
              <a:t>are of type </a:t>
            </a:r>
            <a:r>
              <a:rPr lang="en-US" i="1" dirty="0" smtClean="0"/>
              <a:t>a</a:t>
            </a:r>
            <a:r>
              <a:rPr lang="en-US" dirty="0" smtClean="0"/>
              <a:t>, </a:t>
            </a:r>
            <a:r>
              <a:rPr lang="en-US" i="1" dirty="0" smtClean="0"/>
              <a:t>y </a:t>
            </a:r>
            <a:r>
              <a:rPr lang="en-US" dirty="0" smtClean="0"/>
              <a:t>are of type </a:t>
            </a:r>
            <a:r>
              <a:rPr lang="en-US" i="1" dirty="0" smtClean="0"/>
              <a:t>b</a:t>
            </a:r>
            <a:r>
              <a:rPr lang="en-US" dirty="0" smtClean="0"/>
              <a:t>, etc.), neither across sites, for a site, nor for a page.</a:t>
            </a:r>
          </a:p>
          <a:p>
            <a:pPr marL="1154773" lvl="2" indent="-230955">
              <a:buFont typeface="Arial" pitchFamily="34" charset="0"/>
              <a:buChar char="•"/>
            </a:pPr>
            <a:r>
              <a:rPr lang="en-US" dirty="0" smtClean="0"/>
              <a:t>Not even to separate accessibility standard violations from other errors.</a:t>
            </a:r>
          </a:p>
          <a:p>
            <a:pPr marL="519648" indent="-519648">
              <a:buFont typeface="+mj-lt"/>
              <a:buAutoNum type="arabicPeriod"/>
            </a:pPr>
            <a:r>
              <a:rPr lang="en-US" dirty="0" smtClean="0"/>
              <a:t>There are other errors.</a:t>
            </a:r>
          </a:p>
          <a:p>
            <a:pPr marL="692864" lvl="1" indent="-230955">
              <a:buFont typeface="Arial" pitchFamily="34" charset="0"/>
              <a:buChar char="•"/>
            </a:pPr>
            <a:r>
              <a:rPr lang="en-US" dirty="0" smtClean="0"/>
              <a:t>We can expect that this process will also bring to light other opportunities to improve site quality.</a:t>
            </a:r>
          </a:p>
          <a:p>
            <a:pPr marL="519648" indent="-519648">
              <a:buFont typeface="+mj-lt"/>
              <a:buAutoNum type="arabicPeriod"/>
            </a:pPr>
            <a:r>
              <a:rPr lang="en-US" dirty="0" smtClean="0"/>
              <a:t>Most importantly, it confirmed that accessibility issues </a:t>
            </a:r>
            <a:r>
              <a:rPr lang="en-US" i="1" dirty="0" smtClean="0"/>
              <a:t>do </a:t>
            </a:r>
            <a:r>
              <a:rPr lang="en-US" dirty="0" smtClean="0"/>
              <a:t>exist, and can be found in significant number.</a:t>
            </a:r>
          </a:p>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16 Section</a:t>
            </a:r>
            <a:r>
              <a:rPr lang="en-US" baseline="0" dirty="0" smtClean="0"/>
              <a:t> 508 rules for the web.)</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18/24</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http://j.mp/captioningreqs goes to http://www.da.ks.gov/kpat/resources/captioning/captioning-requirements.docx</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Captioning Pilot Project</a:t>
            </a:r>
          </a:p>
          <a:p>
            <a:pPr marL="230955" indent="-230955">
              <a:spcBef>
                <a:spcPts val="2425"/>
              </a:spcBef>
              <a:buFont typeface="Arial" pitchFamily="34" charset="0"/>
              <a:buChar char="•"/>
            </a:pPr>
            <a:r>
              <a:rPr lang="en-US" dirty="0" smtClean="0"/>
              <a:t>Assess and demonstrate both live and recorded captioning of meetings and other materials created and delivered by state organizations</a:t>
            </a:r>
          </a:p>
          <a:p>
            <a:pPr marL="230955" indent="-230955">
              <a:spcBef>
                <a:spcPts val="2425"/>
              </a:spcBef>
              <a:buFont typeface="Arial" pitchFamily="34" charset="0"/>
              <a:buChar char="•"/>
            </a:pPr>
            <a:r>
              <a:rPr lang="en-US" dirty="0" smtClean="0"/>
              <a:t>Evaluate stand-alone tools and other alternatives for developing and delivering captioning</a:t>
            </a:r>
          </a:p>
          <a:p>
            <a:pPr marL="230955" indent="-230955">
              <a:spcBef>
                <a:spcPts val="2425"/>
              </a:spcBef>
              <a:buFont typeface="Arial" pitchFamily="34" charset="0"/>
              <a:buChar char="•"/>
            </a:pPr>
            <a:r>
              <a:rPr lang="en-US" dirty="0" smtClean="0"/>
              <a:t>Purchase equipment needed to encode video captions, enabling the service to be offered more widely to state agencies</a:t>
            </a:r>
          </a:p>
          <a:p>
            <a:pPr marL="230955" indent="-230955">
              <a:spcBef>
                <a:spcPts val="2425"/>
              </a:spcBef>
              <a:buFont typeface="Arial" pitchFamily="34" charset="0"/>
              <a:buChar char="•"/>
            </a:pPr>
            <a:r>
              <a:rPr lang="en-US" dirty="0" smtClean="0"/>
              <a:t>Develop a roadmap and alternatives for state agency implementation for use in support and training efforts</a:t>
            </a:r>
          </a:p>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Apologies that this is the first most have</a:t>
            </a:r>
            <a:r>
              <a:rPr lang="en-US" baseline="0" dirty="0" smtClean="0"/>
              <a:t> heard about this; it really has all happened since our last meeting.</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“Outline of 2009 Planned Initiatives” from 2008 annual report.</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 </a:t>
            </a:r>
            <a:r>
              <a:rPr lang="en-US" dirty="0" smtClean="0"/>
              <a:t>even one respondent who was </a:t>
            </a:r>
            <a:r>
              <a:rPr lang="en-US" smtClean="0"/>
              <a:t>more negative).</a:t>
            </a:r>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040F8-D2BC-47A3-91F2-4F809979FE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accent3"/>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accent1"/>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0"/>
            <a:ext cx="9144000" cy="1362075"/>
          </a:xfrm>
          <a:solidFill>
            <a:schemeClr val="accent1"/>
          </a:solidFill>
        </p:spPr>
        <p:txBody>
          <a:bodyPr anchor="ct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587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63500" dir="3600000" algn="ctr" rotWithShape="0">
                    <a:schemeClr val="accent1">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63500" dir="3600000" algn="ctr" rotWithShape="0">
                    <a:schemeClr val="accent1">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273050"/>
            <a:ext cx="9144000" cy="1162050"/>
          </a:xfrm>
        </p:spPr>
        <p:txBody>
          <a:bodyPr anchor="ctr">
            <a:normAutofit/>
          </a:bodyPr>
          <a:lstStyle>
            <a:lvl1pPr algn="ctr">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5118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4800600"/>
            <a:ext cx="9120166"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4800600"/>
            <a:ext cx="9144000" cy="566738"/>
          </a:xfrm>
        </p:spPr>
        <p:txBody>
          <a:bodyPr anchor="ctr"/>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lgn="ctr">
              <a:buNone/>
              <a:defRPr sz="1400" b="0" cap="none" spc="0">
                <a:ln w="12700"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accent6"/>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0"/>
            <a:ext cx="9144000" cy="1362075"/>
          </a:xfrm>
          <a:solidFill>
            <a:schemeClr val="accent6"/>
          </a:solidFill>
        </p:spPr>
        <p:txBody>
          <a:bodyPr anchor="ct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587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63500" dir="3600000" algn="ctr" rotWithShape="0">
                    <a:schemeClr val="accent6">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63500" dir="3600000" algn="ctr" rotWithShape="0">
                    <a:schemeClr val="accent6">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274307"/>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273050"/>
            <a:ext cx="9144000" cy="1162050"/>
          </a:xfrm>
        </p:spPr>
        <p:txBody>
          <a:bodyPr anchor="ctr">
            <a:normAutofit/>
          </a:bodyPr>
          <a:lstStyle>
            <a:lvl1pPr algn="ctr">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5118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17" y="4800600"/>
            <a:ext cx="9120166" cy="1143013"/>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4800600"/>
            <a:ext cx="9144000" cy="566738"/>
          </a:xfrm>
        </p:spPr>
        <p:txBody>
          <a:bodyPr anchor="ctr"/>
          <a:lstStyle>
            <a:lvl1pPr algn="ctr">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lgn="ctr">
              <a:buNone/>
              <a:defRPr sz="1400" b="0" cap="none" spc="0">
                <a:ln w="12700"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0"/>
            <a:ext cx="9144000" cy="1362075"/>
          </a:xfrm>
          <a:solidFill>
            <a:schemeClr val="accent3"/>
          </a:solidFill>
        </p:spPr>
        <p:txBody>
          <a:bodyPr anchor="ct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587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outerShdw blurRad="63500" dir="3600000" algn="ctr" rotWithShape="0">
                    <a:schemeClr val="accent3">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outerShdw blurRad="63500" dir="3600000" algn="ctr" rotWithShape="0">
                    <a:schemeClr val="accent3">
                      <a:alpha val="7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78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21" y="274307"/>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273050"/>
            <a:ext cx="9144000" cy="1162050"/>
          </a:xfrm>
        </p:spPr>
        <p:txBody>
          <a:bodyPr anchor="ctr">
            <a:normAutofit/>
          </a:bodyPr>
          <a:lstStyle>
            <a:lvl1pPr algn="ctr">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5111750" cy="5118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S_ClarkCounty_H.jpg"/>
          <p:cNvPicPr>
            <a:picLocks/>
          </p:cNvPicPr>
          <p:nvPr userDrawn="1"/>
        </p:nvPicPr>
        <p:blipFill>
          <a:blip r:embed="rId2" cstate="print"/>
          <a:stretch>
            <a:fillRect/>
          </a:stretch>
        </p:blipFill>
        <p:spPr>
          <a:xfrm>
            <a:off x="11921" y="4800600"/>
            <a:ext cx="9120158" cy="1143012"/>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0" y="4800600"/>
            <a:ext cx="9144000" cy="566738"/>
          </a:xfrm>
        </p:spPr>
        <p:txBody>
          <a:bodyPr anchor="ctr"/>
          <a:lstStyle>
            <a:lvl1pPr algn="ctr">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lgn="ctr">
              <a:buNone/>
              <a:defRPr sz="1400" b="0" cap="none" spc="0">
                <a:ln w="12700"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40000"/>
                <a:satMod val="350000"/>
              </a:schemeClr>
            </a:gs>
            <a:gs pos="40000">
              <a:schemeClr val="bg1">
                <a:lumMod val="95000"/>
              </a:schemeClr>
            </a:gs>
            <a:gs pos="100000">
              <a:schemeClr val="accent3">
                <a:lumMod val="20000"/>
                <a:lumOff val="8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tabLst>
          <a:tab pos="1884363" algn="l"/>
        </a:tabLs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40000"/>
                <a:satMod val="350000"/>
              </a:schemeClr>
            </a:gs>
            <a:gs pos="40000">
              <a:schemeClr val="bg1">
                <a:lumMod val="95000"/>
              </a:schemeClr>
            </a:gs>
            <a:gs pos="100000">
              <a:schemeClr val="accent1">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914400" rtl="0" eaLnBrk="1" latinLnBrk="0" hangingPunct="1">
        <a:spcBef>
          <a:spcPct val="0"/>
        </a:spcBef>
        <a:buNone/>
        <a:tabLst>
          <a:tab pos="1884363" algn="l"/>
        </a:tabLs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40000"/>
                <a:satMod val="350000"/>
              </a:schemeClr>
            </a:gs>
            <a:gs pos="40000">
              <a:schemeClr val="bg1">
                <a:lumMod val="95000"/>
              </a:schemeClr>
            </a:gs>
            <a:gs pos="100000">
              <a:schemeClr val="accent6">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ctr" defTabSz="914400" rtl="0" eaLnBrk="1" latinLnBrk="0" hangingPunct="1">
        <a:spcBef>
          <a:spcPct val="0"/>
        </a:spcBef>
        <a:buNone/>
        <a:tabLst>
          <a:tab pos="1884363" algn="l"/>
        </a:tabLst>
        <a:defRPr sz="4000" b="0" kern="1200" cap="none" spc="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ksdeaf.org/Resources/captioning.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j.mp/captioningreq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Kansas Partnership for</a:t>
            </a:r>
            <a:br>
              <a:rPr lang="en-US" dirty="0" smtClean="0"/>
            </a:br>
            <a:r>
              <a:rPr lang="en-US" dirty="0" smtClean="0"/>
              <a:t>Accessible Technology</a:t>
            </a:r>
            <a:endParaRPr lang="en-US" dirty="0"/>
          </a:p>
        </p:txBody>
      </p:sp>
      <p:sp>
        <p:nvSpPr>
          <p:cNvPr id="3" name="Subtitle 2"/>
          <p:cNvSpPr>
            <a:spLocks noGrp="1"/>
          </p:cNvSpPr>
          <p:nvPr>
            <p:ph type="subTitle" idx="1"/>
          </p:nvPr>
        </p:nvSpPr>
        <p:spPr/>
        <p:txBody>
          <a:bodyPr/>
          <a:lstStyle/>
          <a:p>
            <a:r>
              <a:rPr lang="en-US" dirty="0" smtClean="0"/>
              <a:t>January 13, 2010 Meeting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dirty="0" smtClean="0"/>
              <a:t>“Getting to know the other members. Understanding better how our organization can help to increase accessibility through all mediums”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smtClean="0"/>
              <a:t>(Preface to Questions 3–5:)</a:t>
            </a:r>
          </a:p>
          <a:p>
            <a:pPr marL="0" indent="0">
              <a:buNone/>
            </a:pPr>
            <a:r>
              <a:rPr lang="en-US" dirty="0" smtClean="0"/>
              <a:t>KPAT meetings have featured presentations on various topics related to accessibility. These are intended to provide interest and variety, to introduce accessibility resources and techniques, to expand awareness of the impact of accessibility, and to reinforce its importance.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t>How well do you think the presentations have met those goals?</a:t>
            </a:r>
          </a:p>
        </p:txBody>
      </p:sp>
      <p:graphicFrame>
        <p:nvGraphicFramePr>
          <p:cNvPr id="4" name="Chart 3"/>
          <p:cNvGraphicFramePr/>
          <p:nvPr/>
        </p:nvGraphicFramePr>
        <p:xfrm>
          <a:off x="1752600" y="2819400"/>
          <a:ext cx="5638800" cy="360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smtClean="0"/>
              <a:t>How valuable are these presentations to you?</a:t>
            </a:r>
          </a:p>
        </p:txBody>
      </p:sp>
      <p:graphicFrame>
        <p:nvGraphicFramePr>
          <p:cNvPr id="4" name="Chart 3"/>
          <p:cNvGraphicFramePr/>
          <p:nvPr/>
        </p:nvGraphicFramePr>
        <p:xfrm>
          <a:off x="1752600" y="2819400"/>
          <a:ext cx="5638800" cy="360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r>
              <a:rPr lang="en-US" dirty="0" smtClean="0"/>
              <a:t>These were generally pleasing, though the responses that were “moderately” as opposed to “very” on Question 4 tell us we can improve.</a:t>
            </a:r>
          </a:p>
          <a:p>
            <a:r>
              <a:rPr lang="en-US" dirty="0" smtClean="0"/>
              <a:t>We’ll try to do this, at least in part, by drawing from the responses to Question 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5"/>
            </a:pPr>
            <a:r>
              <a:rPr lang="en-US" dirty="0" smtClean="0"/>
              <a:t>Are there topics (or presenters) for future presentations you'd like to suggest?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Survey Results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“How other states/countries are performing these tasks”</a:t>
            </a:r>
          </a:p>
          <a:p>
            <a:r>
              <a:rPr lang="en-US" dirty="0" smtClean="0"/>
              <a:t>“Plan to meet accessibility requirements by deadline.</a:t>
            </a:r>
            <a:br>
              <a:rPr lang="en-US" dirty="0" smtClean="0"/>
            </a:br>
            <a:r>
              <a:rPr lang="en-US" dirty="0" smtClean="0"/>
              <a:t>Available statewide resources.</a:t>
            </a:r>
            <a:br>
              <a:rPr lang="en-US" dirty="0" smtClean="0"/>
            </a:br>
            <a:r>
              <a:rPr lang="en-US" dirty="0" smtClean="0"/>
              <a:t>Best practices.”</a:t>
            </a:r>
          </a:p>
          <a:p>
            <a:r>
              <a:rPr lang="en-US" dirty="0" smtClean="0"/>
              <a:t>“No.”</a:t>
            </a:r>
          </a:p>
          <a:p>
            <a:r>
              <a:rPr lang="en-US" dirty="0" smtClean="0"/>
              <a:t>“I would like to hear from some agency webmasters or CIOs not on KPAT who have accessibility as part of their process on level of effort, challenges, benefits, who sponsors it, etc.”</a:t>
            </a:r>
          </a:p>
          <a:p>
            <a:r>
              <a:rPr lang="en-US" dirty="0" smtClean="0"/>
              <a:t>“tools to audit compliance”</a:t>
            </a:r>
          </a:p>
          <a:p>
            <a:r>
              <a:rPr lang="en-US" dirty="0" smtClean="0"/>
              <a:t>“opportunities to try out technology and what new things are available - Assistive Technology for Kansans Project.”</a:t>
            </a:r>
          </a:p>
          <a:p>
            <a:r>
              <a:rPr lang="en-US" dirty="0" smtClean="0"/>
              <a:t>“Captioning software, speaking browser software are 2 that come to mind.”</a:t>
            </a:r>
          </a:p>
          <a:p>
            <a:r>
              <a:rPr lang="en-US" dirty="0" smtClean="0"/>
              <a:t>“no”</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smtClean="0"/>
              <a:t>(Preface to Questions 6 &amp; 7:)</a:t>
            </a:r>
          </a:p>
          <a:p>
            <a:pPr marL="0" indent="0">
              <a:buNone/>
            </a:pPr>
            <a:r>
              <a:rPr lang="en-US" dirty="0" smtClean="0"/>
              <a:t>The KPAT aims to operate as a collegial partnership, and so it is intended that its meetings and activities function so as to engage you by answering your questions, presenting you with useful information, offering a forum for your input, and providing opportunities for your involvement.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6"/>
            </a:pPr>
            <a:r>
              <a:rPr lang="en-US" sz="2800" dirty="0" smtClean="0"/>
              <a:t>To what extent do you feel your participation in the KPAT affords such engagement?</a:t>
            </a:r>
          </a:p>
        </p:txBody>
      </p:sp>
      <p:graphicFrame>
        <p:nvGraphicFramePr>
          <p:cNvPr id="4" name="Chart 3"/>
          <p:cNvGraphicFramePr/>
          <p:nvPr/>
        </p:nvGraphicFramePr>
        <p:xfrm>
          <a:off x="1752600" y="2819400"/>
          <a:ext cx="5638800" cy="360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Survey Results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7"/>
            </a:pPr>
            <a:r>
              <a:rPr lang="en-US" dirty="0" smtClean="0"/>
              <a:t>Do you have suggestions to improve your membership experience in this regard?</a:t>
            </a:r>
          </a:p>
          <a:p>
            <a:pPr lvl="1"/>
            <a:r>
              <a:rPr lang="en-US" dirty="0" smtClean="0"/>
              <a:t>Advance reading material</a:t>
            </a:r>
          </a:p>
          <a:p>
            <a:pPr lvl="1"/>
            <a:r>
              <a:rPr lang="en-US" dirty="0" smtClean="0"/>
              <a:t>Provide vendor resources</a:t>
            </a:r>
          </a:p>
          <a:p>
            <a:pPr lvl="1"/>
            <a:r>
              <a:rPr lang="en-US" dirty="0" smtClean="0"/>
              <a:t>Change group makeup to technology staff</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 and Communication Plan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8"/>
            </a:pPr>
            <a:r>
              <a:rPr lang="en-US" dirty="0" smtClean="0"/>
              <a:t>Are the meeting accommodations (times, locations, etc.) satisfactory?</a:t>
            </a:r>
          </a:p>
        </p:txBody>
      </p:sp>
      <p:graphicFrame>
        <p:nvGraphicFramePr>
          <p:cNvPr id="4" name="Chart 3"/>
          <p:cNvGraphicFramePr/>
          <p:nvPr/>
        </p:nvGraphicFramePr>
        <p:xfrm>
          <a:off x="1752600" y="2819400"/>
          <a:ext cx="5638800" cy="360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9"/>
            </a:pPr>
            <a:r>
              <a:rPr lang="en-US" dirty="0" smtClean="0"/>
              <a:t>Are there other arrangements you would prefer?</a:t>
            </a:r>
          </a:p>
          <a:p>
            <a:pPr lvl="1"/>
            <a:r>
              <a:rPr lang="en-US" dirty="0" smtClean="0"/>
              <a:t>“No.”</a:t>
            </a:r>
          </a:p>
          <a:p>
            <a:pPr lvl="1"/>
            <a:r>
              <a:rPr lang="en-US" dirty="0" smtClean="0"/>
              <a:t>“No.”</a:t>
            </a:r>
          </a:p>
          <a:p>
            <a:pPr lvl="1"/>
            <a:r>
              <a:rPr lang="en-US" dirty="0" smtClean="0"/>
              <a:t>“It would be nice to be in the same place regularly, if we could accomplish that.”</a:t>
            </a:r>
          </a:p>
          <a:p>
            <a:pPr lvl="1"/>
            <a:r>
              <a:rPr lang="en-US" dirty="0" smtClean="0"/>
              <a:t>“NA”</a:t>
            </a:r>
          </a:p>
          <a:p>
            <a:pPr lvl="1"/>
            <a:r>
              <a:rPr lang="en-US" dirty="0" smtClean="0"/>
              <a:t>“no”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10"/>
            </a:pPr>
            <a:r>
              <a:rPr lang="en-US" dirty="0" smtClean="0"/>
              <a:t>Please share any other comments you may have:</a:t>
            </a:r>
          </a:p>
          <a:p>
            <a:pPr marL="914400" lvl="1" indent="-514350"/>
            <a:r>
              <a:rPr lang="en-US" dirty="0" smtClean="0"/>
              <a:t>Most of these responses echoed sentiments expressed earlier</a:t>
            </a:r>
          </a:p>
          <a:p>
            <a:pPr marL="914400" lvl="1" indent="-514350"/>
            <a:r>
              <a:rPr lang="en-US" dirty="0" smtClean="0"/>
              <a:t>A couple new points:</a:t>
            </a:r>
          </a:p>
          <a:p>
            <a:pPr marL="1314450" lvl="2" indent="-514350"/>
            <a:r>
              <a:rPr lang="en-US" dirty="0" smtClean="0"/>
              <a:t>Need to adhere more closely to agenda time allocations</a:t>
            </a:r>
          </a:p>
          <a:p>
            <a:pPr marL="1314450" lvl="2" indent="-514350"/>
            <a:r>
              <a:rPr lang="en-US" dirty="0" smtClean="0"/>
              <a:t>Concern about chair election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Survey Question</a:t>
            </a:r>
            <a:endParaRPr lang="en-US" dirty="0"/>
          </a:p>
        </p:txBody>
      </p:sp>
      <p:sp>
        <p:nvSpPr>
          <p:cNvPr id="3" name="Content Placeholder 2"/>
          <p:cNvSpPr>
            <a:spLocks noGrp="1"/>
          </p:cNvSpPr>
          <p:nvPr>
            <p:ph idx="1"/>
          </p:nvPr>
        </p:nvSpPr>
        <p:spPr/>
        <p:txBody>
          <a:bodyPr/>
          <a:lstStyle/>
          <a:p>
            <a:pPr marL="0" indent="0">
              <a:buNone/>
            </a:pPr>
            <a:r>
              <a:rPr lang="en-US" dirty="0" smtClean="0"/>
              <a:t>Please help us to identify opportunities available in your organization that could be effective in expanding awareness and education regarding accessible technology, its relevance, and impacts: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Survey Responses</a:t>
            </a:r>
            <a:endParaRPr lang="en-US" dirty="0"/>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Plan</a:t>
            </a:r>
            <a:endParaRPr lang="en-US" dirty="0"/>
          </a:p>
        </p:txBody>
      </p:sp>
      <p:sp>
        <p:nvSpPr>
          <p:cNvPr id="3" name="Content Placeholder 2"/>
          <p:cNvSpPr>
            <a:spLocks noGrp="1"/>
          </p:cNvSpPr>
          <p:nvPr>
            <p:ph idx="1"/>
          </p:nvPr>
        </p:nvSpPr>
        <p:spPr/>
        <p:txBody>
          <a:bodyPr/>
          <a:lstStyle/>
          <a:p>
            <a:r>
              <a:rPr lang="en-US" dirty="0" smtClean="0"/>
              <a:t>Newsletter/bulletin material</a:t>
            </a:r>
          </a:p>
          <a:p>
            <a:pPr lvl="1"/>
            <a:r>
              <a:rPr lang="en-US" dirty="0" smtClean="0"/>
              <a:t>Email list(s)</a:t>
            </a:r>
          </a:p>
          <a:p>
            <a:r>
              <a:rPr lang="en-US" dirty="0" smtClean="0"/>
              <a:t>Presentations</a:t>
            </a:r>
          </a:p>
          <a:p>
            <a:r>
              <a:rPr lang="en-US" dirty="0" smtClean="0"/>
              <a:t>Webmasters, developers, content creators</a:t>
            </a:r>
          </a:p>
          <a:p>
            <a:pPr lvl="1"/>
            <a:r>
              <a:rPr lang="en-US" dirty="0" smtClean="0"/>
              <a:t>Identify</a:t>
            </a:r>
          </a:p>
          <a:p>
            <a:pPr lvl="1"/>
            <a:r>
              <a:rPr lang="en-US" dirty="0" smtClean="0"/>
              <a:t>Survey</a:t>
            </a:r>
          </a:p>
          <a:p>
            <a:r>
              <a:rPr lang="en-US" dirty="0" smtClean="0"/>
              <a:t>Meet with procurement officers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Updates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Accessibility Assessment</a:t>
            </a:r>
            <a:endParaRPr lang="en-US" dirty="0"/>
          </a:p>
        </p:txBody>
      </p:sp>
      <p:sp>
        <p:nvSpPr>
          <p:cNvPr id="3" name="Content Placeholder 2"/>
          <p:cNvSpPr>
            <a:spLocks noGrp="1"/>
          </p:cNvSpPr>
          <p:nvPr>
            <p:ph idx="1"/>
          </p:nvPr>
        </p:nvSpPr>
        <p:spPr/>
        <p:txBody>
          <a:bodyPr/>
          <a:lstStyle/>
          <a:p>
            <a:r>
              <a:rPr lang="en-US" dirty="0" smtClean="0"/>
              <a:t>Still working toward a baseline assessment</a:t>
            </a:r>
          </a:p>
          <a:p>
            <a:r>
              <a:rPr lang="en-US" dirty="0" smtClean="0"/>
              <a:t>Have also applied for an INK grant that would provide for a greatly expanded assessment</a:t>
            </a:r>
          </a:p>
          <a:p>
            <a:r>
              <a:rPr lang="en-US" dirty="0" smtClean="0"/>
              <a:t>In the meantime, we’ve performed some limited, preliminary assessment.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Preliminary Assessment</a:t>
            </a:r>
            <a:endParaRPr lang="en-US" sz="4000" dirty="0"/>
          </a:p>
        </p:txBody>
      </p:sp>
      <p:sp>
        <p:nvSpPr>
          <p:cNvPr id="3" name="Content Placeholder 2"/>
          <p:cNvSpPr>
            <a:spLocks noGrp="1"/>
          </p:cNvSpPr>
          <p:nvPr>
            <p:ph idx="1"/>
          </p:nvPr>
        </p:nvSpPr>
        <p:spPr>
          <a:xfrm>
            <a:off x="457200" y="1143001"/>
            <a:ext cx="8229600" cy="914399"/>
          </a:xfrm>
        </p:spPr>
        <p:txBody>
          <a:bodyPr>
            <a:normAutofit fontScale="92500"/>
          </a:bodyPr>
          <a:lstStyle/>
          <a:p>
            <a:pPr marL="0" indent="0">
              <a:buNone/>
            </a:pPr>
            <a:endParaRPr lang="en-US" sz="2400" dirty="0" smtClean="0"/>
          </a:p>
          <a:p>
            <a:pPr marL="0" indent="0">
              <a:buNone/>
            </a:pPr>
            <a:r>
              <a:rPr lang="en-US" sz="2400" dirty="0" smtClean="0"/>
              <a:t>This preliminary scanning revealed significant issues:</a:t>
            </a:r>
          </a:p>
        </p:txBody>
      </p:sp>
      <p:graphicFrame>
        <p:nvGraphicFramePr>
          <p:cNvPr id="4" name="Table 3"/>
          <p:cNvGraphicFramePr>
            <a:graphicFrameLocks noGrp="1"/>
          </p:cNvGraphicFramePr>
          <p:nvPr/>
        </p:nvGraphicFramePr>
        <p:xfrm>
          <a:off x="795867" y="2514600"/>
          <a:ext cx="3403600" cy="1752600"/>
        </p:xfrm>
        <a:graphic>
          <a:graphicData uri="http://schemas.openxmlformats.org/drawingml/2006/table">
            <a:tbl>
              <a:tblPr>
                <a:tableStyleId>{5940675A-B579-460E-94D1-54222C63F5DA}</a:tableStyleId>
              </a:tblPr>
              <a:tblGrid>
                <a:gridCol w="1981200"/>
                <a:gridCol w="1422400"/>
              </a:tblGrid>
              <a:tr h="876300">
                <a:tc rowSpan="2">
                  <a:txBody>
                    <a:bodyPr/>
                    <a:lstStyle/>
                    <a:p>
                      <a:pPr algn="ctr"/>
                      <a:r>
                        <a:rPr lang="en-US" sz="4400" b="1" dirty="0" smtClean="0">
                          <a:gradFill>
                            <a:gsLst>
                              <a:gs pos="0">
                                <a:schemeClr val="tx1"/>
                              </a:gs>
                              <a:gs pos="50000">
                                <a:schemeClr val="tx1">
                                  <a:lumMod val="85000"/>
                                  <a:lumOff val="15000"/>
                                </a:schemeClr>
                              </a:gs>
                              <a:gs pos="100000">
                                <a:schemeClr val="tx1">
                                  <a:lumMod val="65000"/>
                                  <a:lumOff val="35000"/>
                                </a:schemeClr>
                              </a:gs>
                            </a:gsLst>
                            <a:lin ang="16200000" scaled="1"/>
                          </a:gradFill>
                        </a:rPr>
                        <a:t>1,545</a:t>
                      </a:r>
                      <a:endParaRPr lang="en-US" sz="4800" b="1" dirty="0" smtClean="0">
                        <a:gradFill>
                          <a:gsLst>
                            <a:gs pos="0">
                              <a:schemeClr val="tx1"/>
                            </a:gs>
                            <a:gs pos="50000">
                              <a:schemeClr val="tx1">
                                <a:lumMod val="85000"/>
                                <a:lumOff val="15000"/>
                              </a:schemeClr>
                            </a:gs>
                            <a:gs pos="100000">
                              <a:schemeClr val="tx1">
                                <a:lumMod val="65000"/>
                                <a:lumOff val="35000"/>
                              </a:schemeClr>
                            </a:gs>
                          </a:gsLst>
                          <a:lin ang="16200000" scaled="1"/>
                        </a:gradFill>
                      </a:endParaRPr>
                    </a:p>
                    <a:p>
                      <a:pPr algn="ctr"/>
                      <a:r>
                        <a:rPr lang="en-US" dirty="0" smtClean="0"/>
                        <a:t>Average</a:t>
                      </a:r>
                      <a:endParaRPr lang="en-US" dirty="0"/>
                    </a:p>
                  </a:txBody>
                  <a:tcPr anchor="ctr"/>
                </a:tc>
                <a:tc>
                  <a:txBody>
                    <a:bodyPr/>
                    <a:lstStyle/>
                    <a:p>
                      <a:pPr algn="ctr"/>
                      <a:r>
                        <a:rPr lang="en-US" sz="2400" b="1" dirty="0" smtClean="0">
                          <a:gradFill>
                            <a:gsLst>
                              <a:gs pos="0">
                                <a:schemeClr val="tx1"/>
                              </a:gs>
                              <a:gs pos="50000">
                                <a:schemeClr val="tx1">
                                  <a:lumMod val="85000"/>
                                  <a:lumOff val="15000"/>
                                </a:schemeClr>
                              </a:gs>
                              <a:gs pos="100000">
                                <a:schemeClr val="tx1">
                                  <a:lumMod val="65000"/>
                                  <a:lumOff val="35000"/>
                                </a:schemeClr>
                              </a:gs>
                            </a:gsLst>
                            <a:lin ang="16200000" scaled="1"/>
                          </a:gradFill>
                        </a:rPr>
                        <a:t>59</a:t>
                      </a:r>
                      <a:endParaRPr lang="en-US" b="1" dirty="0" smtClean="0">
                        <a:gradFill>
                          <a:gsLst>
                            <a:gs pos="0">
                              <a:schemeClr val="tx1"/>
                            </a:gs>
                            <a:gs pos="50000">
                              <a:schemeClr val="tx1">
                                <a:lumMod val="85000"/>
                                <a:lumOff val="15000"/>
                              </a:schemeClr>
                            </a:gs>
                            <a:gs pos="100000">
                              <a:schemeClr val="tx1">
                                <a:lumMod val="65000"/>
                                <a:lumOff val="35000"/>
                              </a:schemeClr>
                            </a:gs>
                          </a:gsLst>
                          <a:lin ang="16200000" scaled="1"/>
                        </a:gradFill>
                      </a:endParaRPr>
                    </a:p>
                    <a:p>
                      <a:pPr algn="ctr"/>
                      <a:r>
                        <a:rPr lang="en-US" dirty="0" smtClean="0"/>
                        <a:t>Min</a:t>
                      </a:r>
                      <a:endParaRPr lang="en-US" dirty="0"/>
                    </a:p>
                  </a:txBody>
                  <a:tcPr anchor="ctr"/>
                </a:tc>
              </a:tr>
              <a:tr h="876300">
                <a:tc vMerge="1">
                  <a:txBody>
                    <a:bodyPr/>
                    <a:lstStyle/>
                    <a:p>
                      <a:endParaRPr lang="en-US" dirty="0"/>
                    </a:p>
                  </a:txBody>
                  <a:tcPr/>
                </a:tc>
                <a:tc>
                  <a:txBody>
                    <a:bodyPr/>
                    <a:lstStyle/>
                    <a:p>
                      <a:pPr algn="ctr"/>
                      <a:r>
                        <a:rPr lang="en-US" sz="2400" b="1" dirty="0" smtClean="0">
                          <a:gradFill>
                            <a:gsLst>
                              <a:gs pos="0">
                                <a:schemeClr val="tx1"/>
                              </a:gs>
                              <a:gs pos="50000">
                                <a:schemeClr val="tx1">
                                  <a:lumMod val="85000"/>
                                  <a:lumOff val="15000"/>
                                </a:schemeClr>
                              </a:gs>
                              <a:gs pos="100000">
                                <a:schemeClr val="tx1">
                                  <a:lumMod val="65000"/>
                                  <a:lumOff val="35000"/>
                                </a:schemeClr>
                              </a:gs>
                            </a:gsLst>
                            <a:lin ang="16200000" scaled="1"/>
                          </a:gradFill>
                        </a:rPr>
                        <a:t>4,934</a:t>
                      </a:r>
                    </a:p>
                    <a:p>
                      <a:pPr algn="ctr"/>
                      <a:r>
                        <a:rPr lang="en-US" dirty="0" smtClean="0"/>
                        <a:t>Max</a:t>
                      </a:r>
                      <a:endParaRPr lang="en-US" dirty="0"/>
                    </a:p>
                  </a:txBody>
                  <a:tcPr anchor="ctr"/>
                </a:tc>
              </a:tr>
            </a:tbl>
          </a:graphicData>
        </a:graphic>
      </p:graphicFrame>
      <p:sp>
        <p:nvSpPr>
          <p:cNvPr id="5" name="TextBox 4"/>
          <p:cNvSpPr txBox="1"/>
          <p:nvPr/>
        </p:nvSpPr>
        <p:spPr>
          <a:xfrm>
            <a:off x="973667" y="2057400"/>
            <a:ext cx="3048000" cy="369332"/>
          </a:xfrm>
          <a:prstGeom prst="rect">
            <a:avLst/>
          </a:prstGeom>
          <a:noFill/>
        </p:spPr>
        <p:txBody>
          <a:bodyPr wrap="square" rtlCol="0">
            <a:spAutoFit/>
          </a:bodyPr>
          <a:lstStyle/>
          <a:p>
            <a:pPr algn="ctr"/>
            <a:r>
              <a:rPr lang="en-US" dirty="0" smtClean="0"/>
              <a:t>Total errors per site</a:t>
            </a:r>
            <a:endParaRPr lang="en-US" dirty="0"/>
          </a:p>
        </p:txBody>
      </p:sp>
      <p:graphicFrame>
        <p:nvGraphicFramePr>
          <p:cNvPr id="6" name="Table 5"/>
          <p:cNvGraphicFramePr>
            <a:graphicFrameLocks noGrp="1"/>
          </p:cNvGraphicFramePr>
          <p:nvPr/>
        </p:nvGraphicFramePr>
        <p:xfrm>
          <a:off x="4995334" y="2514600"/>
          <a:ext cx="3352800" cy="1752600"/>
        </p:xfrm>
        <a:graphic>
          <a:graphicData uri="http://schemas.openxmlformats.org/drawingml/2006/table">
            <a:tbl>
              <a:tblPr>
                <a:tableStyleId>{5940675A-B579-460E-94D1-54222C63F5DA}</a:tableStyleId>
              </a:tblPr>
              <a:tblGrid>
                <a:gridCol w="1981200"/>
                <a:gridCol w="1371600"/>
              </a:tblGrid>
              <a:tr h="876300">
                <a:tc rowSpan="2">
                  <a:txBody>
                    <a:bodyPr/>
                    <a:lstStyle/>
                    <a:p>
                      <a:pPr algn="ctr"/>
                      <a:r>
                        <a:rPr lang="en-US" sz="4400" b="1" dirty="0" smtClean="0">
                          <a:gradFill>
                            <a:gsLst>
                              <a:gs pos="0">
                                <a:schemeClr val="tx1"/>
                              </a:gs>
                              <a:gs pos="50000">
                                <a:schemeClr val="tx1">
                                  <a:lumMod val="85000"/>
                                  <a:lumOff val="15000"/>
                                </a:schemeClr>
                              </a:gs>
                              <a:gs pos="100000">
                                <a:schemeClr val="tx1">
                                  <a:lumMod val="65000"/>
                                  <a:lumOff val="35000"/>
                                </a:schemeClr>
                              </a:gs>
                            </a:gsLst>
                            <a:lin ang="16200000" scaled="1"/>
                          </a:gradFill>
                        </a:rPr>
                        <a:t>8.32</a:t>
                      </a:r>
                      <a:endParaRPr lang="en-US" sz="4800" b="1" dirty="0" smtClean="0">
                        <a:gradFill>
                          <a:gsLst>
                            <a:gs pos="0">
                              <a:schemeClr val="tx1"/>
                            </a:gs>
                            <a:gs pos="50000">
                              <a:schemeClr val="tx1">
                                <a:lumMod val="85000"/>
                                <a:lumOff val="15000"/>
                              </a:schemeClr>
                            </a:gs>
                            <a:gs pos="100000">
                              <a:schemeClr val="tx1">
                                <a:lumMod val="65000"/>
                                <a:lumOff val="35000"/>
                              </a:schemeClr>
                            </a:gs>
                          </a:gsLst>
                          <a:lin ang="16200000" scaled="1"/>
                        </a:gradFill>
                      </a:endParaRPr>
                    </a:p>
                    <a:p>
                      <a:pPr algn="ctr"/>
                      <a:r>
                        <a:rPr lang="en-US" dirty="0" smtClean="0"/>
                        <a:t>Average</a:t>
                      </a:r>
                      <a:endParaRPr lang="en-US" dirty="0"/>
                    </a:p>
                  </a:txBody>
                  <a:tcPr anchor="ctr"/>
                </a:tc>
                <a:tc>
                  <a:txBody>
                    <a:bodyPr/>
                    <a:lstStyle/>
                    <a:p>
                      <a:pPr algn="ctr"/>
                      <a:r>
                        <a:rPr lang="en-US" sz="2400" b="1" dirty="0" smtClean="0">
                          <a:gradFill>
                            <a:gsLst>
                              <a:gs pos="0">
                                <a:schemeClr val="tx1"/>
                              </a:gs>
                              <a:gs pos="50000">
                                <a:schemeClr val="tx1">
                                  <a:lumMod val="85000"/>
                                  <a:lumOff val="15000"/>
                                </a:schemeClr>
                              </a:gs>
                              <a:gs pos="100000">
                                <a:schemeClr val="tx1">
                                  <a:lumMod val="65000"/>
                                  <a:lumOff val="35000"/>
                                </a:schemeClr>
                              </a:gs>
                            </a:gsLst>
                            <a:lin ang="16200000" scaled="1"/>
                          </a:gradFill>
                        </a:rPr>
                        <a:t>0.24</a:t>
                      </a:r>
                      <a:endParaRPr lang="en-US" b="1" dirty="0" smtClean="0">
                        <a:gradFill>
                          <a:gsLst>
                            <a:gs pos="0">
                              <a:schemeClr val="tx1"/>
                            </a:gs>
                            <a:gs pos="50000">
                              <a:schemeClr val="tx1">
                                <a:lumMod val="85000"/>
                                <a:lumOff val="15000"/>
                              </a:schemeClr>
                            </a:gs>
                            <a:gs pos="100000">
                              <a:schemeClr val="tx1">
                                <a:lumMod val="65000"/>
                                <a:lumOff val="35000"/>
                              </a:schemeClr>
                            </a:gs>
                          </a:gsLst>
                          <a:lin ang="16200000" scaled="1"/>
                        </a:gradFill>
                      </a:endParaRPr>
                    </a:p>
                    <a:p>
                      <a:pPr algn="ctr"/>
                      <a:r>
                        <a:rPr lang="en-US" dirty="0" smtClean="0"/>
                        <a:t>Min</a:t>
                      </a:r>
                      <a:endParaRPr lang="en-US" dirty="0"/>
                    </a:p>
                  </a:txBody>
                  <a:tcPr anchor="ctr"/>
                </a:tc>
              </a:tr>
              <a:tr h="876300">
                <a:tc vMerge="1">
                  <a:txBody>
                    <a:bodyPr/>
                    <a:lstStyle/>
                    <a:p>
                      <a:endParaRPr lang="en-US" dirty="0"/>
                    </a:p>
                  </a:txBody>
                  <a:tcPr/>
                </a:tc>
                <a:tc>
                  <a:txBody>
                    <a:bodyPr/>
                    <a:lstStyle/>
                    <a:p>
                      <a:pPr algn="ctr"/>
                      <a:r>
                        <a:rPr lang="en-US" sz="2400" b="1" dirty="0" smtClean="0">
                          <a:gradFill>
                            <a:gsLst>
                              <a:gs pos="0">
                                <a:schemeClr val="tx1"/>
                              </a:gs>
                              <a:gs pos="50000">
                                <a:schemeClr val="tx1">
                                  <a:lumMod val="85000"/>
                                  <a:lumOff val="15000"/>
                                </a:schemeClr>
                              </a:gs>
                              <a:gs pos="100000">
                                <a:schemeClr val="tx1">
                                  <a:lumMod val="65000"/>
                                  <a:lumOff val="35000"/>
                                </a:schemeClr>
                              </a:gs>
                            </a:gsLst>
                            <a:lin ang="16200000" scaled="1"/>
                          </a:gradFill>
                        </a:rPr>
                        <a:t>19.74</a:t>
                      </a:r>
                    </a:p>
                    <a:p>
                      <a:pPr algn="ctr"/>
                      <a:r>
                        <a:rPr lang="en-US" dirty="0" smtClean="0"/>
                        <a:t>Max</a:t>
                      </a:r>
                      <a:endParaRPr lang="en-US" dirty="0"/>
                    </a:p>
                  </a:txBody>
                  <a:tcPr anchor="ctr"/>
                </a:tc>
              </a:tr>
            </a:tbl>
          </a:graphicData>
        </a:graphic>
      </p:graphicFrame>
      <p:sp>
        <p:nvSpPr>
          <p:cNvPr id="7" name="TextBox 6"/>
          <p:cNvSpPr txBox="1"/>
          <p:nvPr/>
        </p:nvSpPr>
        <p:spPr>
          <a:xfrm>
            <a:off x="5147734" y="2057400"/>
            <a:ext cx="3048000" cy="369332"/>
          </a:xfrm>
          <a:prstGeom prst="rect">
            <a:avLst/>
          </a:prstGeom>
          <a:noFill/>
        </p:spPr>
        <p:txBody>
          <a:bodyPr wrap="square" rtlCol="0">
            <a:spAutoFit/>
          </a:bodyPr>
          <a:lstStyle/>
          <a:p>
            <a:pPr algn="ctr"/>
            <a:r>
              <a:rPr lang="en-US" dirty="0" smtClean="0"/>
              <a:t>Average errors per page</a:t>
            </a:r>
            <a:endParaRPr lang="en-US" dirty="0"/>
          </a:p>
        </p:txBody>
      </p:sp>
      <p:sp>
        <p:nvSpPr>
          <p:cNvPr id="8" name="TextBox 7"/>
          <p:cNvSpPr txBox="1"/>
          <p:nvPr/>
        </p:nvSpPr>
        <p:spPr>
          <a:xfrm>
            <a:off x="609600" y="4495800"/>
            <a:ext cx="8229600" cy="523220"/>
          </a:xfrm>
          <a:prstGeom prst="rect">
            <a:avLst/>
          </a:prstGeom>
          <a:noFill/>
        </p:spPr>
        <p:txBody>
          <a:bodyPr wrap="square" rtlCol="0">
            <a:spAutoFit/>
          </a:bodyPr>
          <a:lstStyle/>
          <a:p>
            <a:r>
              <a:rPr lang="en-US" sz="1400" b="1" dirty="0" smtClean="0"/>
              <a:t>Note:  </a:t>
            </a:r>
            <a:r>
              <a:rPr lang="en-US" sz="1400" dirty="0" smtClean="0"/>
              <a:t>Scan included 16 KPAT-member organization sites, up to 250 pages per site. 3,229 total pages checked, 24,714 errors reported.</a:t>
            </a:r>
            <a:endParaRPr lang="en-US" sz="1400" dirty="0"/>
          </a:p>
        </p:txBody>
      </p:sp>
      <p:sp>
        <p:nvSpPr>
          <p:cNvPr id="9" name="Content Placeholder 2"/>
          <p:cNvSpPr txBox="1">
            <a:spLocks/>
          </p:cNvSpPr>
          <p:nvPr/>
        </p:nvSpPr>
        <p:spPr>
          <a:xfrm>
            <a:off x="609600" y="5105400"/>
            <a:ext cx="8229600" cy="1200329"/>
          </a:xfrm>
          <a:prstGeom prst="rect">
            <a:avLst/>
          </a:prstGeom>
        </p:spPr>
        <p:txBody>
          <a:bodyPr>
            <a:spAutoFit/>
          </a:bodyPr>
          <a:lstStyle/>
          <a:p>
            <a:pPr marL="0" marR="0" lvl="0" indent="0" algn="l" defTabSz="914400" rtl="0" eaLnBrk="1" fontAlgn="base" latinLnBrk="0" hangingPunct="1">
              <a:lnSpc>
                <a:spcPct val="100000"/>
              </a:lnSpc>
              <a:spcBef>
                <a:spcPct val="20000"/>
              </a:spcBef>
              <a:spcAft>
                <a:spcPct val="0"/>
              </a:spcAft>
              <a:buClrTx/>
              <a:buSzPct val="115000"/>
              <a:buFont typeface="Arial" pitchFamily="34" charset="0"/>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Totals include</a:t>
            </a:r>
            <a:r>
              <a:rPr kumimoji="0" lang="en-US" sz="2400" b="0" i="0" u="none" strike="noStrike" kern="0" cap="none" spc="0" normalizeH="0" noProof="0" dirty="0" smtClean="0">
                <a:ln>
                  <a:noFill/>
                </a:ln>
                <a:solidFill>
                  <a:schemeClr val="tx1"/>
                </a:solidFill>
                <a:effectLst/>
                <a:uLnTx/>
                <a:uFillTx/>
                <a:latin typeface="+mn-lt"/>
                <a:ea typeface="+mn-ea"/>
                <a:cs typeface="+mn-cs"/>
              </a:rPr>
              <a:t> undetermined number of basic HTML errors not specific to accessibility standards. However, all affect usability of sites.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548640" y="685800"/>
          <a:ext cx="8046720" cy="5486400"/>
        </p:xfrm>
        <a:graphic>
          <a:graphicData uri="http://schemas.openxmlformats.org/drawingml/2006/table">
            <a:tbl>
              <a:tblPr firstRow="1" lastRow="1" bandRow="1">
                <a:tableStyleId>{C083E6E3-FA7D-4D7B-A595-EF9225AFEA82}</a:tableStyleId>
              </a:tblPr>
              <a:tblGrid>
                <a:gridCol w="731520"/>
                <a:gridCol w="1828800"/>
                <a:gridCol w="1828800"/>
                <a:gridCol w="1828800"/>
                <a:gridCol w="1828800"/>
              </a:tblGrid>
              <a:tr h="274320">
                <a:tc>
                  <a:txBody>
                    <a:bodyPr/>
                    <a:lstStyle/>
                    <a:p>
                      <a:pPr algn="l" fontAlgn="b"/>
                      <a:r>
                        <a:rPr lang="en-US" sz="1000" u="none" strike="noStrike" dirty="0" smtClean="0">
                          <a:latin typeface="+mn-lt"/>
                        </a:rPr>
                        <a:t>Site</a:t>
                      </a:r>
                      <a:endParaRPr lang="en-US" sz="1000" b="1" i="0" u="none" strike="noStrike" dirty="0" smtClean="0">
                        <a:solidFill>
                          <a:srgbClr val="000000"/>
                        </a:solidFill>
                        <a:latin typeface="+mn-lt"/>
                      </a:endParaRPr>
                    </a:p>
                  </a:txBody>
                  <a:tcPr marL="9525" marR="9525" marT="9525" marB="0" anchor="b"/>
                </a:tc>
                <a:tc>
                  <a:txBody>
                    <a:bodyPr/>
                    <a:lstStyle/>
                    <a:p>
                      <a:pPr algn="r" fontAlgn="b"/>
                      <a:r>
                        <a:rPr lang="en-US" sz="1000" u="none" strike="noStrike" dirty="0">
                          <a:latin typeface="+mn-lt"/>
                        </a:rPr>
                        <a:t>Total pages checked</a:t>
                      </a:r>
                      <a:endParaRPr lang="en-US" sz="1000" b="1"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Total errors found</a:t>
                      </a:r>
                      <a:endParaRPr lang="en-US" sz="1000" b="1"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Average errors </a:t>
                      </a:r>
                      <a:r>
                        <a:rPr lang="en-US" sz="1000" u="none" strike="noStrike" dirty="0" smtClean="0">
                          <a:latin typeface="+mn-lt"/>
                        </a:rPr>
                        <a:t>/ page</a:t>
                      </a:r>
                      <a:endParaRPr lang="en-US" sz="1000" b="1"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Estimated total pages</a:t>
                      </a:r>
                      <a:endParaRPr lang="en-US" sz="1000" b="1"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1</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4934</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19.74</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16600</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2</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11</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214</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19.45</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18</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3</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90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1302</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14.47</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273</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4</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2905</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11.62</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627</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5</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2405</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9.62</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15800</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6</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2277</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9.11</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3750</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7</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1980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7.92</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20900</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8</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1833</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7.33</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48300</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9</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1690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6.76</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10800</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10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1619</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6.48</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2550</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11</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1540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6.16</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8850</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12</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93</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476</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5.12</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241</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13</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35</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131</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3.74</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78900</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14</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917</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3.67</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36800</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15</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250</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432</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1.73</a:t>
                      </a:r>
                      <a:endParaRPr lang="en-US" sz="1000" b="0" i="0" u="none" strike="noStrike" dirty="0">
                        <a:solidFill>
                          <a:srgbClr val="000000"/>
                        </a:solidFill>
                        <a:latin typeface="+mn-lt"/>
                      </a:endParaRPr>
                    </a:p>
                  </a:txBody>
                  <a:tcPr marL="9525" marR="9525" marT="9525" marB="0" anchor="b"/>
                </a:tc>
                <a:tc>
                  <a:txBody>
                    <a:bodyPr/>
                    <a:lstStyle/>
                    <a:p>
                      <a:pPr algn="r" fontAlgn="b"/>
                      <a:r>
                        <a:rPr lang="en-US" sz="1000" u="none" strike="noStrike" dirty="0">
                          <a:latin typeface="+mn-lt"/>
                        </a:rPr>
                        <a:t>975</a:t>
                      </a:r>
                      <a:endParaRPr lang="en-US" sz="1000" b="0" i="0" u="none" strike="noStrike" dirty="0">
                        <a:solidFill>
                          <a:srgbClr val="000000"/>
                        </a:solidFill>
                        <a:latin typeface="+mn-lt"/>
                      </a:endParaRPr>
                    </a:p>
                  </a:txBody>
                  <a:tcPr marL="9525" marR="9525" marT="9525" marB="0" anchor="b"/>
                </a:tc>
              </a:tr>
              <a:tr h="274320">
                <a:tc>
                  <a:txBody>
                    <a:bodyPr/>
                    <a:lstStyle/>
                    <a:p>
                      <a:pPr algn="l" fontAlgn="b"/>
                      <a:r>
                        <a:rPr lang="en-US" sz="1000" u="none" strike="noStrike" dirty="0" smtClean="0">
                          <a:latin typeface="+mn-lt"/>
                        </a:rPr>
                        <a:t>Site 16</a:t>
                      </a:r>
                      <a:endParaRPr lang="en-US" sz="1000" b="0" i="0" u="none" strike="noStrike" dirty="0">
                        <a:solidFill>
                          <a:srgbClr val="000000"/>
                        </a:solidFill>
                        <a:latin typeface="+mn-lt"/>
                      </a:endParaRPr>
                    </a:p>
                  </a:txBody>
                  <a:tcPr marL="9525" marR="9525" marT="9525" marB="0" anchor="b">
                    <a:lnB w="12700" cap="flat" cmpd="sng" algn="ctr">
                      <a:solidFill>
                        <a:schemeClr val="accent3"/>
                      </a:solidFill>
                      <a:prstDash val="solid"/>
                      <a:round/>
                      <a:headEnd type="none" w="med" len="med"/>
                      <a:tailEnd type="none" w="med" len="med"/>
                    </a:lnB>
                  </a:tcPr>
                </a:tc>
                <a:tc>
                  <a:txBody>
                    <a:bodyPr/>
                    <a:lstStyle/>
                    <a:p>
                      <a:pPr algn="r" fontAlgn="b"/>
                      <a:r>
                        <a:rPr lang="en-US" sz="1000" u="none" strike="noStrike">
                          <a:latin typeface="+mn-lt"/>
                        </a:rPr>
                        <a:t>250</a:t>
                      </a:r>
                      <a:endParaRPr lang="en-US" sz="1000" b="0" i="0" u="none" strike="noStrike">
                        <a:solidFill>
                          <a:srgbClr val="000000"/>
                        </a:solidFill>
                        <a:latin typeface="+mn-lt"/>
                      </a:endParaRPr>
                    </a:p>
                  </a:txBody>
                  <a:tcPr marL="9525" marR="9525" marT="9525" marB="0" anchor="b">
                    <a:lnB w="12700" cap="flat" cmpd="sng" algn="ctr">
                      <a:solidFill>
                        <a:schemeClr val="accent3"/>
                      </a:solidFill>
                      <a:prstDash val="solid"/>
                      <a:round/>
                      <a:headEnd type="none" w="med" len="med"/>
                      <a:tailEnd type="none" w="med" len="med"/>
                    </a:lnB>
                  </a:tcPr>
                </a:tc>
                <a:tc>
                  <a:txBody>
                    <a:bodyPr/>
                    <a:lstStyle/>
                    <a:p>
                      <a:pPr algn="r" fontAlgn="b"/>
                      <a:r>
                        <a:rPr lang="en-US" sz="1000" u="none" strike="noStrike">
                          <a:latin typeface="+mn-lt"/>
                        </a:rPr>
                        <a:t>59</a:t>
                      </a:r>
                      <a:endParaRPr lang="en-US" sz="1000" b="0" i="0" u="none" strike="noStrike">
                        <a:solidFill>
                          <a:srgbClr val="000000"/>
                        </a:solidFill>
                        <a:latin typeface="+mn-lt"/>
                      </a:endParaRPr>
                    </a:p>
                  </a:txBody>
                  <a:tcPr marL="9525" marR="9525" marT="9525" marB="0" anchor="b">
                    <a:lnB w="12700" cap="flat" cmpd="sng" algn="ctr">
                      <a:solidFill>
                        <a:schemeClr val="accent3"/>
                      </a:solidFill>
                      <a:prstDash val="solid"/>
                      <a:round/>
                      <a:headEnd type="none" w="med" len="med"/>
                      <a:tailEnd type="none" w="med" len="med"/>
                    </a:lnB>
                  </a:tcPr>
                </a:tc>
                <a:tc>
                  <a:txBody>
                    <a:bodyPr/>
                    <a:lstStyle/>
                    <a:p>
                      <a:pPr algn="r" fontAlgn="b"/>
                      <a:r>
                        <a:rPr lang="en-US" sz="1000" u="none" strike="noStrike">
                          <a:latin typeface="+mn-lt"/>
                        </a:rPr>
                        <a:t>0.24</a:t>
                      </a:r>
                      <a:endParaRPr lang="en-US" sz="1000" b="0" i="0" u="none" strike="noStrike">
                        <a:solidFill>
                          <a:srgbClr val="000000"/>
                        </a:solidFill>
                        <a:latin typeface="+mn-lt"/>
                      </a:endParaRPr>
                    </a:p>
                  </a:txBody>
                  <a:tcPr marL="9525" marR="9525" marT="9525" marB="0" anchor="b">
                    <a:lnB w="12700" cap="flat" cmpd="sng" algn="ctr">
                      <a:solidFill>
                        <a:schemeClr val="accent3"/>
                      </a:solidFill>
                      <a:prstDash val="solid"/>
                      <a:round/>
                      <a:headEnd type="none" w="med" len="med"/>
                      <a:tailEnd type="none" w="med" len="med"/>
                    </a:lnB>
                  </a:tcPr>
                </a:tc>
                <a:tc>
                  <a:txBody>
                    <a:bodyPr/>
                    <a:lstStyle/>
                    <a:p>
                      <a:pPr algn="r" fontAlgn="b"/>
                      <a:r>
                        <a:rPr lang="en-US" sz="1000" u="none" strike="noStrike" dirty="0">
                          <a:latin typeface="+mn-lt"/>
                        </a:rPr>
                        <a:t>1560</a:t>
                      </a:r>
                      <a:endParaRPr lang="en-US" sz="1000" b="0" i="0" u="none" strike="noStrike" dirty="0">
                        <a:solidFill>
                          <a:srgbClr val="000000"/>
                        </a:solidFill>
                        <a:latin typeface="+mn-lt"/>
                      </a:endParaRPr>
                    </a:p>
                  </a:txBody>
                  <a:tcPr marL="9525" marR="9525" marT="9525" marB="0" anchor="b">
                    <a:lnB w="12700" cap="flat" cmpd="sng" algn="ctr">
                      <a:solidFill>
                        <a:schemeClr val="accent3"/>
                      </a:solidFill>
                      <a:prstDash val="solid"/>
                      <a:round/>
                      <a:headEnd type="none" w="med" len="med"/>
                      <a:tailEnd type="none" w="med" len="med"/>
                    </a:lnB>
                  </a:tcPr>
                </a:tc>
              </a:tr>
              <a:tr h="274320">
                <a:tc>
                  <a:txBody>
                    <a:bodyPr/>
                    <a:lstStyle/>
                    <a:p>
                      <a:pPr algn="l" fontAlgn="b"/>
                      <a:endParaRPr lang="en-US" sz="1000" b="1" i="0" u="none" strike="noStrike" dirty="0">
                        <a:solidFill>
                          <a:srgbClr val="000000"/>
                        </a:solidFill>
                        <a:latin typeface="+mn-lt"/>
                      </a:endParaRPr>
                    </a:p>
                  </a:txBody>
                  <a:tcPr marL="9525" marR="9525" marT="9525" marB="0" anchor="b">
                    <a:lnT w="12700" cap="flat" cmpd="sng" algn="ctr">
                      <a:solidFill>
                        <a:schemeClr val="accent3"/>
                      </a:solidFill>
                      <a:prstDash val="solid"/>
                      <a:round/>
                      <a:headEnd type="none" w="med" len="med"/>
                      <a:tailEnd type="none" w="med" len="med"/>
                    </a:lnT>
                    <a:noFill/>
                  </a:tcPr>
                </a:tc>
                <a:tc>
                  <a:txBody>
                    <a:bodyPr/>
                    <a:lstStyle/>
                    <a:p>
                      <a:pPr algn="l" fontAlgn="b"/>
                      <a:r>
                        <a:rPr lang="en-US" sz="1000" b="1" u="none" strike="noStrike">
                          <a:latin typeface="+mn-lt"/>
                        </a:rPr>
                        <a:t>Min</a:t>
                      </a:r>
                      <a:endParaRPr lang="en-US" sz="1000" b="1" i="0" u="none" strike="noStrike">
                        <a:solidFill>
                          <a:srgbClr val="000000"/>
                        </a:solidFill>
                        <a:latin typeface="+mn-lt"/>
                      </a:endParaRPr>
                    </a:p>
                  </a:txBody>
                  <a:tcPr marL="9525" marR="9525" marT="9525" marB="0" anchor="b">
                    <a:lnT w="12700" cap="flat" cmpd="sng" algn="ctr">
                      <a:solidFill>
                        <a:schemeClr val="accent3"/>
                      </a:solidFill>
                      <a:prstDash val="solid"/>
                      <a:round/>
                      <a:headEnd type="none" w="med" len="med"/>
                      <a:tailEnd type="none" w="med" len="med"/>
                    </a:lnT>
                    <a:noFill/>
                  </a:tcPr>
                </a:tc>
                <a:tc>
                  <a:txBody>
                    <a:bodyPr/>
                    <a:lstStyle/>
                    <a:p>
                      <a:pPr algn="r" fontAlgn="b"/>
                      <a:r>
                        <a:rPr lang="en-US" sz="1000" b="1" u="none" strike="noStrike">
                          <a:latin typeface="+mn-lt"/>
                        </a:rPr>
                        <a:t>59</a:t>
                      </a:r>
                      <a:endParaRPr lang="en-US" sz="1000" b="1" i="0" u="none" strike="noStrike">
                        <a:solidFill>
                          <a:srgbClr val="000000"/>
                        </a:solidFill>
                        <a:latin typeface="+mn-lt"/>
                      </a:endParaRPr>
                    </a:p>
                  </a:txBody>
                  <a:tcPr marL="9525" marR="9525" marT="9525" marB="0" anchor="b">
                    <a:lnT w="12700" cap="flat" cmpd="sng" algn="ctr">
                      <a:solidFill>
                        <a:schemeClr val="accent3"/>
                      </a:solidFill>
                      <a:prstDash val="solid"/>
                      <a:round/>
                      <a:headEnd type="none" w="med" len="med"/>
                      <a:tailEnd type="none" w="med" len="med"/>
                    </a:lnT>
                    <a:noFill/>
                  </a:tcPr>
                </a:tc>
                <a:tc>
                  <a:txBody>
                    <a:bodyPr/>
                    <a:lstStyle/>
                    <a:p>
                      <a:pPr algn="r" fontAlgn="b"/>
                      <a:r>
                        <a:rPr lang="en-US" sz="1000" b="1" u="none" strike="noStrike">
                          <a:latin typeface="+mn-lt"/>
                        </a:rPr>
                        <a:t>0.24</a:t>
                      </a:r>
                      <a:endParaRPr lang="en-US" sz="1000" b="1" i="0" u="none" strike="noStrike">
                        <a:solidFill>
                          <a:srgbClr val="000000"/>
                        </a:solidFill>
                        <a:latin typeface="+mn-lt"/>
                      </a:endParaRPr>
                    </a:p>
                  </a:txBody>
                  <a:tcPr marL="9525" marR="9525" marT="9525" marB="0" anchor="b">
                    <a:lnT w="12700" cap="flat" cmpd="sng" algn="ctr">
                      <a:solidFill>
                        <a:schemeClr val="accent3"/>
                      </a:solidFill>
                      <a:prstDash val="solid"/>
                      <a:round/>
                      <a:headEnd type="none" w="med" len="med"/>
                      <a:tailEnd type="none" w="med" len="med"/>
                    </a:lnT>
                    <a:noFill/>
                  </a:tcPr>
                </a:tc>
                <a:tc>
                  <a:txBody>
                    <a:bodyPr/>
                    <a:lstStyle/>
                    <a:p>
                      <a:pPr algn="l" fontAlgn="b"/>
                      <a:endParaRPr lang="en-US" sz="1000" b="1" i="0" u="none" strike="noStrike" dirty="0">
                        <a:solidFill>
                          <a:srgbClr val="000000"/>
                        </a:solidFill>
                        <a:latin typeface="+mn-lt"/>
                      </a:endParaRPr>
                    </a:p>
                  </a:txBody>
                  <a:tcPr marL="9525" marR="9525" marT="9525" marB="0" anchor="b">
                    <a:lnT w="12700" cap="flat" cmpd="sng" algn="ctr">
                      <a:solidFill>
                        <a:schemeClr val="accent3"/>
                      </a:solidFill>
                      <a:prstDash val="solid"/>
                      <a:round/>
                      <a:headEnd type="none" w="med" len="med"/>
                      <a:tailEnd type="none" w="med" len="med"/>
                    </a:lnT>
                    <a:noFill/>
                  </a:tcPr>
                </a:tc>
              </a:tr>
              <a:tr h="274320">
                <a:tc>
                  <a:txBody>
                    <a:bodyPr/>
                    <a:lstStyle/>
                    <a:p>
                      <a:pPr algn="l" fontAlgn="b"/>
                      <a:endParaRPr lang="en-US" sz="1000" b="1" i="0" u="none" strike="noStrike" dirty="0">
                        <a:solidFill>
                          <a:srgbClr val="000000"/>
                        </a:solidFill>
                        <a:latin typeface="+mn-lt"/>
                      </a:endParaRPr>
                    </a:p>
                  </a:txBody>
                  <a:tcPr marL="9525" marR="9525" marT="9525" marB="0" anchor="b">
                    <a:lnB w="12700" cap="flat" cmpd="sng" algn="ctr">
                      <a:noFill/>
                      <a:prstDash val="solid"/>
                      <a:round/>
                      <a:headEnd type="none" w="med" len="med"/>
                      <a:tailEnd type="none" w="med" len="med"/>
                    </a:lnB>
                  </a:tcPr>
                </a:tc>
                <a:tc>
                  <a:txBody>
                    <a:bodyPr/>
                    <a:lstStyle/>
                    <a:p>
                      <a:pPr algn="l" fontAlgn="b"/>
                      <a:r>
                        <a:rPr lang="en-US" sz="1000" b="1" u="none" strike="noStrike" dirty="0">
                          <a:latin typeface="+mn-lt"/>
                        </a:rPr>
                        <a:t>Max</a:t>
                      </a:r>
                      <a:endParaRPr lang="en-US" sz="1000" b="1" i="0" u="none" strike="noStrike" dirty="0">
                        <a:solidFill>
                          <a:srgbClr val="000000"/>
                        </a:solidFill>
                        <a:latin typeface="+mn-lt"/>
                      </a:endParaRPr>
                    </a:p>
                  </a:txBody>
                  <a:tcPr marL="9525" marR="9525" marT="9525" marB="0" anchor="b">
                    <a:lnB w="12700" cap="flat" cmpd="sng" algn="ctr">
                      <a:noFill/>
                      <a:prstDash val="solid"/>
                      <a:round/>
                      <a:headEnd type="none" w="med" len="med"/>
                      <a:tailEnd type="none" w="med" len="med"/>
                    </a:lnB>
                  </a:tcPr>
                </a:tc>
                <a:tc>
                  <a:txBody>
                    <a:bodyPr/>
                    <a:lstStyle/>
                    <a:p>
                      <a:pPr algn="r" fontAlgn="b"/>
                      <a:r>
                        <a:rPr lang="en-US" sz="1000" b="1" u="none" strike="noStrike" dirty="0">
                          <a:latin typeface="+mn-lt"/>
                        </a:rPr>
                        <a:t>4934</a:t>
                      </a:r>
                      <a:endParaRPr lang="en-US" sz="1000" b="1" i="0" u="none" strike="noStrike" dirty="0">
                        <a:solidFill>
                          <a:srgbClr val="000000"/>
                        </a:solidFill>
                        <a:latin typeface="+mn-lt"/>
                      </a:endParaRPr>
                    </a:p>
                  </a:txBody>
                  <a:tcPr marL="9525" marR="9525" marT="9525" marB="0" anchor="b">
                    <a:lnB w="12700" cap="flat" cmpd="sng" algn="ctr">
                      <a:noFill/>
                      <a:prstDash val="solid"/>
                      <a:round/>
                      <a:headEnd type="none" w="med" len="med"/>
                      <a:tailEnd type="none" w="med" len="med"/>
                    </a:lnB>
                  </a:tcPr>
                </a:tc>
                <a:tc>
                  <a:txBody>
                    <a:bodyPr/>
                    <a:lstStyle/>
                    <a:p>
                      <a:pPr algn="r" fontAlgn="b"/>
                      <a:r>
                        <a:rPr lang="en-US" sz="1000" b="1" u="none" strike="noStrike" dirty="0">
                          <a:latin typeface="+mn-lt"/>
                        </a:rPr>
                        <a:t>19.74</a:t>
                      </a:r>
                      <a:endParaRPr lang="en-US" sz="1000" b="1" i="0" u="none" strike="noStrike" dirty="0">
                        <a:solidFill>
                          <a:srgbClr val="000000"/>
                        </a:solidFill>
                        <a:latin typeface="+mn-lt"/>
                      </a:endParaRPr>
                    </a:p>
                  </a:txBody>
                  <a:tcPr marL="9525" marR="9525" marT="9525" marB="0" anchor="b">
                    <a:lnB w="12700" cap="flat" cmpd="sng" algn="ctr">
                      <a:noFill/>
                      <a:prstDash val="solid"/>
                      <a:round/>
                      <a:headEnd type="none" w="med" len="med"/>
                      <a:tailEnd type="none" w="med" len="med"/>
                    </a:lnB>
                  </a:tcPr>
                </a:tc>
                <a:tc>
                  <a:txBody>
                    <a:bodyPr/>
                    <a:lstStyle/>
                    <a:p>
                      <a:pPr algn="l" fontAlgn="b"/>
                      <a:endParaRPr lang="en-US" sz="1000" b="1" i="0" u="none" strike="noStrike" dirty="0">
                        <a:solidFill>
                          <a:srgbClr val="000000"/>
                        </a:solidFill>
                        <a:latin typeface="+mn-lt"/>
                      </a:endParaRPr>
                    </a:p>
                  </a:txBody>
                  <a:tcPr marL="9525" marR="9525" marT="9525" marB="0" anchor="b">
                    <a:lnB w="12700" cap="flat" cmpd="sng" algn="ctr">
                      <a:noFill/>
                      <a:prstDash val="solid"/>
                      <a:round/>
                      <a:headEnd type="none" w="med" len="med"/>
                      <a:tailEnd type="none" w="med" len="med"/>
                    </a:lnB>
                  </a:tcPr>
                </a:tc>
              </a:tr>
              <a:tr h="274320">
                <a:tc>
                  <a:txBody>
                    <a:bodyPr/>
                    <a:lstStyle/>
                    <a:p>
                      <a:pPr algn="l" fontAlgn="b"/>
                      <a:endParaRPr lang="en-US" sz="1000" b="0" i="0" u="none" strike="noStrike" dirty="0">
                        <a:solidFill>
                          <a:srgbClr val="000000"/>
                        </a:solidFill>
                        <a:latin typeface="+mn-lt"/>
                      </a:endParaRPr>
                    </a:p>
                  </a:txBody>
                  <a:tcPr marL="9525" marR="9525" marT="9525" marB="0" anchor="b">
                    <a:lnT w="12700" cap="flat" cmpd="sng" algn="ctr">
                      <a:noFill/>
                      <a:prstDash val="solid"/>
                      <a:round/>
                      <a:headEnd type="none" w="med" len="med"/>
                      <a:tailEnd type="none" w="med" len="med"/>
                    </a:lnT>
                  </a:tcPr>
                </a:tc>
                <a:tc>
                  <a:txBody>
                    <a:bodyPr/>
                    <a:lstStyle/>
                    <a:p>
                      <a:pPr algn="l" fontAlgn="b"/>
                      <a:r>
                        <a:rPr lang="en-US" sz="1000" u="none" strike="noStrike">
                          <a:latin typeface="+mn-lt"/>
                        </a:rPr>
                        <a:t>Average</a:t>
                      </a:r>
                      <a:endParaRPr lang="en-US" sz="1000" b="1" i="0" u="none" strike="noStrike">
                        <a:solidFill>
                          <a:srgbClr val="000000"/>
                        </a:solidFill>
                        <a:latin typeface="+mn-lt"/>
                      </a:endParaRPr>
                    </a:p>
                  </a:txBody>
                  <a:tcPr marL="9525" marR="9525" marT="9525" marB="0" anchor="b">
                    <a:lnT w="12700" cap="flat" cmpd="sng" algn="ctr">
                      <a:noFill/>
                      <a:prstDash val="solid"/>
                      <a:round/>
                      <a:headEnd type="none" w="med" len="med"/>
                      <a:tailEnd type="none" w="med" len="med"/>
                    </a:lnT>
                  </a:tcPr>
                </a:tc>
                <a:tc>
                  <a:txBody>
                    <a:bodyPr/>
                    <a:lstStyle/>
                    <a:p>
                      <a:pPr algn="r" fontAlgn="b"/>
                      <a:r>
                        <a:rPr lang="en-US" sz="1000" u="none" strike="noStrike" dirty="0">
                          <a:latin typeface="+mn-lt"/>
                        </a:rPr>
                        <a:t>1545</a:t>
                      </a:r>
                      <a:endParaRPr lang="en-US" sz="1000" b="1" i="0" u="none" strike="noStrike" dirty="0">
                        <a:solidFill>
                          <a:srgbClr val="000000"/>
                        </a:solidFill>
                        <a:latin typeface="+mn-lt"/>
                      </a:endParaRPr>
                    </a:p>
                  </a:txBody>
                  <a:tcPr marL="9525" marR="9525" marT="9525" marB="0" anchor="b">
                    <a:lnT w="12700" cap="flat" cmpd="sng" algn="ctr">
                      <a:noFill/>
                      <a:prstDash val="solid"/>
                      <a:round/>
                      <a:headEnd type="none" w="med" len="med"/>
                      <a:tailEnd type="none" w="med" len="med"/>
                    </a:lnT>
                  </a:tcPr>
                </a:tc>
                <a:tc>
                  <a:txBody>
                    <a:bodyPr/>
                    <a:lstStyle/>
                    <a:p>
                      <a:pPr algn="r" fontAlgn="b"/>
                      <a:r>
                        <a:rPr lang="en-US" sz="1000" u="none" strike="noStrike" dirty="0">
                          <a:latin typeface="+mn-lt"/>
                        </a:rPr>
                        <a:t>8.32</a:t>
                      </a:r>
                      <a:endParaRPr lang="en-US" sz="1000" b="1" i="0" u="none" strike="noStrike" dirty="0">
                        <a:solidFill>
                          <a:srgbClr val="000000"/>
                        </a:solidFill>
                        <a:latin typeface="+mn-lt"/>
                      </a:endParaRPr>
                    </a:p>
                  </a:txBody>
                  <a:tcPr marL="9525" marR="9525" marT="9525" marB="0" anchor="b">
                    <a:lnT w="12700" cap="flat" cmpd="sng" algn="ctr">
                      <a:noFill/>
                      <a:prstDash val="solid"/>
                      <a:round/>
                      <a:headEnd type="none" w="med" len="med"/>
                      <a:tailEnd type="none" w="med" len="med"/>
                    </a:lnT>
                  </a:tcPr>
                </a:tc>
                <a:tc>
                  <a:txBody>
                    <a:bodyPr/>
                    <a:lstStyle/>
                    <a:p>
                      <a:pPr algn="l" fontAlgn="b"/>
                      <a:endParaRPr lang="en-US" sz="1000" b="0" i="0" u="none" strike="noStrike" dirty="0">
                        <a:solidFill>
                          <a:srgbClr val="000000"/>
                        </a:solidFill>
                        <a:latin typeface="+mn-lt"/>
                      </a:endParaRPr>
                    </a:p>
                  </a:txBody>
                  <a:tcPr marL="9525" marR="9525" marT="9525" marB="0" anchor="b">
                    <a:lnT w="12700" cap="flat" cmpd="sng" algn="ctr">
                      <a:noFill/>
                      <a:prstDash val="solid"/>
                      <a:round/>
                      <a:headEnd type="none" w="med" len="med"/>
                      <a:tailEnd type="none" w="med" len="med"/>
                    </a:lnT>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r>
              <a:rPr lang="en-US" dirty="0" smtClean="0"/>
              <a:t>Thank you to all who took the time to respond!</a:t>
            </a:r>
          </a:p>
          <a:p>
            <a:pPr lvl="1"/>
            <a:r>
              <a:rPr lang="en-US" dirty="0" smtClean="0"/>
              <a:t>75% response rate</a:t>
            </a:r>
          </a:p>
          <a:p>
            <a:endParaRPr lang="en-US" dirty="0" smtClean="0"/>
          </a:p>
          <a:p>
            <a:r>
              <a:rPr lang="en-US" dirty="0" smtClean="0"/>
              <a:t>I will attempt to summarize and comment briefly on the results.</a:t>
            </a:r>
          </a:p>
          <a:p>
            <a:pPr lvl="1"/>
            <a:r>
              <a:rPr lang="en-US" dirty="0" smtClean="0"/>
              <a:t>If you’d like to see the responses, please let me know individually.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Errors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Good news: Scope appears quite limited.</a:t>
            </a:r>
          </a:p>
          <a:p>
            <a:r>
              <a:rPr lang="en-US" dirty="0" smtClean="0"/>
              <a:t>Of the (admittedly very tiny) random sample examined, only 5 Section 508 violation types were present:</a:t>
            </a:r>
          </a:p>
          <a:p>
            <a:pPr lvl="1"/>
            <a:r>
              <a:rPr lang="en-US" dirty="0" smtClean="0"/>
              <a:t>A text equivalent for every non-text element shall be provided.</a:t>
            </a:r>
          </a:p>
          <a:p>
            <a:pPr lvl="1"/>
            <a:r>
              <a:rPr lang="en-US" dirty="0" smtClean="0"/>
              <a:t>Row and column headers shall be identified for data tables.</a:t>
            </a:r>
          </a:p>
          <a:p>
            <a:pPr lvl="1"/>
            <a:r>
              <a:rPr lang="en-US" dirty="0" smtClean="0"/>
              <a:t>Markup shall be used to associate data cells and header cells for data tables.</a:t>
            </a:r>
          </a:p>
          <a:p>
            <a:pPr lvl="1"/>
            <a:r>
              <a:rPr lang="en-US" dirty="0" smtClean="0"/>
              <a:t>Frames shall be titled with text that facilitates frame identification and navigation.</a:t>
            </a:r>
          </a:p>
          <a:p>
            <a:pPr lvl="1"/>
            <a:r>
              <a:rPr lang="en-US" dirty="0" smtClean="0"/>
              <a:t>Label form controls.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Errors</a:t>
            </a:r>
            <a:endParaRPr lang="en-US" dirty="0"/>
          </a:p>
        </p:txBody>
      </p:sp>
      <p:sp>
        <p:nvSpPr>
          <p:cNvPr id="3" name="Content Placeholder 2"/>
          <p:cNvSpPr>
            <a:spLocks noGrp="1"/>
          </p:cNvSpPr>
          <p:nvPr>
            <p:ph idx="1"/>
          </p:nvPr>
        </p:nvSpPr>
        <p:spPr/>
        <p:txBody>
          <a:bodyPr>
            <a:normAutofit/>
          </a:bodyPr>
          <a:lstStyle/>
          <a:p>
            <a:r>
              <a:rPr lang="en-US" dirty="0" smtClean="0"/>
              <a:t>No single page had more than 4 of these; most had only 1 or 2.</a:t>
            </a:r>
          </a:p>
          <a:p>
            <a:r>
              <a:rPr lang="en-US" dirty="0" smtClean="0"/>
              <a:t>These are relatively simple to address.</a:t>
            </a:r>
          </a:p>
          <a:p>
            <a:r>
              <a:rPr lang="en-US" dirty="0" smtClean="0"/>
              <a:t>Fixing errors in templates could account for many of those tallied.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Captioning</a:t>
            </a:r>
            <a:endParaRPr lang="en-US" dirty="0"/>
          </a:p>
        </p:txBody>
      </p:sp>
      <p:sp>
        <p:nvSpPr>
          <p:cNvPr id="3" name="Content Placeholder 2"/>
          <p:cNvSpPr>
            <a:spLocks noGrp="1"/>
          </p:cNvSpPr>
          <p:nvPr>
            <p:ph idx="1"/>
          </p:nvPr>
        </p:nvSpPr>
        <p:spPr/>
        <p:txBody>
          <a:bodyPr>
            <a:normAutofit fontScale="92500"/>
          </a:bodyPr>
          <a:lstStyle/>
          <a:p>
            <a:r>
              <a:rPr lang="en-US" dirty="0" smtClean="0"/>
              <a:t>Last meeting’s </a:t>
            </a:r>
            <a:r>
              <a:rPr lang="en-US" dirty="0" smtClean="0">
                <a:hlinkClick r:id="rId3"/>
              </a:rPr>
              <a:t>presentation</a:t>
            </a:r>
            <a:r>
              <a:rPr lang="en-US" dirty="0" smtClean="0"/>
              <a:t> generated a lot of interest in the topic.</a:t>
            </a:r>
          </a:p>
          <a:p>
            <a:r>
              <a:rPr lang="en-US" dirty="0" smtClean="0"/>
              <a:t>There are captioning requirements in our standards.</a:t>
            </a:r>
          </a:p>
          <a:p>
            <a:pPr lvl="1"/>
            <a:r>
              <a:rPr lang="en-US" dirty="0" smtClean="0">
                <a:hlinkClick r:id="rId4"/>
              </a:rPr>
              <a:t>http://j.mp/captioningreqs</a:t>
            </a:r>
            <a:endParaRPr lang="en-US" dirty="0" smtClean="0"/>
          </a:p>
          <a:p>
            <a:r>
              <a:rPr lang="en-US" dirty="0" smtClean="0"/>
              <a:t>It’s clearly an emerging area of need.</a:t>
            </a:r>
          </a:p>
          <a:p>
            <a:r>
              <a:rPr lang="en-US" dirty="0" smtClean="0"/>
              <a:t>Resources and solutions are needed—and KPAT should provide them.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Much research is needed</a:t>
            </a:r>
          </a:p>
          <a:p>
            <a:pPr lvl="1"/>
            <a:r>
              <a:rPr lang="en-US" dirty="0" smtClean="0"/>
              <a:t>To develop expertise</a:t>
            </a:r>
          </a:p>
          <a:p>
            <a:pPr lvl="1"/>
            <a:r>
              <a:rPr lang="en-US" dirty="0" smtClean="0"/>
              <a:t>To deal with the many facets of providing captioning</a:t>
            </a:r>
          </a:p>
          <a:p>
            <a:pPr lvl="2"/>
            <a:r>
              <a:rPr lang="en-US" dirty="0" smtClean="0"/>
              <a:t>Web and broadcast</a:t>
            </a:r>
          </a:p>
          <a:p>
            <a:pPr lvl="2"/>
            <a:r>
              <a:rPr lang="en-US" dirty="0" smtClean="0"/>
              <a:t>Online and offline</a:t>
            </a:r>
          </a:p>
          <a:p>
            <a:pPr lvl="2"/>
            <a:r>
              <a:rPr lang="en-US" dirty="0" smtClean="0"/>
              <a:t>Caption formats</a:t>
            </a:r>
          </a:p>
          <a:p>
            <a:pPr lvl="2"/>
            <a:r>
              <a:rPr lang="en-US" dirty="0" smtClean="0"/>
              <a:t>Transcription methods (stenography, shadow speaking)</a:t>
            </a:r>
          </a:p>
          <a:p>
            <a:pPr lvl="2"/>
            <a:r>
              <a:rPr lang="en-US" dirty="0" smtClean="0"/>
              <a:t>Equipment and software</a:t>
            </a:r>
          </a:p>
          <a:p>
            <a:pPr lvl="2"/>
            <a:r>
              <a:rPr lang="en-US" dirty="0" smtClean="0"/>
              <a:t>Third-party interaction</a:t>
            </a:r>
          </a:p>
          <a:p>
            <a:pPr lvl="3"/>
            <a:r>
              <a:rPr lang="en-US" dirty="0" smtClean="0"/>
              <a:t>Captioning services</a:t>
            </a:r>
          </a:p>
          <a:p>
            <a:pPr lvl="3"/>
            <a:r>
              <a:rPr lang="en-US" dirty="0" smtClean="0"/>
              <a:t>Video hosting sites (e.g., YouTube)</a:t>
            </a:r>
          </a:p>
          <a:p>
            <a:pPr lvl="3"/>
            <a:r>
              <a:rPr lang="en-US" dirty="0" smtClean="0"/>
              <a:t>Intermediaries (e.g., </a:t>
            </a:r>
            <a:r>
              <a:rPr lang="en-US" dirty="0" err="1" smtClean="0"/>
              <a:t>Overstream</a:t>
            </a:r>
            <a:r>
              <a:rPr lang="en-US" dirty="0" smtClean="0"/>
              <a:t>)</a:t>
            </a:r>
          </a:p>
          <a:p>
            <a:pPr lvl="2"/>
            <a:r>
              <a:rPr lang="en-US" dirty="0" smtClean="0"/>
              <a:t>Best practices</a:t>
            </a:r>
          </a:p>
          <a:p>
            <a:pPr lvl="2"/>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Captioning</a:t>
            </a:r>
            <a:endParaRPr lang="en-US" dirty="0"/>
          </a:p>
        </p:txBody>
      </p:sp>
      <p:sp>
        <p:nvSpPr>
          <p:cNvPr id="3" name="Content Placeholder 2"/>
          <p:cNvSpPr>
            <a:spLocks noGrp="1"/>
          </p:cNvSpPr>
          <p:nvPr>
            <p:ph idx="1"/>
          </p:nvPr>
        </p:nvSpPr>
        <p:spPr/>
        <p:txBody>
          <a:bodyPr>
            <a:normAutofit/>
          </a:bodyPr>
          <a:lstStyle/>
          <a:p>
            <a:r>
              <a:rPr lang="en-US" dirty="0" smtClean="0"/>
              <a:t>In the near term:</a:t>
            </a:r>
          </a:p>
          <a:p>
            <a:pPr lvl="1"/>
            <a:r>
              <a:rPr lang="en-US" dirty="0" smtClean="0"/>
              <a:t>Investigate and learn what we can</a:t>
            </a:r>
          </a:p>
          <a:p>
            <a:pPr lvl="1"/>
            <a:r>
              <a:rPr lang="en-US" dirty="0" smtClean="0"/>
              <a:t>Supply overview documentation</a:t>
            </a:r>
          </a:p>
          <a:p>
            <a:r>
              <a:rPr lang="en-US" dirty="0" smtClean="0"/>
              <a:t>INK grant</a:t>
            </a:r>
          </a:p>
          <a:p>
            <a:pPr lvl="1"/>
            <a:r>
              <a:rPr lang="en-US" dirty="0" smtClean="0"/>
              <a:t>Pilot live and recorded captioning</a:t>
            </a:r>
          </a:p>
          <a:p>
            <a:pPr lvl="1"/>
            <a:r>
              <a:rPr lang="en-US" dirty="0" smtClean="0"/>
              <a:t>Assess and demonstrate feasibility</a:t>
            </a:r>
          </a:p>
          <a:p>
            <a:pPr lvl="1"/>
            <a:r>
              <a:rPr lang="en-US" dirty="0" smtClean="0"/>
              <a:t>Test various software and services</a:t>
            </a:r>
          </a:p>
          <a:p>
            <a:pPr lvl="1"/>
            <a:r>
              <a:rPr lang="en-US" dirty="0" smtClean="0"/>
              <a:t>Purchase encoding equipment</a:t>
            </a:r>
          </a:p>
          <a:p>
            <a:pPr lvl="1"/>
            <a:r>
              <a:rPr lang="en-US" dirty="0" smtClean="0"/>
              <a:t>Develop a roadmap</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Draft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Since we last met…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opportunity arose to explore the possibility of legislation concerning IT accessibility.</a:t>
            </a:r>
          </a:p>
          <a:p>
            <a:r>
              <a:rPr lang="en-US" dirty="0" smtClean="0"/>
              <a:t>Drafted a bill proposal</a:t>
            </a:r>
          </a:p>
          <a:p>
            <a:r>
              <a:rPr lang="en-US" dirty="0" smtClean="0"/>
              <a:t>Presented it to JCIT Dec. 15</a:t>
            </a:r>
          </a:p>
          <a:p>
            <a:r>
              <a:rPr lang="en-US" dirty="0" smtClean="0"/>
              <a:t>Rep. Jim Morrison expressed interest.</a:t>
            </a:r>
          </a:p>
          <a:p>
            <a:r>
              <a:rPr lang="en-US" dirty="0" smtClean="0"/>
              <a:t>It was sent to the Office of the </a:t>
            </a:r>
            <a:r>
              <a:rPr lang="en-US" dirty="0" err="1" smtClean="0"/>
              <a:t>Revisor</a:t>
            </a:r>
            <a:r>
              <a:rPr lang="en-US" dirty="0" smtClean="0"/>
              <a:t> of Statutes.</a:t>
            </a:r>
          </a:p>
          <a:p>
            <a:r>
              <a:rPr lang="en-US" dirty="0" smtClean="0"/>
              <a:t>I met with Rep. Morrison and the </a:t>
            </a:r>
            <a:r>
              <a:rPr lang="en-US" dirty="0" err="1" smtClean="0"/>
              <a:t>revisor</a:t>
            </a:r>
            <a:r>
              <a:rPr lang="en-US" dirty="0" smtClean="0"/>
              <a:t> who worked on it yesterday about revisions to the draft.</a:t>
            </a:r>
          </a:p>
          <a:p>
            <a:r>
              <a:rPr lang="en-US" dirty="0" smtClean="0"/>
              <a:t>Rep. Morrison has asked for it to be brought before the Government Efficiency and Fiscal Oversight, which he chairs, Tuesday for 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Bill Would Do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Establish the KPAT statutorily</a:t>
            </a:r>
          </a:p>
          <a:p>
            <a:r>
              <a:rPr lang="en-US" dirty="0" smtClean="0"/>
              <a:t>Codify what we’ve been trying to do with procurement</a:t>
            </a:r>
          </a:p>
          <a:p>
            <a:pPr lvl="1"/>
            <a:r>
              <a:rPr lang="en-US" dirty="0" smtClean="0"/>
              <a:t>It calls for a technology access clause for contracts.</a:t>
            </a:r>
          </a:p>
          <a:p>
            <a:pPr lvl="1"/>
            <a:r>
              <a:rPr lang="en-US" dirty="0" smtClean="0"/>
              <a:t>It does not proscribe this technology access clause directly, but sets out that the KPAT, in cooperation with the Division of Purchases, shall develop it.</a:t>
            </a:r>
          </a:p>
          <a:p>
            <a:r>
              <a:rPr lang="en-US" dirty="0" smtClean="0"/>
              <a:t>Harmonizes with Section 508</a:t>
            </a:r>
          </a:p>
          <a:p>
            <a:pPr lvl="1"/>
            <a:r>
              <a:rPr lang="en-US" dirty="0" smtClean="0"/>
              <a:t>Paves the way for ITEC, at the advice and recommendation of the KPAT, to establish other IT accessibility policies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Accessibility Laws</a:t>
            </a:r>
            <a:endParaRPr lang="en-US" dirty="0"/>
          </a:p>
        </p:txBody>
      </p:sp>
      <p:graphicFrame>
        <p:nvGraphicFramePr>
          <p:cNvPr id="9" name="Content Placeholder 8"/>
          <p:cNvGraphicFramePr>
            <a:graphicFrameLocks noGrp="1"/>
          </p:cNvGraphicFramePr>
          <p:nvPr>
            <p:ph idx="1"/>
          </p:nvPr>
        </p:nvGraphicFramePr>
        <p:xfrm>
          <a:off x="868680" y="1859280"/>
          <a:ext cx="7406640" cy="4389120"/>
        </p:xfrm>
        <a:graphic>
          <a:graphicData uri="http://schemas.openxmlformats.org/drawingml/2006/table">
            <a:tbl>
              <a:tblPr firstRow="1" firstCol="1">
                <a:tableStyleId>{E8B1032C-EA38-4F05-BA0D-38AFFFC7BED3}</a:tableStyleId>
              </a:tblPr>
              <a:tblGrid>
                <a:gridCol w="2468880"/>
                <a:gridCol w="2468880"/>
                <a:gridCol w="2468880"/>
              </a:tblGrid>
              <a:tr h="1463040">
                <a:tc>
                  <a:txBody>
                    <a:bodyPr/>
                    <a:lstStyle/>
                    <a:p>
                      <a:pPr algn="ctr"/>
                      <a:endParaRPr lang="en-US" dirty="0"/>
                    </a:p>
                  </a:txBody>
                  <a:tcPr anchor="ctr">
                    <a:lnL w="12700" cmpd="sng">
                      <a:noFill/>
                    </a:lnL>
                    <a:lnR w="38100" cap="flat" cmpd="sng" algn="ctr">
                      <a:solidFill>
                        <a:schemeClr val="accent6"/>
                      </a:solidFill>
                      <a:prstDash val="solid"/>
                      <a:round/>
                      <a:headEnd type="none" w="med" len="med"/>
                      <a:tailEnd type="none" w="med" len="med"/>
                    </a:lnR>
                    <a:lnT w="12700" cmpd="sng">
                      <a:noFill/>
                    </a:lnT>
                    <a:lnB w="381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General</a:t>
                      </a:r>
                      <a:endParaRPr lang="en-US" dirty="0"/>
                    </a:p>
                  </a:txBody>
                  <a:tcPr anchor="ctr">
                    <a:lnL w="38100" cap="flat" cmpd="sng" algn="ctr">
                      <a:solidFill>
                        <a:schemeClr val="accent6"/>
                      </a:solidFill>
                      <a:prstDash val="solid"/>
                      <a:round/>
                      <a:headEnd type="none" w="med" len="med"/>
                      <a:tailEnd type="none" w="med" len="med"/>
                    </a:lnL>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tcPr>
                </a:tc>
                <a:tc>
                  <a:txBody>
                    <a:bodyPr/>
                    <a:lstStyle/>
                    <a:p>
                      <a:pPr algn="ctr"/>
                      <a:r>
                        <a:rPr lang="en-US" dirty="0" smtClean="0"/>
                        <a:t>Technology-Specific</a:t>
                      </a:r>
                      <a:endParaRPr lang="en-US" dirty="0"/>
                    </a:p>
                  </a:txBody>
                  <a:tcPr anchor="ctr">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tcPr>
                </a:tc>
              </a:tr>
              <a:tr h="1463040">
                <a:tc>
                  <a:txBody>
                    <a:bodyPr/>
                    <a:lstStyle/>
                    <a:p>
                      <a:pPr algn="ctr"/>
                      <a:r>
                        <a:rPr lang="en-US" dirty="0" smtClean="0"/>
                        <a:t>Federal</a:t>
                      </a:r>
                      <a:endParaRPr lang="en-US" dirty="0"/>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tcPr>
                </a:tc>
                <a:tc>
                  <a:txBody>
                    <a:bodyPr/>
                    <a:lstStyle/>
                    <a:p>
                      <a:pPr algn="ctr"/>
                      <a:r>
                        <a:rPr lang="en-US" dirty="0" smtClean="0"/>
                        <a:t>ADA</a:t>
                      </a:r>
                      <a:endParaRPr lang="en-US" dirty="0"/>
                    </a:p>
                  </a:txBody>
                  <a:tcPr anchor="ctr">
                    <a:lnL w="38100" cap="flat" cmpd="sng" algn="ctr">
                      <a:solidFill>
                        <a:schemeClr val="accent6"/>
                      </a:solidFill>
                      <a:prstDash val="solid"/>
                      <a:round/>
                      <a:headEnd type="none" w="med" len="med"/>
                      <a:tailEnd type="none" w="med" len="med"/>
                    </a:lnL>
                    <a:lnT w="38100" cap="flat" cmpd="sng" algn="ctr">
                      <a:solidFill>
                        <a:schemeClr val="accent6"/>
                      </a:solidFill>
                      <a:prstDash val="solid"/>
                      <a:round/>
                      <a:headEnd type="none" w="med" len="med"/>
                      <a:tailEnd type="none" w="med" len="med"/>
                    </a:lnT>
                  </a:tcPr>
                </a:tc>
                <a:tc>
                  <a:txBody>
                    <a:bodyPr/>
                    <a:lstStyle/>
                    <a:p>
                      <a:pPr algn="ctr"/>
                      <a:r>
                        <a:rPr lang="en-US" dirty="0" smtClean="0"/>
                        <a:t>Section 508</a:t>
                      </a:r>
                      <a:endParaRPr lang="en-US" dirty="0"/>
                    </a:p>
                  </a:txBody>
                  <a:tcPr anchor="ctr">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tcPr>
                </a:tc>
              </a:tr>
              <a:tr h="1463040">
                <a:tc>
                  <a:txBody>
                    <a:bodyPr/>
                    <a:lstStyle/>
                    <a:p>
                      <a:pPr algn="ctr"/>
                      <a:r>
                        <a:rPr lang="en-US" dirty="0" smtClean="0"/>
                        <a:t>State of Kansas</a:t>
                      </a:r>
                      <a:endParaRPr lang="en-US" dirty="0"/>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B w="38100" cap="flat" cmpd="sng" algn="ctr">
                      <a:solidFill>
                        <a:schemeClr val="accent6"/>
                      </a:solidFill>
                      <a:prstDash val="solid"/>
                      <a:round/>
                      <a:headEnd type="none" w="med" len="med"/>
                      <a:tailEnd type="none" w="med" len="med"/>
                    </a:lnB>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tcPr>
                </a:tc>
                <a:tc>
                  <a:txBody>
                    <a:bodyPr/>
                    <a:lstStyle/>
                    <a:p>
                      <a:pPr algn="ctr"/>
                      <a:r>
                        <a:rPr lang="en-US" sz="1400" kern="1200" dirty="0" smtClean="0"/>
                        <a:t>ADA</a:t>
                      </a:r>
                      <a:r>
                        <a:rPr lang="en-US" sz="1400" kern="1200" baseline="0" dirty="0" smtClean="0"/>
                        <a:t> Title II,</a:t>
                      </a:r>
                      <a:br>
                        <a:rPr lang="en-US" sz="1400" kern="1200" baseline="0" dirty="0" smtClean="0"/>
                      </a:br>
                      <a:r>
                        <a:rPr lang="en-US" sz="1400" kern="1200" baseline="0" dirty="0" smtClean="0"/>
                        <a:t>K.S.A. 39-1101 et seq.,</a:t>
                      </a:r>
                      <a:br>
                        <a:rPr lang="en-US" sz="1400" kern="1200" baseline="0" dirty="0" smtClean="0"/>
                      </a:br>
                      <a:r>
                        <a:rPr lang="en-US" sz="1400" kern="1200" baseline="0" dirty="0" smtClean="0"/>
                        <a:t>K.S.A. 44-1001,</a:t>
                      </a:r>
                      <a:br>
                        <a:rPr lang="en-US" sz="1400" kern="1200" baseline="0" dirty="0" smtClean="0"/>
                      </a:br>
                      <a:r>
                        <a:rPr lang="en-US" sz="1400" kern="1200" baseline="0" dirty="0" smtClean="0"/>
                        <a:t>K.S.A. 58-1301 et seq.</a:t>
                      </a:r>
                      <a:endParaRPr lang="en-US" sz="1400" dirty="0"/>
                    </a:p>
                  </a:txBody>
                  <a:tcPr anchor="ctr">
                    <a:lnL w="38100" cap="flat" cmpd="sng" algn="ctr">
                      <a:solidFill>
                        <a:schemeClr val="accent6"/>
                      </a:solidFill>
                      <a:prstDash val="solid"/>
                      <a:round/>
                      <a:headEnd type="none" w="med" len="med"/>
                      <a:tailEnd type="none" w="med" len="med"/>
                    </a:lnL>
                    <a:lnB w="38100" cap="flat" cmpd="sng" algn="ctr">
                      <a:solidFill>
                        <a:schemeClr val="accent6"/>
                      </a:solidFill>
                      <a:prstDash val="solid"/>
                      <a:round/>
                      <a:headEnd type="none" w="med" len="med"/>
                      <a:tailEnd type="none" w="med" len="med"/>
                    </a:lnB>
                  </a:tcPr>
                </a:tc>
                <a:tc>
                  <a:txBody>
                    <a:bodyPr/>
                    <a:lstStyle/>
                    <a:p>
                      <a:pPr algn="ctr"/>
                      <a:endParaRPr lang="en-US" dirty="0"/>
                    </a:p>
                  </a:txBody>
                  <a:tcPr anchor="ctr">
                    <a:lnR w="38100" cap="flat" cmpd="sng" algn="ctr">
                      <a:solidFill>
                        <a:schemeClr val="accent6"/>
                      </a:solidFill>
                      <a:prstDash val="solid"/>
                      <a:round/>
                      <a:headEnd type="none" w="med" len="med"/>
                      <a:tailEnd type="none" w="med" len="med"/>
                    </a:lnR>
                    <a:lnB w="38100" cap="flat" cmpd="sng" algn="ctr">
                      <a:solidFill>
                        <a:schemeClr val="accent6"/>
                      </a:solidFill>
                      <a:prstDash val="solid"/>
                      <a:round/>
                      <a:headEnd type="none" w="med" len="med"/>
                      <a:tailEnd type="none" w="med" len="med"/>
                    </a:lnB>
                  </a:tcPr>
                </a:tc>
              </a:tr>
            </a:tbl>
          </a:graphicData>
        </a:graphic>
      </p:graphicFrame>
      <p:grpSp>
        <p:nvGrpSpPr>
          <p:cNvPr id="6" name="Group 5"/>
          <p:cNvGrpSpPr/>
          <p:nvPr/>
        </p:nvGrpSpPr>
        <p:grpSpPr>
          <a:xfrm>
            <a:off x="6019800" y="4953143"/>
            <a:ext cx="2019048" cy="1142857"/>
            <a:chOff x="6019800" y="4953143"/>
            <a:chExt cx="2019048" cy="1142857"/>
          </a:xfrm>
        </p:grpSpPr>
        <p:sp>
          <p:nvSpPr>
            <p:cNvPr id="10" name="Oval 9"/>
            <p:cNvSpPr/>
            <p:nvPr/>
          </p:nvSpPr>
          <p:spPr>
            <a:xfrm>
              <a:off x="6126130" y="5029271"/>
              <a:ext cx="1806388" cy="990600"/>
            </a:xfrm>
            <a:prstGeom prst="ellipse">
              <a:avLst/>
            </a:prstGeom>
            <a:gradFill flip="none" rotWithShape="1">
              <a:gsLst>
                <a:gs pos="0">
                  <a:schemeClr val="bg1"/>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ircle.png"/>
            <p:cNvPicPr>
              <a:picLocks noChangeAspect="1"/>
            </p:cNvPicPr>
            <p:nvPr/>
          </p:nvPicPr>
          <p:blipFill>
            <a:blip r:embed="rId2" cstate="print"/>
            <a:stretch>
              <a:fillRect/>
            </a:stretch>
          </p:blipFill>
          <p:spPr>
            <a:xfrm>
              <a:off x="6019800" y="4953143"/>
              <a:ext cx="2019048" cy="1142857"/>
            </a:xfrm>
            <a:prstGeom prst="rect">
              <a:avLst/>
            </a:prstGeom>
          </p:spPr>
        </p:pic>
      </p:grpSp>
      <p:pic>
        <p:nvPicPr>
          <p:cNvPr id="8" name="Picture 7" descr="Down Arrow.png"/>
          <p:cNvPicPr>
            <a:picLocks noChangeAspect="1"/>
          </p:cNvPicPr>
          <p:nvPr/>
        </p:nvPicPr>
        <p:blipFill>
          <a:blip r:embed="rId3" cstate="print"/>
          <a:stretch>
            <a:fillRect/>
          </a:stretch>
        </p:blipFill>
        <p:spPr>
          <a:xfrm>
            <a:off x="8077200" y="4343400"/>
            <a:ext cx="749206" cy="901587"/>
          </a:xfrm>
          <a:prstGeom prst="rect">
            <a:avLst/>
          </a:prstGeom>
        </p:spPr>
      </p:pic>
      <p:pic>
        <p:nvPicPr>
          <p:cNvPr id="11" name="Picture 10" descr="Right Arrow.png"/>
          <p:cNvPicPr>
            <a:picLocks noChangeAspect="1"/>
          </p:cNvPicPr>
          <p:nvPr/>
        </p:nvPicPr>
        <p:blipFill>
          <a:blip r:embed="rId4" cstate="print"/>
          <a:stretch>
            <a:fillRect/>
          </a:stretch>
        </p:blipFill>
        <p:spPr>
          <a:xfrm>
            <a:off x="5334000" y="5981800"/>
            <a:ext cx="1015873" cy="8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508 Technical Standards</a:t>
            </a:r>
            <a:endParaRPr lang="en-US" dirty="0"/>
          </a:p>
        </p:txBody>
      </p:sp>
      <p:graphicFrame>
        <p:nvGraphicFramePr>
          <p:cNvPr id="4" name="Content Placeholder 3"/>
          <p:cNvGraphicFramePr>
            <a:graphicFrameLocks noGrp="1"/>
          </p:cNvGraphicFramePr>
          <p:nvPr>
            <p:ph idx="1"/>
          </p:nvPr>
        </p:nvGraphicFramePr>
        <p:xfrm>
          <a:off x="457200" y="1600200"/>
          <a:ext cx="8229600" cy="5029200"/>
        </p:xfrm>
        <a:graphic>
          <a:graphicData uri="http://schemas.openxmlformats.org/drawingml/2006/table">
            <a:tbl>
              <a:tblPr>
                <a:tableStyleId>{16D9F66E-5EB9-4882-86FB-DCBF35E3C3E4}</a:tableStyleId>
              </a:tblPr>
              <a:tblGrid>
                <a:gridCol w="4114800"/>
                <a:gridCol w="4114800"/>
              </a:tblGrid>
              <a:tr h="822960">
                <a:tc>
                  <a:txBody>
                    <a:bodyPr/>
                    <a:lstStyle/>
                    <a:p>
                      <a:pPr algn="ctr"/>
                      <a:r>
                        <a:rPr lang="en-US" dirty="0" smtClean="0"/>
                        <a:t>§ 1194.21 Software applications and operating systems</a:t>
                      </a:r>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noFill/>
                  </a:tcPr>
                </a:tc>
                <a:tc>
                  <a:txBody>
                    <a:bodyPr/>
                    <a:lstStyle/>
                    <a:p>
                      <a:pPr algn="ctr"/>
                      <a:endParaRPr lang="en-US"/>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822960">
                <a:tc>
                  <a:txBody>
                    <a:bodyPr/>
                    <a:lstStyle/>
                    <a:p>
                      <a:pPr algn="ctr"/>
                      <a:r>
                        <a:rPr lang="en-US" dirty="0" smtClean="0"/>
                        <a:t>§ 1194.22 Web-based intranet and internet information and applications</a:t>
                      </a:r>
                      <a:endParaRPr lang="en-US" dirty="0"/>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a:r>
                        <a:rPr lang="en-US" dirty="0" smtClean="0"/>
                        <a:t>ITEC Policy 1210</a:t>
                      </a:r>
                      <a:endParaRPr lang="en-US" dirty="0"/>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822960">
                <a:tc>
                  <a:txBody>
                    <a:bodyPr/>
                    <a:lstStyle/>
                    <a:p>
                      <a:pPr algn="ctr"/>
                      <a:r>
                        <a:rPr lang="en-US" dirty="0" smtClean="0"/>
                        <a:t>§ 1194.23 Telecommunications products</a:t>
                      </a:r>
                      <a:endParaRPr lang="en-US" dirty="0"/>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a:endParaRPr lang="en-US"/>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822960">
                <a:tc>
                  <a:txBody>
                    <a:bodyPr/>
                    <a:lstStyle/>
                    <a:p>
                      <a:pPr algn="ctr"/>
                      <a:r>
                        <a:rPr lang="en-US" dirty="0" smtClean="0"/>
                        <a:t>§ 1194.24 Video and multimedia products</a:t>
                      </a:r>
                      <a:endParaRPr lang="en-US" dirty="0"/>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a:endParaRPr lang="en-US"/>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822960">
                <a:tc>
                  <a:txBody>
                    <a:bodyPr/>
                    <a:lstStyle/>
                    <a:p>
                      <a:pPr algn="ctr"/>
                      <a:r>
                        <a:rPr lang="en-US" dirty="0" smtClean="0"/>
                        <a:t>§ 1194.25 Self contained, closed products</a:t>
                      </a:r>
                      <a:endParaRPr lang="en-US" dirty="0"/>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a:endParaRPr lang="en-US"/>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r h="822960">
                <a:tc>
                  <a:txBody>
                    <a:bodyPr/>
                    <a:lstStyle/>
                    <a:p>
                      <a:pPr algn="ctr"/>
                      <a:r>
                        <a:rPr lang="en-US" dirty="0" smtClean="0"/>
                        <a:t>§ 1194.26 Desktop and portable computers</a:t>
                      </a:r>
                      <a:endParaRPr lang="en-US" dirty="0"/>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a:endParaRPr lang="en-US" dirty="0"/>
                    </a:p>
                  </a:txBody>
                  <a:tcPr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r>
            </a:tbl>
          </a:graphicData>
        </a:graphic>
      </p:graphicFrame>
      <p:pic>
        <p:nvPicPr>
          <p:cNvPr id="5" name="Picture 4" descr="Straight Right Arrow.png"/>
          <p:cNvPicPr>
            <a:picLocks noChangeAspect="1"/>
          </p:cNvPicPr>
          <p:nvPr/>
        </p:nvPicPr>
        <p:blipFill>
          <a:blip r:embed="rId3" cstate="print"/>
          <a:stretch>
            <a:fillRect/>
          </a:stretch>
        </p:blipFill>
        <p:spPr>
          <a:xfrm>
            <a:off x="4343400" y="1905000"/>
            <a:ext cx="1219048" cy="279365"/>
          </a:xfrm>
          <a:prstGeom prst="rect">
            <a:avLst/>
          </a:prstGeom>
        </p:spPr>
      </p:pic>
      <p:pic>
        <p:nvPicPr>
          <p:cNvPr id="7" name="Picture 6" descr="Straight Right Arrow.png"/>
          <p:cNvPicPr>
            <a:picLocks noChangeAspect="1"/>
          </p:cNvPicPr>
          <p:nvPr/>
        </p:nvPicPr>
        <p:blipFill>
          <a:blip r:embed="rId3" cstate="print"/>
          <a:stretch>
            <a:fillRect/>
          </a:stretch>
        </p:blipFill>
        <p:spPr>
          <a:xfrm>
            <a:off x="4343400" y="3581400"/>
            <a:ext cx="1219048" cy="279365"/>
          </a:xfrm>
          <a:prstGeom prst="rect">
            <a:avLst/>
          </a:prstGeom>
        </p:spPr>
      </p:pic>
      <p:pic>
        <p:nvPicPr>
          <p:cNvPr id="8" name="Picture 7" descr="Straight Right Arrow.png"/>
          <p:cNvPicPr>
            <a:picLocks noChangeAspect="1"/>
          </p:cNvPicPr>
          <p:nvPr/>
        </p:nvPicPr>
        <p:blipFill>
          <a:blip r:embed="rId3" cstate="print"/>
          <a:stretch>
            <a:fillRect/>
          </a:stretch>
        </p:blipFill>
        <p:spPr>
          <a:xfrm>
            <a:off x="4343400" y="4419600"/>
            <a:ext cx="1219048" cy="279365"/>
          </a:xfrm>
          <a:prstGeom prst="rect">
            <a:avLst/>
          </a:prstGeom>
        </p:spPr>
      </p:pic>
      <p:pic>
        <p:nvPicPr>
          <p:cNvPr id="9" name="Picture 8" descr="Straight Right Arrow.png"/>
          <p:cNvPicPr>
            <a:picLocks noChangeAspect="1"/>
          </p:cNvPicPr>
          <p:nvPr/>
        </p:nvPicPr>
        <p:blipFill>
          <a:blip r:embed="rId3" cstate="print"/>
          <a:stretch>
            <a:fillRect/>
          </a:stretch>
        </p:blipFill>
        <p:spPr>
          <a:xfrm>
            <a:off x="4343400" y="5257800"/>
            <a:ext cx="1219048" cy="279365"/>
          </a:xfrm>
          <a:prstGeom prst="rect">
            <a:avLst/>
          </a:prstGeom>
        </p:spPr>
      </p:pic>
      <p:pic>
        <p:nvPicPr>
          <p:cNvPr id="10" name="Picture 9" descr="Straight Right Arrow.png"/>
          <p:cNvPicPr>
            <a:picLocks noChangeAspect="1"/>
          </p:cNvPicPr>
          <p:nvPr/>
        </p:nvPicPr>
        <p:blipFill>
          <a:blip r:embed="rId3" cstate="print"/>
          <a:stretch>
            <a:fillRect/>
          </a:stretch>
        </p:blipFill>
        <p:spPr>
          <a:xfrm>
            <a:off x="4343400" y="6096000"/>
            <a:ext cx="1219048" cy="279365"/>
          </a:xfrm>
          <a:prstGeom prst="rect">
            <a:avLst/>
          </a:prstGeom>
        </p:spPr>
      </p:pic>
      <p:cxnSp>
        <p:nvCxnSpPr>
          <p:cNvPr id="12" name="Straight Arrow Connector 11"/>
          <p:cNvCxnSpPr/>
          <p:nvPr/>
        </p:nvCxnSpPr>
        <p:spPr>
          <a:xfrm>
            <a:off x="4381424" y="2882088"/>
            <a:ext cx="11430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Over the course of the last year, the KPAT has established the following priorities:</a:t>
            </a:r>
          </a:p>
          <a:p>
            <a:pPr lvl="1"/>
            <a:r>
              <a:rPr lang="en-US" dirty="0" smtClean="0"/>
              <a:t>Assessing the accessibility of state websites</a:t>
            </a:r>
          </a:p>
          <a:p>
            <a:pPr lvl="1"/>
            <a:r>
              <a:rPr lang="en-US" dirty="0" smtClean="0"/>
              <a:t>Improved integration of accessibility evaluation into the procurement process</a:t>
            </a:r>
          </a:p>
          <a:p>
            <a:pPr lvl="1"/>
            <a:r>
              <a:rPr lang="en-US" dirty="0" smtClean="0"/>
              <a:t>Research and information-sharing re: emerging use of technologies (e.g., captioning)</a:t>
            </a:r>
          </a:p>
          <a:p>
            <a:pPr lvl="1"/>
            <a:r>
              <a:rPr lang="en-US" dirty="0" smtClean="0"/>
              <a:t>Increased Awareness/Outreach Efforts</a:t>
            </a:r>
          </a:p>
          <a:p>
            <a:pPr lvl="1"/>
            <a:r>
              <a:rPr lang="en-US" dirty="0" smtClean="0"/>
              <a:t>Training for content creators</a:t>
            </a:r>
          </a:p>
          <a:p>
            <a:pPr lvl="1"/>
            <a:r>
              <a:rPr lang="en-US" dirty="0" smtClean="0"/>
              <a:t>Establishing/updating policies for accessible technology</a:t>
            </a:r>
          </a:p>
          <a:p>
            <a:pPr indent="4763">
              <a:buNone/>
            </a:pPr>
            <a:r>
              <a:rPr lang="en-US" dirty="0" smtClean="0"/>
              <a:t>Are there any other subject areas you feel would be of benefit to the community(</a:t>
            </a:r>
            <a:r>
              <a:rPr lang="en-US" dirty="0" err="1" smtClean="0"/>
              <a:t>ies</a:t>
            </a:r>
            <a:r>
              <a:rPr lang="en-US" dirty="0" smtClean="0"/>
              <a:t>) you represent?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Bill Draft 9rs1298</a:t>
            </a:r>
            <a:endParaRPr lang="en-US" dirty="0"/>
          </a:p>
        </p:txBody>
      </p:sp>
      <p:sp>
        <p:nvSpPr>
          <p:cNvPr id="3" name="Content Placeholder 2"/>
          <p:cNvSpPr>
            <a:spLocks noGrp="1"/>
          </p:cNvSpPr>
          <p:nvPr>
            <p:ph idx="1"/>
          </p:nvPr>
        </p:nvSpPr>
        <p:spPr/>
        <p:txBody>
          <a:bodyPr>
            <a:noAutofit/>
          </a:bodyPr>
          <a:lstStyle/>
          <a:p>
            <a:r>
              <a:rPr lang="en-US" sz="2200" dirty="0" smtClean="0"/>
              <a:t>Section 1 gives the citation of the act as the Kansas Information Technology Act.</a:t>
            </a:r>
          </a:p>
          <a:p>
            <a:r>
              <a:rPr lang="en-US" sz="2200" dirty="0" smtClean="0"/>
              <a:t>Section 2 sets out the purposes of the act.</a:t>
            </a:r>
          </a:p>
          <a:p>
            <a:r>
              <a:rPr lang="en-US" sz="2200" dirty="0" smtClean="0"/>
              <a:t>Section 3 is the definitional section of the act.</a:t>
            </a:r>
          </a:p>
          <a:p>
            <a:r>
              <a:rPr lang="en-US" sz="2200" dirty="0" smtClean="0"/>
              <a:t>Section 4 sets out what the head of each state organization, as defined in section 3, is responsible to do.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Bill Draft 9rs1298</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Section 5 sets out what ITEC and the State ADA Coordinator are to do under the act.</a:t>
            </a:r>
          </a:p>
          <a:p>
            <a:r>
              <a:rPr lang="en-US" dirty="0" smtClean="0"/>
              <a:t>Section 6 requires that the KPAT develop an information technology access clause in cooperation with the state Division of Purchases for use in contracts pertaining to use of information technology.</a:t>
            </a:r>
          </a:p>
          <a:p>
            <a:r>
              <a:rPr lang="en-US" dirty="0" smtClean="0"/>
              <a:t>Section 7 sets out how the clause shall be implemented in new or existing contracts, and requirements for internally developed systems and technology.</a:t>
            </a:r>
          </a:p>
          <a:p>
            <a:r>
              <a:rPr lang="en-US" dirty="0" smtClean="0"/>
              <a:t>Section 8 establishes the KPAT.  Subsection (a) sets out its membership and other pertinent information, and its purposes and charges. Subsection (b) sets out the Partnership’s powers and duties.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Draft 9rs1298 Discussion</a:t>
            </a:r>
            <a:endParaRPr lang="en-US" dirty="0"/>
          </a:p>
        </p:txBody>
      </p:sp>
      <p:sp>
        <p:nvSpPr>
          <p:cNvPr id="3" name="Content Placeholder 2"/>
          <p:cNvSpPr>
            <a:spLocks noGrp="1"/>
          </p:cNvSpPr>
          <p:nvPr>
            <p:ph idx="1"/>
          </p:nvPr>
        </p:nvSpPr>
        <p:spPr/>
        <p:txBody>
          <a:bodyPr/>
          <a:lstStyle/>
          <a:p>
            <a:r>
              <a:rPr lang="en-US" dirty="0" smtClean="0"/>
              <a:t>Ideally, this would have been brought before the KPAT first, but it came up between meetings, and we didn’t want to lose the opportunity.</a:t>
            </a:r>
          </a:p>
          <a:p>
            <a:r>
              <a:rPr lang="en-US" dirty="0" smtClean="0"/>
              <a:t>Nevertheless, endorsement from the KPAT today would be beneficial.</a:t>
            </a:r>
          </a:p>
          <a:p>
            <a:endParaRPr lang="en-US" dirty="0" smtClean="0"/>
          </a:p>
          <a:p>
            <a:r>
              <a:rPr lang="en-US" dirty="0" smtClean="0"/>
              <a:t>Discussion?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Report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Report</a:t>
            </a:r>
            <a:endParaRPr lang="en-US" dirty="0"/>
          </a:p>
        </p:txBody>
      </p:sp>
      <p:sp>
        <p:nvSpPr>
          <p:cNvPr id="3" name="Content Placeholder 2"/>
          <p:cNvSpPr>
            <a:spLocks noGrp="1"/>
          </p:cNvSpPr>
          <p:nvPr>
            <p:ph idx="1"/>
          </p:nvPr>
        </p:nvSpPr>
        <p:spPr/>
        <p:txBody>
          <a:bodyPr/>
          <a:lstStyle/>
          <a:p>
            <a:r>
              <a:rPr lang="en-US" dirty="0" smtClean="0"/>
              <a:t>It’s time to prepare the 2009 annual report.</a:t>
            </a:r>
          </a:p>
          <a:p>
            <a:r>
              <a:rPr lang="en-US" dirty="0" smtClean="0"/>
              <a:t>As was done last year, we’ll draft and distribute it to you before the next meeting in April, and have it on the agenda for approval then.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Tentative Topics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Governance</a:t>
            </a:r>
          </a:p>
          <a:p>
            <a:pPr lvl="1"/>
            <a:r>
              <a:rPr lang="en-US" dirty="0" smtClean="0"/>
              <a:t>Meeting and presentations</a:t>
            </a:r>
          </a:p>
          <a:p>
            <a:r>
              <a:rPr lang="en-US" dirty="0" smtClean="0"/>
              <a:t>Web Accessibility Assessment</a:t>
            </a:r>
          </a:p>
          <a:p>
            <a:pPr lvl="1"/>
            <a:r>
              <a:rPr lang="en-US" dirty="0" smtClean="0"/>
              <a:t>Planning for baseline assessment</a:t>
            </a:r>
          </a:p>
          <a:p>
            <a:pPr lvl="1"/>
            <a:r>
              <a:rPr lang="en-US" dirty="0" smtClean="0"/>
              <a:t>INK grant application</a:t>
            </a:r>
          </a:p>
          <a:p>
            <a:pPr lvl="1"/>
            <a:r>
              <a:rPr lang="en-US" dirty="0" smtClean="0"/>
              <a:t>Preliminary (Total </a:t>
            </a:r>
            <a:r>
              <a:rPr lang="en-US" dirty="0" err="1" smtClean="0"/>
              <a:t>Validator</a:t>
            </a:r>
            <a:r>
              <a:rPr lang="en-US" dirty="0" smtClean="0"/>
              <a:t>) assessment</a:t>
            </a:r>
          </a:p>
          <a:p>
            <a:r>
              <a:rPr lang="en-US" dirty="0" smtClean="0"/>
              <a:t>Communication</a:t>
            </a:r>
          </a:p>
          <a:p>
            <a:pPr lvl="1"/>
            <a:r>
              <a:rPr lang="en-US" dirty="0" smtClean="0"/>
              <a:t>Survey</a:t>
            </a:r>
          </a:p>
          <a:p>
            <a:pPr lvl="1"/>
            <a:r>
              <a:rPr lang="en-US" dirty="0" smtClean="0"/>
              <a:t>Nascent communication plan</a:t>
            </a:r>
          </a:p>
          <a:p>
            <a:r>
              <a:rPr lang="en-US" dirty="0" smtClean="0"/>
              <a:t>Training and Other Assistance</a:t>
            </a:r>
          </a:p>
          <a:p>
            <a:pPr lvl="1"/>
            <a:r>
              <a:rPr lang="en-US" dirty="0" smtClean="0"/>
              <a:t>Waiting on assessment</a:t>
            </a:r>
          </a:p>
          <a:p>
            <a:r>
              <a:rPr lang="en-US" dirty="0" smtClean="0"/>
              <a:t>Standards</a:t>
            </a:r>
          </a:p>
          <a:p>
            <a:pPr lvl="1"/>
            <a:r>
              <a:rPr lang="en-US" dirty="0" smtClean="0"/>
              <a:t>Procurement work</a:t>
            </a:r>
          </a:p>
          <a:p>
            <a:pPr lvl="1"/>
            <a:r>
              <a:rPr lang="en-US" dirty="0" smtClean="0"/>
              <a:t>KITA</a:t>
            </a:r>
          </a:p>
          <a:p>
            <a:pPr lvl="1"/>
            <a:r>
              <a:rPr lang="en-US" dirty="0" smtClean="0"/>
              <a:t>ITEC Policy 1210</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Report</a:t>
            </a:r>
            <a:endParaRPr lang="en-US" dirty="0"/>
          </a:p>
        </p:txBody>
      </p:sp>
      <p:sp>
        <p:nvSpPr>
          <p:cNvPr id="3" name="Content Placeholder 2"/>
          <p:cNvSpPr>
            <a:spLocks noGrp="1"/>
          </p:cNvSpPr>
          <p:nvPr>
            <p:ph idx="1"/>
          </p:nvPr>
        </p:nvSpPr>
        <p:spPr/>
        <p:txBody>
          <a:bodyPr/>
          <a:lstStyle/>
          <a:p>
            <a:r>
              <a:rPr lang="en-US" dirty="0" smtClean="0"/>
              <a:t>If anyone has anything to add or wants to help put this together, please let me know!</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a:t>
            </a:r>
            <a:endParaRPr lang="en-US" dirty="0"/>
          </a:p>
        </p:txBody>
      </p:sp>
      <p:sp>
        <p:nvSpPr>
          <p:cNvPr id="3" name="Content Placeholder 2"/>
          <p:cNvSpPr>
            <a:spLocks noGrp="1"/>
          </p:cNvSpPr>
          <p:nvPr>
            <p:ph idx="1"/>
          </p:nvPr>
        </p:nvSpPr>
        <p:spPr/>
        <p:txBody>
          <a:bodyPr anchor="ctr">
            <a:normAutofit/>
          </a:bodyPr>
          <a:lstStyle/>
          <a:p>
            <a:pPr marL="0" indent="0">
              <a:buNone/>
            </a:pPr>
            <a:r>
              <a:rPr lang="en-US" sz="3600" b="1" dirty="0" smtClean="0"/>
              <a:t>Wednesday, April 14, 2010</a:t>
            </a:r>
          </a:p>
          <a:p>
            <a:pPr marL="0" indent="0">
              <a:buNone/>
            </a:pPr>
            <a:r>
              <a:rPr lang="en-US" sz="3600" dirty="0" smtClean="0"/>
              <a:t>Time:</a:t>
            </a:r>
          </a:p>
          <a:p>
            <a:pPr marL="0" indent="0">
              <a:buNone/>
            </a:pPr>
            <a:r>
              <a:rPr lang="en-US" sz="3600" dirty="0" smtClean="0"/>
              <a:t>	1:30–3:30 PM</a:t>
            </a:r>
          </a:p>
          <a:p>
            <a:pPr marL="0" indent="0">
              <a:buNone/>
            </a:pPr>
            <a:r>
              <a:rPr lang="en-US" sz="3600" dirty="0" smtClean="0"/>
              <a:t>Location:</a:t>
            </a:r>
          </a:p>
          <a:p>
            <a:pPr marL="0" indent="0">
              <a:buNone/>
            </a:pPr>
            <a:r>
              <a:rPr lang="en-US" sz="3600" dirty="0" smtClean="0"/>
              <a:t>	Docking State Office Building</a:t>
            </a:r>
          </a:p>
          <a:p>
            <a:pPr marL="0" indent="0">
              <a:buNone/>
            </a:pPr>
            <a:r>
              <a:rPr lang="en-US" sz="3600" dirty="0" smtClean="0"/>
              <a:t>	Room B21</a:t>
            </a:r>
            <a:br>
              <a:rPr lang="en-US" sz="3600" dirty="0" smtClean="0"/>
            </a:br>
            <a:r>
              <a:rPr lang="en-US" sz="3600" dirty="0" smtClean="0"/>
              <a:t>	915 SW Harrison Street</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r>
              <a:rPr lang="en-US" dirty="0" smtClean="0"/>
              <a:t>Responses largely reinforced our stated priorities.</a:t>
            </a:r>
          </a:p>
          <a:p>
            <a:pPr lvl="1"/>
            <a:r>
              <a:rPr lang="en-US" dirty="0" smtClean="0"/>
              <a:t>Assessment tools and procurement were emphasized.</a:t>
            </a:r>
          </a:p>
          <a:p>
            <a:pPr lvl="1"/>
            <a:r>
              <a:rPr lang="en-US" dirty="0" smtClean="0"/>
              <a:t>“Sustainability” was a new concern that was brought up.</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dirty="0" smtClean="0"/>
              <a:t>Considering your participation in the KPAT and its activities to date, what has been most beneficial to you and your organization?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ormAutofit/>
          </a:bodyPr>
          <a:lstStyle/>
          <a:p>
            <a:pPr marL="514350" indent="-514350"/>
            <a:r>
              <a:rPr lang="en-US" dirty="0" smtClean="0"/>
              <a:t>Lots of positive responses here</a:t>
            </a:r>
          </a:p>
          <a:p>
            <a:pPr marL="914400" lvl="1" indent="-514350"/>
            <a:r>
              <a:rPr lang="en-US" dirty="0" smtClean="0"/>
              <a:t>Good variety, but also several common themes: awareness, information, standards, collaboration. These square well with intent.</a:t>
            </a:r>
          </a:p>
          <a:p>
            <a:pPr marL="514350" indent="-514350"/>
            <a:r>
              <a:rPr lang="en-US" dirty="0" smtClean="0"/>
              <a:t>Everyone found at least something beneficial.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dirty="0" smtClean="0"/>
              <a:t>“Just an awareness of the challenges faced by people with disabilities and how with a little effort websites can be so much friendlier”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dirty="0" smtClean="0"/>
              <a:t>“broader understanding of applicable policies (state/fed) and technologies to comply (captioning, etc)”</a:t>
            </a:r>
          </a:p>
        </p:txBody>
      </p:sp>
    </p:spTree>
  </p:cSld>
  <p:clrMapOvr>
    <a:masterClrMapping/>
  </p:clrMapOvr>
</p:sld>
</file>

<file path=ppt/theme/theme1.xml><?xml version="1.0" encoding="utf-8"?>
<a:theme xmlns:a="http://schemas.openxmlformats.org/drawingml/2006/main" name="Clark County 1 - Road">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k County 2 - Horizon">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k County 3 - Sky">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Kansas - Clark County</Template>
  <TotalTime>865</TotalTime>
  <Words>2508</Words>
  <Application>Microsoft Office PowerPoint</Application>
  <PresentationFormat>On-screen Show (4:3)</PresentationFormat>
  <Paragraphs>419</Paragraphs>
  <Slides>48</Slides>
  <Notes>34</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Clark County 1 - Road</vt:lpstr>
      <vt:lpstr>Clark County 2 - Horizon</vt:lpstr>
      <vt:lpstr>Clark County 3 - Sky</vt:lpstr>
      <vt:lpstr>Kansas Partnership for Accessible Technology</vt:lpstr>
      <vt:lpstr>Survey Results and Communication Plan</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Survey Results</vt:lpstr>
      <vt:lpstr>Outreach Survey Question</vt:lpstr>
      <vt:lpstr>Outreach Survey Responses</vt:lpstr>
      <vt:lpstr>Communication Plan</vt:lpstr>
      <vt:lpstr>Status Updates</vt:lpstr>
      <vt:lpstr>Web Accessibility Assessment</vt:lpstr>
      <vt:lpstr>Preliminary Assessment</vt:lpstr>
      <vt:lpstr>Slide 29</vt:lpstr>
      <vt:lpstr>Nature of the Errors</vt:lpstr>
      <vt:lpstr>Nature of the Errors</vt:lpstr>
      <vt:lpstr>Captioning</vt:lpstr>
      <vt:lpstr>Captioning</vt:lpstr>
      <vt:lpstr>Captioning</vt:lpstr>
      <vt:lpstr>Bill Draft</vt:lpstr>
      <vt:lpstr>Since we last met…</vt:lpstr>
      <vt:lpstr>What the Bill Would Do</vt:lpstr>
      <vt:lpstr>Accessibility Laws</vt:lpstr>
      <vt:lpstr>Section 508 Technical Standards</vt:lpstr>
      <vt:lpstr>Bill Draft 9rs1298</vt:lpstr>
      <vt:lpstr>Bill Draft 9rs1298</vt:lpstr>
      <vt:lpstr>Bill Draft 9rs1298 Discussion</vt:lpstr>
      <vt:lpstr>Annual Report</vt:lpstr>
      <vt:lpstr>Annual Report</vt:lpstr>
      <vt:lpstr>Tentative Topics</vt:lpstr>
      <vt:lpstr>Annual Report</vt:lpstr>
      <vt:lpstr>Open Discussion</vt:lpstr>
      <vt:lpstr>Next Meeting:</vt:lpstr>
    </vt:vector>
  </TitlesOfParts>
  <Company>State of 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Partnership for Accessible Technology</dc:title>
  <dc:creator>Cole Robison</dc:creator>
  <cp:lastModifiedBy>Cole Robison</cp:lastModifiedBy>
  <cp:revision>77</cp:revision>
  <dcterms:created xsi:type="dcterms:W3CDTF">2010-01-12T05:39:31Z</dcterms:created>
  <dcterms:modified xsi:type="dcterms:W3CDTF">2010-01-13T18:11:55Z</dcterms:modified>
</cp:coreProperties>
</file>