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 id="2147483680" r:id="rId3"/>
  </p:sldMasterIdLst>
  <p:notesMasterIdLst>
    <p:notesMasterId r:id="rId48"/>
  </p:notesMasterIdLst>
  <p:sldIdLst>
    <p:sldId id="256" r:id="rId4"/>
    <p:sldId id="257" r:id="rId5"/>
    <p:sldId id="263" r:id="rId6"/>
    <p:sldId id="264" r:id="rId7"/>
    <p:sldId id="265" r:id="rId8"/>
    <p:sldId id="267" r:id="rId9"/>
    <p:sldId id="266" r:id="rId10"/>
    <p:sldId id="286" r:id="rId11"/>
    <p:sldId id="258" r:id="rId12"/>
    <p:sldId id="268" r:id="rId13"/>
    <p:sldId id="271" r:id="rId14"/>
    <p:sldId id="269" r:id="rId15"/>
    <p:sldId id="287" r:id="rId16"/>
    <p:sldId id="270" r:id="rId17"/>
    <p:sldId id="294" r:id="rId18"/>
    <p:sldId id="259" r:id="rId19"/>
    <p:sldId id="288" r:id="rId20"/>
    <p:sldId id="289" r:id="rId21"/>
    <p:sldId id="290" r:id="rId22"/>
    <p:sldId id="291" r:id="rId23"/>
    <p:sldId id="260" r:id="rId24"/>
    <p:sldId id="273" r:id="rId25"/>
    <p:sldId id="274" r:id="rId26"/>
    <p:sldId id="275" r:id="rId27"/>
    <p:sldId id="276" r:id="rId28"/>
    <p:sldId id="292" r:id="rId29"/>
    <p:sldId id="277" r:id="rId30"/>
    <p:sldId id="293" r:id="rId31"/>
    <p:sldId id="261" r:id="rId32"/>
    <p:sldId id="278" r:id="rId33"/>
    <p:sldId id="279" r:id="rId34"/>
    <p:sldId id="280" r:id="rId35"/>
    <p:sldId id="295" r:id="rId36"/>
    <p:sldId id="296" r:id="rId37"/>
    <p:sldId id="281" r:id="rId38"/>
    <p:sldId id="297" r:id="rId39"/>
    <p:sldId id="298" r:id="rId40"/>
    <p:sldId id="299" r:id="rId41"/>
    <p:sldId id="300" r:id="rId42"/>
    <p:sldId id="282" r:id="rId43"/>
    <p:sldId id="283" r:id="rId44"/>
    <p:sldId id="284" r:id="rId45"/>
    <p:sldId id="262" r:id="rId46"/>
    <p:sldId id="285"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7" autoAdjust="0"/>
  </p:normalViewPr>
  <p:slideViewPr>
    <p:cSldViewPr snapToGrid="0" snapToObjects="1">
      <p:cViewPr varScale="1">
        <p:scale>
          <a:sx n="103" d="100"/>
          <a:sy n="103" d="100"/>
        </p:scale>
        <p:origin x="-1134" y="-102"/>
      </p:cViewPr>
      <p:guideLst>
        <p:guide orient="horz" pos="2160"/>
        <p:guide pos="2880"/>
      </p:guideLst>
    </p:cSldViewPr>
  </p:slideViewPr>
  <p:outlineViewPr>
    <p:cViewPr>
      <p:scale>
        <a:sx n="33" d="100"/>
        <a:sy n="33" d="100"/>
      </p:scale>
      <p:origin x="0" y="161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913486-2638-44DD-BD8D-1C10A66A736F}" type="datetimeFigureOut">
              <a:rPr lang="en-US" smtClean="0"/>
              <a:pPr/>
              <a:t>4/14/2010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D3D4CA-BBF9-4378-8A6F-57ECFEFACA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a.ks.gov/itec/documents/itecitpolicy1210.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a.ks.gov/itec/default.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a.ks.gov/itec/documents/itecitpolicy1210.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da.ks.gov/itec/default.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D3D4CA-BBF9-4378-8A6F-57ECFEFACA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another way: It’s not necessary to have completed all plans by 10/23, but merely to have either completed </a:t>
            </a:r>
            <a:r>
              <a:rPr lang="en-US" i="1" dirty="0" smtClean="0"/>
              <a:t>or filed </a:t>
            </a:r>
            <a:r>
              <a:rPr lang="en-US" dirty="0" smtClean="0"/>
              <a:t>them by then.</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rough list is meant to spark thinking about ways an agency’s web portfolio could be divided, and then plans developed and resources allocated appropriately</a:t>
            </a:r>
            <a:r>
              <a:rPr lang="en-US" baseline="0" dirty="0" smtClean="0"/>
              <a:t>.</a:t>
            </a:r>
          </a:p>
          <a:p>
            <a:endParaRPr lang="en-US" baseline="0" dirty="0" smtClean="0"/>
          </a:p>
          <a:p>
            <a:r>
              <a:rPr lang="en-US" baseline="0" dirty="0" smtClean="0"/>
              <a:t>HTML = Hypertext Markup Language</a:t>
            </a:r>
          </a:p>
          <a:p>
            <a:r>
              <a:rPr lang="en-US" baseline="0" dirty="0" smtClean="0"/>
              <a:t>CMS = Content Management System</a:t>
            </a:r>
          </a:p>
          <a:p>
            <a:r>
              <a:rPr lang="en-US" baseline="0" dirty="0" smtClean="0"/>
              <a:t>RIA = Rich Internet Application</a:t>
            </a:r>
          </a:p>
          <a:p>
            <a:r>
              <a:rPr lang="en-US" baseline="0" dirty="0" smtClean="0"/>
              <a:t>PDF = Portable Document Format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COTS = Commercial Off-The-Shelf (products)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SaaS</a:t>
            </a:r>
            <a:r>
              <a:rPr lang="en-US" baseline="0" dirty="0" smtClean="0"/>
              <a:t> = Software as a Service</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rough list is meant to spark thinking about ways an agency’s web portfolio could be divided, and then plans developed and resources allocated appropriately.</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(Statement</a:t>
            </a:r>
            <a:r>
              <a:rPr lang="en-US" baseline="0" dirty="0" smtClean="0"/>
              <a:t> of duties here is summarized.)</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Also supplements ADA Accessibility Guidelines to broaden coverage to include certain types of interactive transaction machines such as point-of-sales machines and self-service kiosks.</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TEITAC:</a:t>
            </a:r>
            <a:r>
              <a:rPr lang="en-US" baseline="0" dirty="0" smtClean="0"/>
              <a:t> </a:t>
            </a:r>
            <a:r>
              <a:rPr lang="en-US" dirty="0" smtClean="0"/>
              <a:t>Telecommunications and Electronic and </a:t>
            </a:r>
            <a:r>
              <a:rPr lang="en-US" dirty="0" smtClean="0"/>
              <a:t>Information </a:t>
            </a:r>
            <a:r>
              <a:rPr lang="en-US" dirty="0" smtClean="0"/>
              <a:t>Technology Advisory </a:t>
            </a:r>
            <a:r>
              <a:rPr lang="en-US" dirty="0" smtClean="0"/>
              <a:t>Committee</a:t>
            </a:r>
          </a:p>
        </p:txBody>
      </p:sp>
      <p:sp>
        <p:nvSpPr>
          <p:cNvPr id="4" name="Slide Number Placeholder 3"/>
          <p:cNvSpPr>
            <a:spLocks noGrp="1"/>
          </p:cNvSpPr>
          <p:nvPr>
            <p:ph type="sldNum" sz="quarter" idx="10"/>
          </p:nvPr>
        </p:nvSpPr>
        <p:spPr/>
        <p:txBody>
          <a:bodyPr/>
          <a:lstStyle/>
          <a:p>
            <a:fld id="{92D3D4CA-BBF9-4378-8A6F-57ECFEFACA3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Provision</a:t>
            </a:r>
            <a:r>
              <a:rPr lang="en-US" baseline="0" dirty="0" smtClean="0"/>
              <a:t> from 508 Chapter 1:  Application and Administration. </a:t>
            </a:r>
            <a:r>
              <a:rPr lang="en-US" dirty="0" smtClean="0"/>
              <a:t>Emphasis added.</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section</a:t>
            </a:r>
            <a:r>
              <a:rPr lang="en-US" baseline="0" dirty="0" smtClean="0"/>
              <a:t> of the page, “Update of the Standards,” has links to the ANPRM, the draft text, posting of public comments, the announcement press release, public hearing information, and background material.</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paragraph for this section of questions in the current draft:</a:t>
            </a:r>
          </a:p>
          <a:p>
            <a:endParaRPr lang="en-US" dirty="0" smtClean="0"/>
          </a:p>
          <a:p>
            <a:r>
              <a:rPr lang="en-US" dirty="0" smtClean="0"/>
              <a:t>… I’d like to open our dialogue by asking you a few questions, to get a sense of where things stand regarding web accessibility throughout the state. Please understand that I’m simply trying to gauge the level of progress, and even awareness, of web accessibility, in the interest of determining how to best support you in these efforts going forward.</a:t>
            </a:r>
          </a:p>
          <a:p>
            <a:r>
              <a:rPr lang="en-US" dirty="0" smtClean="0"/>
              <a:t> </a:t>
            </a:r>
          </a:p>
          <a:p>
            <a:r>
              <a:rPr lang="en-US" i="1" dirty="0" smtClean="0"/>
              <a:t>The </a:t>
            </a:r>
            <a:r>
              <a:rPr lang="en-US" i="1" u="sng" dirty="0" smtClean="0">
                <a:hlinkClick r:id="rId3"/>
              </a:rPr>
              <a:t>State of Kansas Web Accessibility Requirements</a:t>
            </a:r>
            <a:r>
              <a:rPr lang="en-US" i="1" dirty="0" smtClean="0"/>
              <a:t> are established by </a:t>
            </a:r>
            <a:r>
              <a:rPr lang="en-US" i="1" u="sng" dirty="0" smtClean="0">
                <a:hlinkClick r:id="rId4"/>
              </a:rPr>
              <a:t>ITEC</a:t>
            </a:r>
            <a:r>
              <a:rPr lang="en-US" i="1" dirty="0" smtClean="0"/>
              <a:t> in </a:t>
            </a:r>
            <a:r>
              <a:rPr lang="en-US" b="1" i="1" u="sng" dirty="0" smtClean="0">
                <a:hlinkClick r:id="rId3"/>
              </a:rPr>
              <a:t>Information Technology Policy 1210</a:t>
            </a:r>
            <a:r>
              <a:rPr lang="en-US" i="1" dirty="0" smtClean="0"/>
              <a:t>, which first went into effect in October 2000.</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paragraph for this section of questions in the current draft:</a:t>
            </a:r>
          </a:p>
          <a:p>
            <a:endParaRPr lang="en-US" dirty="0" smtClean="0"/>
          </a:p>
          <a:p>
            <a:r>
              <a:rPr lang="en-US" dirty="0" smtClean="0"/>
              <a:t>… I’d like to open our dialogue by asking you a few questions, to get a sense of where things stand regarding web accessibility throughout the state. Please understand that I’m simply trying to gauge the level of progress, and even awareness, of web accessibility, in the interest of determining how to best support you in these efforts going forward.</a:t>
            </a:r>
          </a:p>
          <a:p>
            <a:r>
              <a:rPr lang="en-US" dirty="0" smtClean="0"/>
              <a:t> </a:t>
            </a:r>
          </a:p>
          <a:p>
            <a:r>
              <a:rPr lang="en-US" i="1" dirty="0" smtClean="0"/>
              <a:t>The </a:t>
            </a:r>
            <a:r>
              <a:rPr lang="en-US" i="1" u="sng" dirty="0" smtClean="0">
                <a:hlinkClick r:id="rId3"/>
              </a:rPr>
              <a:t>State of Kansas Web Accessibility Requirements</a:t>
            </a:r>
            <a:r>
              <a:rPr lang="en-US" i="1" dirty="0" smtClean="0"/>
              <a:t> are established by </a:t>
            </a:r>
            <a:r>
              <a:rPr lang="en-US" i="1" u="sng" dirty="0" smtClean="0">
                <a:hlinkClick r:id="rId4"/>
              </a:rPr>
              <a:t>ITEC</a:t>
            </a:r>
            <a:r>
              <a:rPr lang="en-US" i="1" dirty="0" smtClean="0"/>
              <a:t> in </a:t>
            </a:r>
            <a:r>
              <a:rPr lang="en-US" b="1" i="1" u="sng" dirty="0" smtClean="0">
                <a:hlinkClick r:id="rId3"/>
              </a:rPr>
              <a:t>Information Technology Policy 1210</a:t>
            </a:r>
            <a:r>
              <a:rPr lang="en-US" i="1" dirty="0" smtClean="0"/>
              <a:t>, which first went into effect in October 2000.</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paragraph for this section of questions in the current draft:</a:t>
            </a:r>
          </a:p>
          <a:p>
            <a:endParaRPr lang="en-US" dirty="0" smtClean="0"/>
          </a:p>
          <a:p>
            <a:pPr defTabSz="931774">
              <a:defRPr/>
            </a:pPr>
            <a:r>
              <a:rPr lang="en-US" dirty="0" smtClean="0"/>
              <a:t>One area that we know represents a particular challenge is providing captioned video. This is an area for which best practices and solutions are not yet fully determined. In order to help us gain a better understanding of the challenges we face, and thus develop recommendations and resources to help meet them, I’d like to know a little about your online video situation.</a:t>
            </a:r>
          </a:p>
        </p:txBody>
      </p:sp>
      <p:sp>
        <p:nvSpPr>
          <p:cNvPr id="4" name="Slide Number Placeholder 3"/>
          <p:cNvSpPr>
            <a:spLocks noGrp="1"/>
          </p:cNvSpPr>
          <p:nvPr>
            <p:ph type="sldNum" sz="quarter" idx="10"/>
          </p:nvPr>
        </p:nvSpPr>
        <p:spPr/>
        <p:txBody>
          <a:bodyPr/>
          <a:lstStyle/>
          <a:p>
            <a:fld id="{92D3D4CA-BBF9-4378-8A6F-57ECFEFACA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paragraph for this section of questions in the current draft:</a:t>
            </a:r>
          </a:p>
          <a:p>
            <a:endParaRPr lang="en-US" dirty="0" smtClean="0"/>
          </a:p>
          <a:p>
            <a:pPr defTabSz="931774">
              <a:defRPr/>
            </a:pPr>
            <a:r>
              <a:rPr lang="en-US" dirty="0" smtClean="0"/>
              <a:t>One area that we know represents a particular challenge is providing captioned video. This is an area for which best practices and solutions are not yet fully determined. In order to help us gain a better understanding of the challenges we face, and thus develop recommendations and resources to help meet them, I’d like to know a little about your online video situation.</a:t>
            </a:r>
          </a:p>
        </p:txBody>
      </p:sp>
      <p:sp>
        <p:nvSpPr>
          <p:cNvPr id="4" name="Slide Number Placeholder 3"/>
          <p:cNvSpPr>
            <a:spLocks noGrp="1"/>
          </p:cNvSpPr>
          <p:nvPr>
            <p:ph type="sldNum" sz="quarter" idx="10"/>
          </p:nvPr>
        </p:nvSpPr>
        <p:spPr/>
        <p:txBody>
          <a:bodyPr/>
          <a:lstStyle/>
          <a:p>
            <a:fld id="{92D3D4CA-BBF9-4378-8A6F-57ECFEFACA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3"/>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1"/>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1">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1">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4800600"/>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1"/>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6"/>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6"/>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6">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6">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4800600"/>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6"/>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3"/>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4800600"/>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553200"/>
            <a:ext cx="2133600" cy="304800"/>
          </a:xfrm>
          <a:prstGeom prst="rect">
            <a:avLst/>
          </a:prstGeom>
        </p:spPr>
        <p:txBody>
          <a:bodyPr/>
          <a:lstStyle>
            <a:lvl1pPr>
              <a:defRPr sz="1200">
                <a:solidFill>
                  <a:schemeClr val="accent3"/>
                </a:solidFill>
              </a:defRPr>
            </a:lvl1pPr>
          </a:lstStyle>
          <a:p>
            <a:pPr algn="r"/>
            <a:fld id="{11142FC3-DC0E-439B-ABB5-058A9EF3EA63}"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40000">
              <a:schemeClr val="bg1">
                <a:lumMod val="95000"/>
              </a:schemeClr>
            </a:gs>
            <a:gs pos="100000">
              <a:schemeClr val="accent3">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lumMod val="95000"/>
              </a:schemeClr>
            </a:gs>
            <a:gs pos="100000">
              <a:schemeClr val="accent1">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lumMod val="95000"/>
              </a:schemeClr>
            </a:gs>
            <a:gs pos="100000">
              <a:schemeClr val="accent6">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www.access-board.gov/sec508/refresh/notice.htm"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hyperlink" Target="http://www.access-board.gov/sec508/refresh/draft-rule.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www.access-board.gov/508.htm" TargetMode="External"/><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hyperlink" Target="mailto:cole.robison@da.ks.gov"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Partnership for</a:t>
            </a:r>
            <a:br>
              <a:rPr lang="en-US" dirty="0" smtClean="0"/>
            </a:br>
            <a:r>
              <a:rPr lang="en-US" dirty="0" smtClean="0"/>
              <a:t>Accessible Technology</a:t>
            </a:r>
            <a:endParaRPr lang="en-US" dirty="0"/>
          </a:p>
        </p:txBody>
      </p:sp>
      <p:sp>
        <p:nvSpPr>
          <p:cNvPr id="3" name="Subtitle 2"/>
          <p:cNvSpPr>
            <a:spLocks noGrp="1"/>
          </p:cNvSpPr>
          <p:nvPr>
            <p:ph type="subTitle" idx="1"/>
          </p:nvPr>
        </p:nvSpPr>
        <p:spPr/>
        <p:txBody>
          <a:bodyPr/>
          <a:lstStyle/>
          <a:p>
            <a:r>
              <a:rPr lang="en-US" dirty="0" smtClean="0"/>
              <a:t>April 14, 2010 Meeting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Undue Burden</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IT Policy 1210 18-month rollout period ends October 23, 2010.</a:t>
            </a:r>
          </a:p>
          <a:p>
            <a:r>
              <a:rPr lang="en-US" dirty="0" smtClean="0"/>
              <a:t>Undue burden:</a:t>
            </a:r>
          </a:p>
          <a:p>
            <a:pPr lvl="1"/>
            <a:r>
              <a:rPr lang="en-US" dirty="0" smtClean="0"/>
              <a:t>7.4 In cases where a webpage, web service, or web application cannot be made compliant as required in Section 7.1 without an undue burden, an exception may be requested for review by the State ADA Coordinator and the Director of Statewide Web/IT Accessibility. The procedure for obtaining an undue burden exception is as follows: </a:t>
            </a:r>
          </a:p>
          <a:p>
            <a:pPr lvl="2"/>
            <a:r>
              <a:rPr lang="en-US" dirty="0" smtClean="0"/>
              <a:t>7.4.1 The request for an exception shall be in writing, shall state the reason(s) that compliance will create a financial or administrative undue burden, and shall be submitted to the State ADA Coordinator. Such requests must receive approval by the State ADA Coordinator prior to deployment.</a:t>
            </a:r>
          </a:p>
          <a:p>
            <a:pPr lvl="2"/>
            <a:r>
              <a:rPr lang="en-US" dirty="0" smtClean="0"/>
              <a:t>7.4.2 Entities shall describe in detail the challenges faced in making the webpage, web service, or web application accessible, including an estimate of hard and soft costs that would be incurred in doing so.</a:t>
            </a:r>
          </a:p>
          <a:p>
            <a:pPr lvl="2"/>
            <a:r>
              <a:rPr lang="en-US" dirty="0" smtClean="0"/>
              <a:t>7.4.3 Entities shall describe their short-term and long-term solutions for making the webpage, web service, or web application accessible.</a:t>
            </a:r>
          </a:p>
          <a:p>
            <a:pPr lvl="2"/>
            <a:r>
              <a:rPr lang="en-US" dirty="0" smtClean="0"/>
              <a:t>7.4.4 Entities shall submit a timeline in which the webpage, web service, or web application will be made accessible, and provide progress updates as requested by the KPAT.</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500" fill="hold"/>
                                        <p:tgtEl>
                                          <p:spTgt spid="5">
                                            <p:txEl>
                                              <p:pRg st="5" end="5"/>
                                            </p:txEl>
                                          </p:spTgt>
                                        </p:tgtEl>
                                        <p:attrNameLst>
                                          <p:attrName>style.fontSize</p:attrName>
                                        </p:attrNameLst>
                                      </p:cBhvr>
                                    </p:anim>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
                                      </p:to>
                                    </p:set>
                                    <p:animEffect filter="image" prLst="opacity: 0.2">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15"/>
                                      </p:to>
                                    </p:set>
                                    <p:animEffect filter="image" prLst="opacity: 0.1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3" end="3"/>
                                            </p:txEl>
                                          </p:spTgt>
                                        </p:tgtEl>
                                        <p:attrNameLst>
                                          <p:attrName>style.opacity</p:attrName>
                                        </p:attrNameLst>
                                      </p:cBhvr>
                                      <p:to>
                                        <p:strVal val="0.1"/>
                                      </p:to>
                                    </p:set>
                                    <p:animEffect filter="image" prLst="opacity: 0.1">
                                      <p:cBhvr rctx="IE">
                                        <p:cTn id="18" dur="indefinite"/>
                                        <p:tgtEl>
                                          <p:spTgt spid="5">
                                            <p:txEl>
                                              <p:pRg st="3" end="3"/>
                                            </p:txEl>
                                          </p:spTgt>
                                        </p:tgtEl>
                                      </p:cBhvr>
                                    </p:animEffect>
                                  </p:childTnLst>
                                </p:cTn>
                              </p:par>
                              <p:par>
                                <p:cTn id="19" presetID="9" presetClass="emph" presetSubtype="0" nodeType="withEffect">
                                  <p:stCondLst>
                                    <p:cond delay="0"/>
                                  </p:stCondLst>
                                  <p:childTnLst>
                                    <p:set>
                                      <p:cBhvr rctx="PPT">
                                        <p:cTn id="20" dur="indefinite"/>
                                        <p:tgtEl>
                                          <p:spTgt spid="5">
                                            <p:txEl>
                                              <p:pRg st="4" end="4"/>
                                            </p:txEl>
                                          </p:spTgt>
                                        </p:tgtEl>
                                        <p:attrNameLst>
                                          <p:attrName>style.opacity</p:attrName>
                                        </p:attrNameLst>
                                      </p:cBhvr>
                                      <p:to>
                                        <p:strVal val="0.05"/>
                                      </p:to>
                                    </p:set>
                                    <p:animEffect filter="image" prLst="opacity: 0.05">
                                      <p:cBhvr rctx="IE">
                                        <p:cTn id="21" dur="indefinite"/>
                                        <p:tgtEl>
                                          <p:spTgt spid="5">
                                            <p:txEl>
                                              <p:pRg st="4" end="4"/>
                                            </p:txEl>
                                          </p:spTgt>
                                        </p:tgtEl>
                                      </p:cBhvr>
                                    </p:animEffect>
                                  </p:childTnLst>
                                </p:cTn>
                              </p:par>
                              <p:par>
                                <p:cTn id="22" presetID="9" presetClass="emph" presetSubtype="0" nodeType="withEffect">
                                  <p:stCondLst>
                                    <p:cond delay="0"/>
                                  </p:stCondLst>
                                  <p:childTnLst>
                                    <p:set>
                                      <p:cBhvr rctx="PPT">
                                        <p:cTn id="23" dur="indefinite"/>
                                        <p:tgtEl>
                                          <p:spTgt spid="5">
                                            <p:txEl>
                                              <p:pRg st="6" end="6"/>
                                            </p:txEl>
                                          </p:spTgt>
                                        </p:tgtEl>
                                        <p:attrNameLst>
                                          <p:attrName>style.opacity</p:attrName>
                                        </p:attrNameLst>
                                      </p:cBhvr>
                                      <p:to>
                                        <p:strVal val="0"/>
                                      </p:to>
                                    </p:set>
                                    <p:animEffect filter="image" prLst="opacity: 0">
                                      <p:cBhvr rctx="IE">
                                        <p:cTn id="24"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Undue Burden</a:t>
            </a:r>
            <a:endParaRPr lang="en-US" dirty="0"/>
          </a:p>
        </p:txBody>
      </p:sp>
      <p:sp>
        <p:nvSpPr>
          <p:cNvPr id="3" name="Content Placeholder 2"/>
          <p:cNvSpPr>
            <a:spLocks noGrp="1"/>
          </p:cNvSpPr>
          <p:nvPr>
            <p:ph idx="1"/>
          </p:nvPr>
        </p:nvSpPr>
        <p:spPr/>
        <p:txBody>
          <a:bodyPr>
            <a:normAutofit/>
          </a:bodyPr>
          <a:lstStyle/>
          <a:p>
            <a:r>
              <a:rPr lang="en-US" sz="2000" dirty="0" smtClean="0"/>
              <a:t>Whether completion can be expected by 10/23 or not, agencies should have corrective action plans for their content.</a:t>
            </a:r>
          </a:p>
          <a:p>
            <a:pPr lvl="1"/>
            <a:r>
              <a:rPr lang="en-US" sz="1600" dirty="0" smtClean="0"/>
              <a:t>If the plan can be carried out by the deadline:</a:t>
            </a:r>
          </a:p>
          <a:p>
            <a:pPr lvl="1"/>
            <a:r>
              <a:rPr lang="en-US" sz="1600" dirty="0" smtClean="0"/>
              <a:t>If not, it becomes the basis for an undue burden request.</a:t>
            </a:r>
          </a:p>
          <a:p>
            <a:r>
              <a:rPr lang="en-US" sz="2000" dirty="0" smtClean="0"/>
              <a:t>Either way, the agency is following a plan and making progress toward full accessibility.</a:t>
            </a:r>
          </a:p>
        </p:txBody>
      </p:sp>
      <p:pic>
        <p:nvPicPr>
          <p:cNvPr id="1029" name="Picture 5" descr="great! (animation of a smiley doing a &quot;happy dance&quot;)"/>
          <p:cNvPicPr>
            <a:picLocks noChangeAspect="1" noChangeArrowheads="1" noCrop="1"/>
          </p:cNvPicPr>
          <p:nvPr/>
        </p:nvPicPr>
        <p:blipFill>
          <a:blip r:embed="rId3"/>
          <a:stretch>
            <a:fillRect/>
          </a:stretch>
        </p:blipFill>
        <p:spPr bwMode="auto">
          <a:xfrm>
            <a:off x="6126019" y="2589500"/>
            <a:ext cx="457199" cy="238125"/>
          </a:xfrm>
          <a:prstGeom prst="rect">
            <a:avLst/>
          </a:prstGeom>
        </p:spPr>
      </p:pic>
      <p:sp>
        <p:nvSpPr>
          <p:cNvPr id="5" name="Slide Number Placeholder 4"/>
          <p:cNvSpPr>
            <a:spLocks noGrp="1"/>
          </p:cNvSpPr>
          <p:nvPr>
            <p:ph type="sldNum" sz="quarter" idx="12"/>
          </p:nvPr>
        </p:nvSpPr>
        <p:spPr/>
        <p:txBody>
          <a:bodyPr/>
          <a:lstStyle/>
          <a:p>
            <a:pPr algn="r"/>
            <a:fld id="{11142FC3-DC0E-439B-ABB5-058A9EF3EA63}" type="slidenum">
              <a:rPr lang="en-US" smtClean="0"/>
              <a:pPr algn="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5000"/>
                                  </p:stCondLst>
                                  <p:childTnLst>
                                    <p:set>
                                      <p:cBhvr>
                                        <p:cTn id="9" dur="1" fill="hold">
                                          <p:stCondLst>
                                            <p:cond delay="0"/>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Categorization Dimensions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developing corrective action plans and prioritizing remediation efforts, it’s clear that a more sophisticated approach is required, with recognition that all web content is not equal, in many different respects.</a:t>
            </a:r>
          </a:p>
          <a:p>
            <a:pPr lvl="1"/>
            <a:r>
              <a:rPr lang="en-US" dirty="0" smtClean="0"/>
              <a:t>Technology: static HTML, CMS, dynamic application, RIA, PDF, audio/video, etc.</a:t>
            </a:r>
          </a:p>
          <a:p>
            <a:pPr lvl="1"/>
            <a:r>
              <a:rPr lang="en-US" dirty="0" smtClean="0"/>
              <a:t>Development origin: in-house, contracted, </a:t>
            </a:r>
            <a:r>
              <a:rPr lang="en-US" dirty="0" smtClean="0"/>
              <a:t>COTS, </a:t>
            </a:r>
            <a:r>
              <a:rPr lang="en-US" dirty="0" err="1" smtClean="0"/>
              <a:t>SaaS</a:t>
            </a:r>
            <a:endParaRPr lang="en-US" dirty="0" smtClean="0"/>
          </a:p>
          <a:p>
            <a:pPr lvl="1"/>
            <a:r>
              <a:rPr lang="en-US" dirty="0" smtClean="0"/>
              <a:t>Production source: developed directly, supplied by non-technical content owners (e.g., as with a CMS), content that is more captured than created (e.g., video recorded lectures)</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Categorization Dimensions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Currency: current vs. past relevancy, enduring vs. transient value</a:t>
            </a:r>
          </a:p>
          <a:p>
            <a:pPr lvl="1"/>
            <a:r>
              <a:rPr lang="en-US" dirty="0" smtClean="0"/>
              <a:t>Business value: critical/popular/high impact vs. less so</a:t>
            </a:r>
          </a:p>
          <a:p>
            <a:pPr lvl="1"/>
            <a:r>
              <a:rPr lang="en-US" dirty="0" smtClean="0"/>
              <a:t>Audience: public-facing, partners, internal; open vs. known set</a:t>
            </a:r>
          </a:p>
          <a:p>
            <a:pPr lvl="1"/>
            <a:r>
              <a:rPr lang="en-US" dirty="0" smtClean="0"/>
              <a:t>Targeted interest: specific relevancy to the disability community</a:t>
            </a:r>
          </a:p>
          <a:p>
            <a:pPr lvl="1"/>
            <a:r>
              <a:rPr lang="en-US" dirty="0" smtClean="0"/>
              <a:t>Breadth of applicability: templates and ubiquitous material for which remediation would apply broadly vs. isolated, unique instances</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Subcommittee for Policy Review and Implementation Oversight</a:t>
            </a:r>
            <a:endParaRPr lang="en-US" dirty="0"/>
          </a:p>
        </p:txBody>
      </p:sp>
      <p:sp>
        <p:nvSpPr>
          <p:cNvPr id="3" name="Content Placeholder 2"/>
          <p:cNvSpPr>
            <a:spLocks noGrp="1"/>
          </p:cNvSpPr>
          <p:nvPr>
            <p:ph idx="1"/>
          </p:nvPr>
        </p:nvSpPr>
        <p:spPr/>
        <p:txBody>
          <a:bodyPr/>
          <a:lstStyle/>
          <a:p>
            <a:r>
              <a:rPr lang="en-US" dirty="0" smtClean="0"/>
              <a:t>Duties</a:t>
            </a:r>
          </a:p>
          <a:p>
            <a:pPr lvl="1"/>
            <a:r>
              <a:rPr lang="en-US" dirty="0" smtClean="0"/>
              <a:t>Review proposed implementation guidance for ITEC Policy 1210</a:t>
            </a:r>
          </a:p>
          <a:p>
            <a:pPr lvl="1"/>
            <a:r>
              <a:rPr lang="en-US" dirty="0" smtClean="0"/>
              <a:t>Review draft(s) of Section 508 revisions</a:t>
            </a:r>
          </a:p>
          <a:p>
            <a:pPr lvl="1"/>
            <a:r>
              <a:rPr lang="en-US" dirty="0" smtClean="0"/>
              <a:t>Evaluate needs for standards in other areas</a:t>
            </a:r>
          </a:p>
          <a:p>
            <a:pPr lvl="1"/>
            <a:r>
              <a:rPr lang="en-US" dirty="0" smtClean="0"/>
              <a:t>Review approach and outcomes during the initial implementation of the web accessibility assessment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Subcommittee for Policy Review and Implementation Oversight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Membership</a:t>
            </a:r>
          </a:p>
          <a:p>
            <a:pPr lvl="1"/>
            <a:r>
              <a:rPr lang="en-US" dirty="0" smtClean="0"/>
              <a:t>Director of IT Accessibility (Subcommittee chair)</a:t>
            </a:r>
          </a:p>
          <a:p>
            <a:pPr lvl="1"/>
            <a:r>
              <a:rPr lang="en-US" dirty="0" smtClean="0"/>
              <a:t>KPAT Representatives (4) representing a cross section of affected parties</a:t>
            </a:r>
          </a:p>
          <a:p>
            <a:pPr lvl="1"/>
            <a:r>
              <a:rPr lang="en-US" dirty="0" smtClean="0"/>
              <a:t>State ADA Coordinator</a:t>
            </a:r>
          </a:p>
          <a:p>
            <a:pPr lvl="1"/>
            <a:r>
              <a:rPr lang="en-US" dirty="0" smtClean="0"/>
              <a:t>KPAT Chair</a:t>
            </a:r>
          </a:p>
          <a:p>
            <a:r>
              <a:rPr lang="en-US" dirty="0" smtClean="0"/>
              <a:t>Meet biweekly, or as needed, for six months</a:t>
            </a:r>
          </a:p>
          <a:p>
            <a:r>
              <a:rPr lang="en-US" dirty="0" smtClean="0"/>
              <a:t>Deliver feedback and recommendations, etc., to the KPAT for review</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Annual Report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Accomplishments</a:t>
            </a:r>
            <a:endParaRPr lang="en-US" dirty="0"/>
          </a:p>
        </p:txBody>
      </p:sp>
      <p:sp>
        <p:nvSpPr>
          <p:cNvPr id="5" name="Content Placeholder 4"/>
          <p:cNvSpPr>
            <a:spLocks noGrp="1"/>
          </p:cNvSpPr>
          <p:nvPr>
            <p:ph idx="1"/>
          </p:nvPr>
        </p:nvSpPr>
        <p:spPr/>
        <p:txBody>
          <a:bodyPr/>
          <a:lstStyle/>
          <a:p>
            <a:r>
              <a:rPr lang="en-US" dirty="0" smtClean="0"/>
              <a:t>Governance</a:t>
            </a:r>
          </a:p>
          <a:p>
            <a:pPr lvl="1"/>
            <a:r>
              <a:rPr lang="en-US" dirty="0" smtClean="0"/>
              <a:t>IT Policy 1210 review and revision</a:t>
            </a:r>
          </a:p>
          <a:p>
            <a:pPr lvl="1"/>
            <a:r>
              <a:rPr lang="en-US" dirty="0" smtClean="0"/>
              <a:t>Kansas Information Technology Architecture</a:t>
            </a:r>
          </a:p>
          <a:p>
            <a:pPr lvl="1"/>
            <a:r>
              <a:rPr lang="en-US" dirty="0" smtClean="0"/>
              <a:t>Procurement language</a:t>
            </a:r>
          </a:p>
          <a:p>
            <a:pPr lvl="1"/>
            <a:r>
              <a:rPr lang="en-US" dirty="0" smtClean="0"/>
              <a:t>House Bill 2657</a:t>
            </a:r>
          </a:p>
          <a:p>
            <a:r>
              <a:rPr lang="en-US" dirty="0" smtClean="0"/>
              <a:t>Assistance</a:t>
            </a:r>
          </a:p>
          <a:p>
            <a:pPr lvl="1"/>
            <a:r>
              <a:rPr lang="en-US" i="1" dirty="0" smtClean="0"/>
              <a:t>Guidance for Web Developers</a:t>
            </a:r>
          </a:p>
          <a:p>
            <a:pPr lvl="1"/>
            <a:r>
              <a:rPr lang="en-US" dirty="0" smtClean="0"/>
              <a:t>Support</a:t>
            </a:r>
          </a:p>
        </p:txBody>
      </p:sp>
      <p:sp>
        <p:nvSpPr>
          <p:cNvPr id="6" name="Slide Number Placeholder 5"/>
          <p:cNvSpPr>
            <a:spLocks noGrp="1"/>
          </p:cNvSpPr>
          <p:nvPr>
            <p:ph type="sldNum" sz="quarter" idx="12"/>
          </p:nvPr>
        </p:nvSpPr>
        <p:spPr/>
        <p:txBody>
          <a:bodyPr/>
          <a:lstStyle/>
          <a:p>
            <a:pPr algn="r"/>
            <a:fld id="{11142FC3-DC0E-439B-ABB5-058A9EF3EA63}" type="slidenum">
              <a:rPr lang="en-US" smtClean="0"/>
              <a:pPr algn="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a:t>
            </a:r>
            <a:endParaRPr lang="en-US" dirty="0"/>
          </a:p>
        </p:txBody>
      </p:sp>
      <p:sp>
        <p:nvSpPr>
          <p:cNvPr id="3" name="Content Placeholder 2"/>
          <p:cNvSpPr>
            <a:spLocks noGrp="1"/>
          </p:cNvSpPr>
          <p:nvPr>
            <p:ph idx="1"/>
          </p:nvPr>
        </p:nvSpPr>
        <p:spPr/>
        <p:txBody>
          <a:bodyPr/>
          <a:lstStyle/>
          <a:p>
            <a:r>
              <a:rPr lang="en-US" dirty="0" smtClean="0"/>
              <a:t>Communication</a:t>
            </a:r>
          </a:p>
          <a:p>
            <a:pPr lvl="1"/>
            <a:r>
              <a:rPr lang="en-US" dirty="0" smtClean="0"/>
              <a:t>Meeting presentations</a:t>
            </a:r>
          </a:p>
          <a:p>
            <a:pPr lvl="1"/>
            <a:r>
              <a:rPr lang="en-US" dirty="0" smtClean="0"/>
              <a:t>ITAB, ITEC, JITC</a:t>
            </a:r>
          </a:p>
          <a:p>
            <a:pPr lvl="1"/>
            <a:r>
              <a:rPr lang="en-US" dirty="0" smtClean="0"/>
              <a:t>Website</a:t>
            </a:r>
          </a:p>
          <a:p>
            <a:pPr lvl="1"/>
            <a:r>
              <a:rPr lang="en-US" dirty="0" smtClean="0"/>
              <a:t>Survey</a:t>
            </a:r>
          </a:p>
          <a:p>
            <a:r>
              <a:rPr lang="en-US" dirty="0" smtClean="0"/>
              <a:t>Assessment</a:t>
            </a:r>
          </a:p>
          <a:p>
            <a:pPr lvl="1"/>
            <a:r>
              <a:rPr lang="en-US" dirty="0" smtClean="0"/>
              <a:t>Exploratory website assessment</a:t>
            </a:r>
          </a:p>
          <a:p>
            <a:pPr lvl="1"/>
            <a:r>
              <a:rPr lang="en-US" dirty="0" smtClean="0"/>
              <a:t>INK grant request (since funded)</a:t>
            </a:r>
            <a:endParaRPr lang="en-US" dirty="0"/>
          </a:p>
        </p:txBody>
      </p:sp>
      <p:pic>
        <p:nvPicPr>
          <p:cNvPr id="4" name="Content Placeholder 15" descr="Image of 2009 Annual Report draft cover"/>
          <p:cNvPicPr>
            <a:picLocks noChangeAspect="1"/>
          </p:cNvPicPr>
          <p:nvPr/>
        </p:nvPicPr>
        <p:blipFill>
          <a:blip r:embed="rId3"/>
          <a:stretch>
            <a:fillRect/>
          </a:stretch>
        </p:blipFill>
        <p:spPr>
          <a:xfrm>
            <a:off x="5694677" y="1363132"/>
            <a:ext cx="2720872" cy="3520440"/>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lide Number Placeholder 4"/>
          <p:cNvSpPr>
            <a:spLocks noGrp="1"/>
          </p:cNvSpPr>
          <p:nvPr>
            <p:ph type="sldNum" sz="quarter" idx="12"/>
          </p:nvPr>
        </p:nvSpPr>
        <p:spPr/>
        <p:txBody>
          <a:bodyPr/>
          <a:lstStyle/>
          <a:p>
            <a:pPr algn="r"/>
            <a:fld id="{11142FC3-DC0E-439B-ABB5-058A9EF3EA63}" type="slidenum">
              <a:rPr lang="en-US" smtClean="0"/>
              <a:pPr algn="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Initiatives</a:t>
            </a:r>
            <a:endParaRPr lang="en-US" dirty="0"/>
          </a:p>
        </p:txBody>
      </p:sp>
      <p:sp>
        <p:nvSpPr>
          <p:cNvPr id="3" name="Content Placeholder 2"/>
          <p:cNvSpPr>
            <a:spLocks noGrp="1"/>
          </p:cNvSpPr>
          <p:nvPr>
            <p:ph idx="1"/>
          </p:nvPr>
        </p:nvSpPr>
        <p:spPr/>
        <p:txBody>
          <a:bodyPr/>
          <a:lstStyle/>
          <a:p>
            <a:r>
              <a:rPr lang="en-US" dirty="0" smtClean="0"/>
              <a:t>Governance</a:t>
            </a:r>
          </a:p>
          <a:p>
            <a:pPr lvl="1"/>
            <a:r>
              <a:rPr lang="en-US" dirty="0" smtClean="0"/>
              <a:t>Kansas Information Technology Architecture update</a:t>
            </a:r>
          </a:p>
          <a:p>
            <a:pPr lvl="1"/>
            <a:r>
              <a:rPr lang="en-US" dirty="0" smtClean="0"/>
              <a:t>Section 508 refresh</a:t>
            </a:r>
          </a:p>
          <a:p>
            <a:pPr lvl="1"/>
            <a:r>
              <a:rPr lang="en-US" dirty="0" smtClean="0"/>
              <a:t>Procurement</a:t>
            </a:r>
          </a:p>
          <a:p>
            <a:r>
              <a:rPr lang="en-US" dirty="0" smtClean="0"/>
              <a:t>Assistance</a:t>
            </a:r>
          </a:p>
          <a:p>
            <a:pPr lvl="1"/>
            <a:r>
              <a:rPr lang="en-US" dirty="0" smtClean="0"/>
              <a:t>Captioning pilots</a:t>
            </a:r>
          </a:p>
          <a:p>
            <a:pPr lvl="1"/>
            <a:r>
              <a:rPr lang="en-US" dirty="0" smtClean="0"/>
              <a:t>(Training)</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Webmasters List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Initiatives</a:t>
            </a:r>
            <a:endParaRPr lang="en-US" dirty="0"/>
          </a:p>
        </p:txBody>
      </p:sp>
      <p:sp>
        <p:nvSpPr>
          <p:cNvPr id="3" name="Content Placeholder 2"/>
          <p:cNvSpPr>
            <a:spLocks noGrp="1"/>
          </p:cNvSpPr>
          <p:nvPr>
            <p:ph idx="1"/>
          </p:nvPr>
        </p:nvSpPr>
        <p:spPr/>
        <p:txBody>
          <a:bodyPr/>
          <a:lstStyle/>
          <a:p>
            <a:r>
              <a:rPr lang="en-US" dirty="0" smtClean="0"/>
              <a:t>Communication</a:t>
            </a:r>
          </a:p>
          <a:p>
            <a:pPr lvl="1"/>
            <a:r>
              <a:rPr lang="en-US" dirty="0" smtClean="0"/>
              <a:t>Complete communication plan</a:t>
            </a:r>
          </a:p>
          <a:p>
            <a:pPr lvl="1"/>
            <a:r>
              <a:rPr lang="en-US" dirty="0" smtClean="0"/>
              <a:t>Webmasters list</a:t>
            </a:r>
          </a:p>
          <a:p>
            <a:r>
              <a:rPr lang="en-US" dirty="0" smtClean="0"/>
              <a:t>Assessment</a:t>
            </a:r>
          </a:p>
          <a:p>
            <a:pPr lvl="1"/>
            <a:r>
              <a:rPr lang="en-US" dirty="0" smtClean="0"/>
              <a:t>Statewide, automated web accessibility assessment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INK Grant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INK Grant</a:t>
            </a:r>
            <a:endParaRPr lang="en-US" dirty="0"/>
          </a:p>
        </p:txBody>
      </p:sp>
      <p:sp>
        <p:nvSpPr>
          <p:cNvPr id="5" name="Content Placeholder 4"/>
          <p:cNvSpPr>
            <a:spLocks noGrp="1"/>
          </p:cNvSpPr>
          <p:nvPr>
            <p:ph idx="1"/>
          </p:nvPr>
        </p:nvSpPr>
        <p:spPr/>
        <p:txBody>
          <a:bodyPr/>
          <a:lstStyle/>
          <a:p>
            <a:r>
              <a:rPr lang="en-US" dirty="0" smtClean="0"/>
              <a:t>Last November, we submitted a request for a grant from the Information Network of Kansas.</a:t>
            </a:r>
          </a:p>
          <a:p>
            <a:r>
              <a:rPr lang="en-US" dirty="0" smtClean="0"/>
              <a:t>In February, we were awarded the grant.</a:t>
            </a:r>
          </a:p>
          <a:p>
            <a:r>
              <a:rPr lang="en-US" dirty="0" smtClean="0"/>
              <a:t>The grant is for two related activities:</a:t>
            </a:r>
          </a:p>
          <a:p>
            <a:pPr lvl="1"/>
            <a:r>
              <a:rPr lang="en-US" dirty="0" smtClean="0"/>
              <a:t>Web Accessibility Assessment</a:t>
            </a:r>
          </a:p>
          <a:p>
            <a:pPr lvl="1"/>
            <a:r>
              <a:rPr lang="en-US" dirty="0" smtClean="0"/>
              <a:t>Captioning Pilot Projects</a:t>
            </a:r>
            <a:endParaRPr lang="en-US" dirty="0"/>
          </a:p>
        </p:txBody>
      </p:sp>
      <p:sp>
        <p:nvSpPr>
          <p:cNvPr id="6" name="Slide Number Placeholder 5"/>
          <p:cNvSpPr>
            <a:spLocks noGrp="1"/>
          </p:cNvSpPr>
          <p:nvPr>
            <p:ph type="sldNum" sz="quarter" idx="12"/>
          </p:nvPr>
        </p:nvSpPr>
        <p:spPr/>
        <p:txBody>
          <a:bodyPr/>
          <a:lstStyle/>
          <a:p>
            <a:pPr algn="r"/>
            <a:fld id="{11142FC3-DC0E-439B-ABB5-058A9EF3EA63}" type="slidenum">
              <a:rPr lang="en-US" smtClean="0"/>
              <a:pPr algn="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 Assessment</a:t>
            </a:r>
            <a:endParaRPr lang="en-US" dirty="0"/>
          </a:p>
        </p:txBody>
      </p:sp>
      <p:sp>
        <p:nvSpPr>
          <p:cNvPr id="3" name="Content Placeholder 2"/>
          <p:cNvSpPr>
            <a:spLocks noGrp="1"/>
          </p:cNvSpPr>
          <p:nvPr>
            <p:ph idx="1"/>
          </p:nvPr>
        </p:nvSpPr>
        <p:spPr/>
        <p:txBody>
          <a:bodyPr>
            <a:normAutofit fontScale="92500"/>
          </a:bodyPr>
          <a:lstStyle/>
          <a:p>
            <a:r>
              <a:rPr lang="en-US" dirty="0" smtClean="0"/>
              <a:t>As has been discussed in these meetings several times, there is a need for statewide, automated web accessibility assessment.</a:t>
            </a:r>
          </a:p>
          <a:p>
            <a:r>
              <a:rPr lang="en-US" dirty="0" smtClean="0"/>
              <a:t>The grant provides $80,000 for the procurement of enterprise access to an assessment tool/service and associated reporting for at least one year.</a:t>
            </a:r>
          </a:p>
          <a:p>
            <a:r>
              <a:rPr lang="en-US" dirty="0" smtClean="0"/>
              <a:t>We will work with Purchases on the procurement.</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 Assessment</a:t>
            </a:r>
            <a:endParaRPr lang="en-US" dirty="0"/>
          </a:p>
        </p:txBody>
      </p:sp>
      <p:sp>
        <p:nvSpPr>
          <p:cNvPr id="3" name="Content Placeholder 2"/>
          <p:cNvSpPr>
            <a:spLocks noGrp="1"/>
          </p:cNvSpPr>
          <p:nvPr>
            <p:ph idx="1"/>
          </p:nvPr>
        </p:nvSpPr>
        <p:spPr/>
        <p:txBody>
          <a:bodyPr>
            <a:normAutofit fontScale="92500"/>
          </a:bodyPr>
          <a:lstStyle/>
          <a:p>
            <a:r>
              <a:rPr lang="en-US" dirty="0" smtClean="0"/>
              <a:t>It is expected that this will:</a:t>
            </a:r>
          </a:p>
          <a:p>
            <a:pPr lvl="1"/>
            <a:r>
              <a:rPr lang="en-US" dirty="0" smtClean="0"/>
              <a:t>Raise awareness of web accessibility issues</a:t>
            </a:r>
          </a:p>
          <a:p>
            <a:pPr lvl="1"/>
            <a:r>
              <a:rPr lang="en-US" dirty="0" smtClean="0"/>
              <a:t>Create a baseline for measuring progress and developing training focused on deficiencies</a:t>
            </a:r>
          </a:p>
          <a:p>
            <a:pPr lvl="1"/>
            <a:r>
              <a:rPr lang="en-US" dirty="0" smtClean="0"/>
              <a:t>Identify areas where further research or standard-setting is needed</a:t>
            </a:r>
          </a:p>
          <a:p>
            <a:pPr lvl="1"/>
            <a:r>
              <a:rPr lang="en-US" dirty="0" smtClean="0"/>
              <a:t>Significantly advance the effort to bring all state resources into compliance with current ITEC standards for web accessibility</a:t>
            </a:r>
          </a:p>
          <a:p>
            <a:pPr lvl="1"/>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 Pilot Projects</a:t>
            </a:r>
            <a:endParaRPr lang="en-US" dirty="0"/>
          </a:p>
        </p:txBody>
      </p:sp>
      <p:sp>
        <p:nvSpPr>
          <p:cNvPr id="3" name="Content Placeholder 2"/>
          <p:cNvSpPr>
            <a:spLocks noGrp="1"/>
          </p:cNvSpPr>
          <p:nvPr>
            <p:ph idx="1"/>
          </p:nvPr>
        </p:nvSpPr>
        <p:spPr/>
        <p:txBody>
          <a:bodyPr>
            <a:normAutofit/>
          </a:bodyPr>
          <a:lstStyle/>
          <a:p>
            <a:r>
              <a:rPr lang="en-US" sz="2800" dirty="0" smtClean="0"/>
              <a:t>As has also been discussed previously, much research is needed in the area of captioning, to develop the capacity to provide/recommend resources and solutions.</a:t>
            </a:r>
          </a:p>
          <a:p>
            <a:r>
              <a:rPr lang="en-US" sz="2800" dirty="0" smtClean="0"/>
              <a:t>The grant provides $80,000 for pilot activities aimed at addressing this need:</a:t>
            </a:r>
          </a:p>
          <a:p>
            <a:pPr lvl="1"/>
            <a:r>
              <a:rPr lang="en-US" sz="2400" dirty="0" smtClean="0"/>
              <a:t>$40,000 for live captioning of meetings of two committees of the Kansas Legislature</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 Pilot Projects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t>$2,000 for piloting live captioning for approximately 10 additional two-hour meetings of state organizations</a:t>
            </a:r>
          </a:p>
          <a:p>
            <a:pPr lvl="1"/>
            <a:r>
              <a:rPr lang="en-US" dirty="0" smtClean="0"/>
              <a:t>$4,000 for pilot captioning of archived video (approximately 20 hours)</a:t>
            </a:r>
          </a:p>
          <a:p>
            <a:pPr lvl="1"/>
            <a:r>
              <a:rPr lang="en-US" dirty="0" smtClean="0"/>
              <a:t>$1,500 for the purchase of a tool to evaluate for use by state agencies in captioning video using internal staff resources</a:t>
            </a:r>
          </a:p>
          <a:p>
            <a:pPr lvl="1"/>
            <a:r>
              <a:rPr lang="en-US" dirty="0" smtClean="0"/>
              <a:t>$32,500 for incorporation of resulting captioned video into the Legislature’s Kansas Legislative Information Services System (KLISS) in 2011 and its automated ingestion into the digital archive being developed in the Kansas Enterprise Electronic Preservation (KEEP) project</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 Pilot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Through these projects, we hope to:</a:t>
            </a:r>
          </a:p>
          <a:p>
            <a:pPr lvl="1"/>
            <a:r>
              <a:rPr lang="en-US" dirty="0" smtClean="0"/>
              <a:t>Pilot live and recorded captioning</a:t>
            </a:r>
          </a:p>
          <a:p>
            <a:pPr lvl="1"/>
            <a:r>
              <a:rPr lang="en-US" dirty="0" smtClean="0"/>
              <a:t>Assess and demonstrate feasibility</a:t>
            </a:r>
          </a:p>
          <a:p>
            <a:pPr lvl="1"/>
            <a:r>
              <a:rPr lang="en-US" dirty="0" smtClean="0"/>
              <a:t>Test various software and services</a:t>
            </a:r>
          </a:p>
          <a:p>
            <a:pPr lvl="1"/>
            <a:r>
              <a:rPr lang="en-US" dirty="0" smtClean="0"/>
              <a:t>Purchase encoding equipment</a:t>
            </a:r>
          </a:p>
          <a:p>
            <a:pPr lvl="1"/>
            <a:r>
              <a:rPr lang="en-US" dirty="0" smtClean="0"/>
              <a:t>Promote awareness of the need for captioning</a:t>
            </a:r>
          </a:p>
          <a:p>
            <a:pPr lvl="1"/>
            <a:r>
              <a:rPr lang="en-US" dirty="0" smtClean="0"/>
              <a:t>Develop a roadmap, share information about methods</a:t>
            </a:r>
          </a:p>
          <a:p>
            <a:pPr lvl="1"/>
            <a:r>
              <a:rPr lang="en-US" dirty="0" smtClean="0"/>
              <a:t>Compile lessons learned</a:t>
            </a:r>
          </a:p>
          <a:p>
            <a:pPr lvl="1"/>
            <a:endParaRPr lang="en-US" dirty="0" smtClean="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Opportunities</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selected opportunities for piloting both live and recorded captioning of state agency meetings</a:t>
            </a:r>
          </a:p>
          <a:p>
            <a:r>
              <a:rPr lang="en-US" dirty="0" smtClean="0"/>
              <a:t>Proposed funding criteria:</a:t>
            </a:r>
          </a:p>
          <a:p>
            <a:pPr lvl="1"/>
            <a:r>
              <a:rPr lang="en-US" dirty="0" smtClean="0"/>
              <a:t>Criticality to mission</a:t>
            </a:r>
          </a:p>
          <a:p>
            <a:pPr lvl="1"/>
            <a:r>
              <a:rPr lang="en-US" dirty="0" smtClean="0"/>
              <a:t>Scope of visibility and impact (audience size and reach)</a:t>
            </a:r>
          </a:p>
          <a:p>
            <a:pPr lvl="1"/>
            <a:r>
              <a:rPr lang="en-US" dirty="0" smtClean="0"/>
              <a:t>Scope of need</a:t>
            </a:r>
          </a:p>
          <a:p>
            <a:pPr lvl="1"/>
            <a:r>
              <a:rPr lang="en-US" dirty="0" smtClean="0"/>
              <a:t>Commitment to carry on beyond pilot</a:t>
            </a:r>
          </a:p>
          <a:p>
            <a:pPr lvl="1"/>
            <a:r>
              <a:rPr lang="en-US" dirty="0" smtClean="0"/>
              <a:t>KPAT membership?</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508 Standards Refresh</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Webmasters Contacts</a:t>
            </a:r>
            <a:endParaRPr lang="en-US" dirty="0"/>
          </a:p>
        </p:txBody>
      </p:sp>
      <p:sp>
        <p:nvSpPr>
          <p:cNvPr id="5" name="Content Placeholder 4"/>
          <p:cNvSpPr>
            <a:spLocks noGrp="1"/>
          </p:cNvSpPr>
          <p:nvPr>
            <p:ph idx="1"/>
          </p:nvPr>
        </p:nvSpPr>
        <p:spPr/>
        <p:txBody>
          <a:bodyPr>
            <a:normAutofit fontScale="85000" lnSpcReduction="10000"/>
          </a:bodyPr>
          <a:lstStyle/>
          <a:p>
            <a:r>
              <a:rPr lang="en-US" smtClean="0"/>
              <a:t>Identified in early communication plan proposal (not to mention WAS Futures Planning document) that practitioners are a key stakeholder group.</a:t>
            </a:r>
          </a:p>
          <a:p>
            <a:r>
              <a:rPr lang="en-US" smtClean="0"/>
              <a:t>Have worked with ITAB and direct contact with agencies to compile a list of contacts.</a:t>
            </a:r>
          </a:p>
          <a:p>
            <a:r>
              <a:rPr lang="en-US" smtClean="0"/>
              <a:t>Principal person involved in web site development and maintenance for each agency/organization</a:t>
            </a:r>
          </a:p>
          <a:p>
            <a:pPr lvl="1"/>
            <a:r>
              <a:rPr lang="en-US" smtClean="0"/>
              <a:t>Could be a webmaster or public information officer, or the director of IT/CIO, etc.</a:t>
            </a:r>
          </a:p>
          <a:p>
            <a:r>
              <a:rPr lang="en-US" smtClean="0"/>
              <a:t>About 50% so far.</a:t>
            </a:r>
            <a:endParaRPr lang="en-US" dirty="0"/>
          </a:p>
        </p:txBody>
      </p:sp>
      <p:sp>
        <p:nvSpPr>
          <p:cNvPr id="8" name="Slide Number Placeholder 7"/>
          <p:cNvSpPr>
            <a:spLocks noGrp="1"/>
          </p:cNvSpPr>
          <p:nvPr>
            <p:ph type="sldNum" sz="quarter" idx="12"/>
          </p:nvPr>
        </p:nvSpPr>
        <p:spPr/>
        <p:txBody>
          <a:bodyPr/>
          <a:lstStyle/>
          <a:p>
            <a:pPr algn="r"/>
            <a:fld id="{11142FC3-DC0E-439B-ABB5-058A9EF3EA63}" type="slidenum">
              <a:rPr lang="en-US" smtClean="0"/>
              <a:pPr algn="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Draft Released</a:t>
            </a:r>
            <a:endParaRPr lang="en-US" dirty="0"/>
          </a:p>
        </p:txBody>
      </p:sp>
      <p:sp>
        <p:nvSpPr>
          <p:cNvPr id="3" name="Content Placeholder 2"/>
          <p:cNvSpPr>
            <a:spLocks noGrp="1"/>
          </p:cNvSpPr>
          <p:nvPr>
            <p:ph idx="1"/>
          </p:nvPr>
        </p:nvSpPr>
        <p:spPr/>
        <p:txBody>
          <a:bodyPr/>
          <a:lstStyle/>
          <a:p>
            <a:r>
              <a:rPr lang="en-US" dirty="0" smtClean="0"/>
              <a:t>On March 17, the U.S. Access Board released for public comment a draft update to the federal information and communication technology (ICT) standards and guidelines.</a:t>
            </a:r>
          </a:p>
          <a:p>
            <a:pPr lvl="1"/>
            <a:r>
              <a:rPr lang="en-US" dirty="0" smtClean="0"/>
              <a:t>Section 508 of the Rehabilitation Act</a:t>
            </a:r>
          </a:p>
          <a:p>
            <a:pPr lvl="1"/>
            <a:r>
              <a:rPr lang="en-US" dirty="0" smtClean="0"/>
              <a:t>Section 255 of the Telecommunications Act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History:</a:t>
            </a:r>
          </a:p>
          <a:p>
            <a:pPr lvl="1"/>
            <a:r>
              <a:rPr lang="en-US" dirty="0" smtClean="0"/>
              <a:t>§255 guidelines effective (1998)</a:t>
            </a:r>
          </a:p>
          <a:p>
            <a:pPr lvl="1"/>
            <a:r>
              <a:rPr lang="en-US" dirty="0" smtClean="0"/>
              <a:t>§508 standards effective (2001)</a:t>
            </a:r>
          </a:p>
          <a:p>
            <a:pPr lvl="1"/>
            <a:r>
              <a:rPr lang="en-US" dirty="0" smtClean="0"/>
              <a:t>Refresh process starts (2006 – 2008): TEITAC </a:t>
            </a:r>
          </a:p>
          <a:p>
            <a:pPr lvl="1"/>
            <a:r>
              <a:rPr lang="en-US" dirty="0" smtClean="0"/>
              <a:t>TEITAC report: April 2008 </a:t>
            </a:r>
          </a:p>
          <a:p>
            <a:pPr lvl="1"/>
            <a:r>
              <a:rPr lang="en-US" dirty="0" smtClean="0"/>
              <a:t>Advance notice </a:t>
            </a:r>
            <a:r>
              <a:rPr lang="en-US" dirty="0" smtClean="0"/>
              <a:t>and draft text released: March 2010</a:t>
            </a:r>
          </a:p>
        </p:txBody>
      </p:sp>
      <p:sp>
        <p:nvSpPr>
          <p:cNvPr id="5" name="Content Placeholder 4"/>
          <p:cNvSpPr>
            <a:spLocks noGrp="1"/>
          </p:cNvSpPr>
          <p:nvPr>
            <p:ph sz="half" idx="2"/>
          </p:nvPr>
        </p:nvSpPr>
        <p:spPr/>
        <p:txBody>
          <a:bodyPr>
            <a:normAutofit lnSpcReduction="10000"/>
          </a:bodyPr>
          <a:lstStyle/>
          <a:p>
            <a:r>
              <a:rPr lang="en-US" dirty="0" smtClean="0"/>
              <a:t>Next Steps:</a:t>
            </a:r>
          </a:p>
          <a:p>
            <a:pPr lvl="1"/>
            <a:r>
              <a:rPr lang="en-US" dirty="0" smtClean="0"/>
              <a:t>Public comment period ends: June 21, 2010 </a:t>
            </a:r>
          </a:p>
          <a:p>
            <a:pPr lvl="1"/>
            <a:r>
              <a:rPr lang="en-US" dirty="0" smtClean="0"/>
              <a:t>Review comments </a:t>
            </a:r>
          </a:p>
          <a:p>
            <a:pPr lvl="1"/>
            <a:r>
              <a:rPr lang="en-US" dirty="0" smtClean="0"/>
              <a:t>Notice of Proposed Rulemaking (NPRM) </a:t>
            </a:r>
          </a:p>
          <a:p>
            <a:pPr lvl="1"/>
            <a:r>
              <a:rPr lang="en-US" dirty="0" smtClean="0"/>
              <a:t>Final rule</a:t>
            </a:r>
          </a:p>
        </p:txBody>
      </p:sp>
      <p:sp>
        <p:nvSpPr>
          <p:cNvPr id="6" name="Slide Number Placeholder 5"/>
          <p:cNvSpPr>
            <a:spLocks noGrp="1"/>
          </p:cNvSpPr>
          <p:nvPr>
            <p:ph type="sldNum" sz="quarter" idx="12"/>
          </p:nvPr>
        </p:nvSpPr>
        <p:spPr/>
        <p:txBody>
          <a:bodyPr/>
          <a:lstStyle/>
          <a:p>
            <a:pPr algn="r"/>
            <a:fld id="{11142FC3-DC0E-439B-ABB5-058A9EF3EA63}" type="slidenum">
              <a:rPr lang="en-US" smtClean="0"/>
              <a:pPr algn="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Released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ANPRM (Advance notice of proposed rulemaking)</a:t>
            </a:r>
          </a:p>
          <a:p>
            <a:pPr lvl="1"/>
            <a:r>
              <a:rPr lang="en-US" dirty="0" smtClean="0"/>
              <a:t>Official notice of rulemaking</a:t>
            </a:r>
          </a:p>
          <a:p>
            <a:pPr lvl="1"/>
            <a:r>
              <a:rPr lang="en-US" dirty="0" smtClean="0"/>
              <a:t>Published in the</a:t>
            </a:r>
            <a:r>
              <a:rPr lang="en-US" i="1" dirty="0" smtClean="0"/>
              <a:t> Federal Register</a:t>
            </a:r>
            <a:endParaRPr lang="en-US" dirty="0" smtClean="0"/>
          </a:p>
          <a:p>
            <a:pPr lvl="1"/>
            <a:r>
              <a:rPr lang="en-US" dirty="0" smtClean="0"/>
              <a:t>Outlines substantive revisions</a:t>
            </a:r>
          </a:p>
          <a:p>
            <a:pPr lvl="1"/>
            <a:r>
              <a:rPr lang="en-US" dirty="0" smtClean="0"/>
              <a:t>Questions to guide public comments</a:t>
            </a:r>
          </a:p>
          <a:p>
            <a:pPr lvl="1"/>
            <a:r>
              <a:rPr lang="en-US" dirty="0" smtClean="0"/>
              <a:t>90 day public comment period</a:t>
            </a:r>
          </a:p>
          <a:p>
            <a:pPr lvl="1"/>
            <a:r>
              <a:rPr lang="en-US" dirty="0" smtClean="0"/>
              <a:t>Three rulemakings: 508, 255 and ADA</a:t>
            </a:r>
          </a:p>
          <a:p>
            <a:pPr lvl="1"/>
            <a:r>
              <a:rPr lang="en-US" dirty="0" smtClean="0">
                <a:hlinkClick r:id="rId3"/>
              </a:rPr>
              <a:t>http://www.access-board.gov/sec508/</a:t>
            </a:r>
            <a:br>
              <a:rPr lang="en-US" dirty="0" smtClean="0">
                <a:hlinkClick r:id="rId3"/>
              </a:rPr>
            </a:br>
            <a:r>
              <a:rPr lang="en-US" dirty="0" smtClean="0">
                <a:hlinkClick r:id="rId3"/>
              </a:rPr>
              <a:t>refresh/notice.htm</a:t>
            </a:r>
            <a:endParaRPr lang="en-US" dirty="0" smtClean="0"/>
          </a:p>
        </p:txBody>
      </p:sp>
      <p:sp>
        <p:nvSpPr>
          <p:cNvPr id="4" name="Content Placeholder 3"/>
          <p:cNvSpPr>
            <a:spLocks noGrp="1"/>
          </p:cNvSpPr>
          <p:nvPr>
            <p:ph sz="half" idx="2"/>
          </p:nvPr>
        </p:nvSpPr>
        <p:spPr/>
        <p:txBody>
          <a:bodyPr>
            <a:normAutofit fontScale="77500" lnSpcReduction="20000"/>
          </a:bodyPr>
          <a:lstStyle/>
          <a:p>
            <a:r>
              <a:rPr lang="en-US" dirty="0" smtClean="0"/>
              <a:t>Draft text</a:t>
            </a:r>
          </a:p>
          <a:p>
            <a:pPr lvl="1"/>
            <a:r>
              <a:rPr lang="en-US" dirty="0" smtClean="0"/>
              <a:t>Draft text of 508, 255 and ADA revisions</a:t>
            </a:r>
          </a:p>
          <a:p>
            <a:pPr lvl="1"/>
            <a:r>
              <a:rPr lang="en-US" dirty="0" smtClean="0"/>
              <a:t>Draft only; will be amended based on public comments received</a:t>
            </a:r>
          </a:p>
          <a:p>
            <a:pPr lvl="1"/>
            <a:r>
              <a:rPr lang="en-US" dirty="0" smtClean="0">
                <a:hlinkClick r:id="rId4"/>
              </a:rPr>
              <a:t>http://www.access-board.gov/sec508/</a:t>
            </a:r>
            <a:br>
              <a:rPr lang="en-US" dirty="0" smtClean="0">
                <a:hlinkClick r:id="rId4"/>
              </a:rPr>
            </a:br>
            <a:r>
              <a:rPr lang="en-US" dirty="0" smtClean="0">
                <a:hlinkClick r:id="rId4"/>
              </a:rPr>
              <a:t>refresh/draft-rule.htm</a:t>
            </a:r>
            <a:endParaRPr lang="en-US" dirty="0" smtClean="0"/>
          </a:p>
        </p:txBody>
      </p:sp>
      <p:sp>
        <p:nvSpPr>
          <p:cNvPr id="5" name="Slide Number Placeholder 4"/>
          <p:cNvSpPr>
            <a:spLocks noGrp="1"/>
          </p:cNvSpPr>
          <p:nvPr>
            <p:ph type="sldNum" sz="quarter" idx="12"/>
          </p:nvPr>
        </p:nvSpPr>
        <p:spPr/>
        <p:txBody>
          <a:bodyPr/>
          <a:lstStyle/>
          <a:p>
            <a:pPr algn="r"/>
            <a:fld id="{11142FC3-DC0E-439B-ABB5-058A9EF3EA63}" type="slidenum">
              <a:rPr lang="en-US" smtClean="0"/>
              <a:pPr algn="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ANPRM Questions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33 questions</a:t>
            </a:r>
          </a:p>
          <a:p>
            <a:r>
              <a:rPr lang="en-US" dirty="0" smtClean="0"/>
              <a:t>Samples:</a:t>
            </a:r>
          </a:p>
          <a:p>
            <a:pPr lvl="1"/>
            <a:r>
              <a:rPr lang="en-US" i="1" dirty="0" smtClean="0"/>
              <a:t>Question 2:</a:t>
            </a:r>
            <a:r>
              <a:rPr lang="en-US" dirty="0" smtClean="0"/>
              <a:t> The Board seeks input on what implementation time frames would be reasonable, specifically whether some provisions should have differing implementation dates. </a:t>
            </a:r>
          </a:p>
          <a:p>
            <a:pPr lvl="1"/>
            <a:r>
              <a:rPr lang="en-US" i="1" dirty="0" smtClean="0"/>
              <a:t>Question 3: </a:t>
            </a:r>
            <a:r>
              <a:rPr lang="en-US" dirty="0" smtClean="0"/>
              <a:t>To improve usability, the Board titled each provision and located advisory notes next to the associated requirements. Are there any other format changes that will make the draft easier to use?</a:t>
            </a:r>
          </a:p>
          <a:p>
            <a:pPr lvl="1"/>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ANPRM Questions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i="1" dirty="0" smtClean="0"/>
              <a:t>Question 5:</a:t>
            </a:r>
            <a:r>
              <a:rPr lang="en-US" dirty="0" smtClean="0"/>
              <a:t> […] The Board seeks comment on […] what other types of content including social media (i.e., YouTube and Twitter) should be addressed and the benefits and costs of extending coverage to other forms of electronic content. […] how this provision could be implemented across large and diverse institutions. How should attachments to official email messages be handled? […] the benefits and costs associated with this change, particularly from Federal agencies. How should this provision apply to records requested from the National Archives and Records Administration who is prohibited from altering archival records?</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Highlights</a:t>
            </a:r>
            <a:endParaRPr lang="en-US" dirty="0"/>
          </a:p>
        </p:txBody>
      </p:sp>
      <p:sp>
        <p:nvSpPr>
          <p:cNvPr id="3" name="Content Placeholder 2"/>
          <p:cNvSpPr>
            <a:spLocks noGrp="1"/>
          </p:cNvSpPr>
          <p:nvPr>
            <p:ph idx="1"/>
          </p:nvPr>
        </p:nvSpPr>
        <p:spPr/>
        <p:txBody>
          <a:bodyPr>
            <a:normAutofit fontScale="92500"/>
          </a:bodyPr>
          <a:lstStyle/>
          <a:p>
            <a:r>
              <a:rPr lang="en-US" dirty="0" smtClean="0"/>
              <a:t>Integrates the 508 standards and 255 guidelines into a single document</a:t>
            </a:r>
          </a:p>
          <a:p>
            <a:r>
              <a:rPr lang="en-US" dirty="0" smtClean="0"/>
              <a:t>Requirements have been reorganized according to functionality instead of product type since many devices now feature an array of capabilities and applications</a:t>
            </a:r>
          </a:p>
          <a:p>
            <a:r>
              <a:rPr lang="en-US" dirty="0" smtClean="0"/>
              <a:t>Promotes harmonization with other guidelines and standards, particularly WCAG 2.0</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by Functionality Instead of Product Type</a:t>
            </a:r>
            <a:endParaRPr lang="en-US" dirty="0"/>
          </a:p>
        </p:txBody>
      </p:sp>
      <p:sp>
        <p:nvSpPr>
          <p:cNvPr id="3" name="Content Placeholder 2"/>
          <p:cNvSpPr>
            <a:spLocks noGrp="1"/>
          </p:cNvSpPr>
          <p:nvPr>
            <p:ph idx="1"/>
          </p:nvPr>
        </p:nvSpPr>
        <p:spPr/>
        <p:txBody>
          <a:bodyPr/>
          <a:lstStyle/>
          <a:p>
            <a:r>
              <a:rPr lang="en-US" dirty="0" smtClean="0"/>
              <a:t>Example:</a:t>
            </a:r>
          </a:p>
          <a:p>
            <a:r>
              <a:rPr lang="en-US" dirty="0" smtClean="0"/>
              <a:t>Currently, § 1194.22, covering web-based intranet and internet information and applications, includes</a:t>
            </a:r>
          </a:p>
          <a:p>
            <a:pPr lvl="1"/>
            <a:r>
              <a:rPr lang="en-US" dirty="0" smtClean="0"/>
              <a:t>(a) A text equivalent for every non-text element shall be provided (e.g., via "alt", "</a:t>
            </a:r>
            <a:r>
              <a:rPr lang="en-US" dirty="0" err="1" smtClean="0"/>
              <a:t>longdesc</a:t>
            </a:r>
            <a:r>
              <a:rPr lang="en-US" dirty="0" smtClean="0"/>
              <a:t>", or in element content).</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by Functionality Instead of Product Type</a:t>
            </a:r>
            <a:endParaRPr lang="en-US" dirty="0"/>
          </a:p>
        </p:txBody>
      </p:sp>
      <p:sp>
        <p:nvSpPr>
          <p:cNvPr id="3" name="Content Placeholder 2"/>
          <p:cNvSpPr>
            <a:spLocks noGrp="1"/>
          </p:cNvSpPr>
          <p:nvPr>
            <p:ph idx="1"/>
          </p:nvPr>
        </p:nvSpPr>
        <p:spPr/>
        <p:txBody>
          <a:bodyPr>
            <a:normAutofit lnSpcReduction="10000"/>
          </a:bodyPr>
          <a:lstStyle/>
          <a:p>
            <a:r>
              <a:rPr lang="en-US" dirty="0" smtClean="0"/>
              <a:t>But § 1194.21, covering software applications and operating systems, also includes</a:t>
            </a:r>
          </a:p>
          <a:p>
            <a:pPr lvl="1"/>
            <a:r>
              <a:rPr lang="en-US" dirty="0" smtClean="0"/>
              <a:t>(d) Sufficient information about a user interface element including the identity, operation and state of the element shall be available to assistive technology. When an image represents a program element, the information conveyed by the image must also be available in text.</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by Functionality Instead of Product Type</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new draft, we have:</a:t>
            </a:r>
          </a:p>
          <a:p>
            <a:pPr>
              <a:buNone/>
            </a:pPr>
            <a:r>
              <a:rPr lang="en-US" b="1" dirty="0" smtClean="0"/>
              <a:t>502 Non-Text Content </a:t>
            </a:r>
          </a:p>
          <a:p>
            <a:pPr lvl="1">
              <a:buNone/>
            </a:pPr>
            <a:r>
              <a:rPr lang="en-US" b="1" dirty="0" smtClean="0"/>
              <a:t>502.1 General.</a:t>
            </a:r>
            <a:r>
              <a:rPr lang="en-US" dirty="0" smtClean="0"/>
              <a:t>  When ICT provides non-text content, the non-text content shall conform to 502.</a:t>
            </a:r>
          </a:p>
          <a:p>
            <a:pPr lvl="1">
              <a:buNone/>
            </a:pPr>
            <a:r>
              <a:rPr lang="en-US" b="1" dirty="0" smtClean="0"/>
              <a:t>502.2 Text Alternatives.</a:t>
            </a:r>
            <a:r>
              <a:rPr lang="en-US" dirty="0" smtClean="0"/>
              <a:t>  When non-text content is provided, text alternatives for the non-text content shall conform to 502.2.1 [Equivalent Purpose] or 502.2.2 [Descriptive Identification].</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by Functionality Instead of Product Type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appears in Chapter 5, Electronic Documents. We also have in Chapter 4, Platforms, Applications, and Interactive Content:</a:t>
            </a:r>
          </a:p>
          <a:p>
            <a:pPr lvl="1"/>
            <a:r>
              <a:rPr lang="en-US" b="1" dirty="0" smtClean="0"/>
              <a:t>Advisory 401.1 Scope.</a:t>
            </a:r>
            <a:r>
              <a:rPr lang="en-US" dirty="0" smtClean="0"/>
              <a:t> […] Examples of applications include, but are not limited to, web-based and traditional applications, such as an email client, word processor, help desk system, content management system, e-learning course, or terminal emulator.</a:t>
            </a:r>
          </a:p>
          <a:p>
            <a:pPr lvl="1"/>
            <a:r>
              <a:rPr lang="en-US" b="1" dirty="0" smtClean="0"/>
              <a:t>402.1 Non-Text Content.</a:t>
            </a:r>
            <a:r>
              <a:rPr lang="en-US" dirty="0" smtClean="0"/>
              <a:t>  When applications contain non-text content, the non-text content shall conform to 502.</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Direct outreach for awareness</a:t>
            </a:r>
          </a:p>
          <a:p>
            <a:pPr lvl="1"/>
            <a:r>
              <a:rPr lang="en-US" dirty="0" smtClean="0"/>
              <a:t>Of the KPAT</a:t>
            </a:r>
          </a:p>
          <a:p>
            <a:pPr lvl="1"/>
            <a:r>
              <a:rPr lang="en-US" dirty="0" smtClean="0"/>
              <a:t>Of policies and related updates</a:t>
            </a:r>
          </a:p>
          <a:p>
            <a:pPr lvl="1"/>
            <a:r>
              <a:rPr lang="en-US" dirty="0" smtClean="0"/>
              <a:t>Of resources</a:t>
            </a:r>
          </a:p>
          <a:p>
            <a:pPr lvl="1"/>
            <a:r>
              <a:rPr lang="en-US" dirty="0" smtClean="0"/>
              <a:t>Of news of interest</a:t>
            </a:r>
          </a:p>
          <a:p>
            <a:r>
              <a:rPr lang="en-US" dirty="0" smtClean="0"/>
              <a:t>Feedback</a:t>
            </a:r>
          </a:p>
          <a:p>
            <a:r>
              <a:rPr lang="en-US" dirty="0" smtClean="0"/>
              <a:t>Information gathering</a:t>
            </a:r>
          </a:p>
          <a:p>
            <a:pPr lvl="1"/>
            <a:r>
              <a:rPr lang="en-US" dirty="0" smtClean="0"/>
              <a:t>Content types</a:t>
            </a:r>
          </a:p>
          <a:p>
            <a:pPr lvl="1"/>
            <a:r>
              <a:rPr lang="en-US" dirty="0" smtClean="0"/>
              <a:t>Compliance levels</a:t>
            </a:r>
          </a:p>
          <a:p>
            <a:pPr lvl="1"/>
            <a:r>
              <a:rPr lang="en-US" dirty="0" smtClean="0"/>
              <a:t>Issue sizing</a:t>
            </a:r>
          </a:p>
          <a:p>
            <a:r>
              <a:rPr lang="en-US" dirty="0" smtClean="0"/>
              <a:t>Coordination</a:t>
            </a:r>
          </a:p>
          <a:p>
            <a:pPr lvl="1"/>
            <a:r>
              <a:rPr lang="en-US" dirty="0" smtClean="0"/>
              <a:t>Assessment cooperation, etc.</a:t>
            </a:r>
          </a:p>
          <a:p>
            <a:r>
              <a:rPr lang="en-US" dirty="0" smtClean="0"/>
              <a:t>Information sharing</a:t>
            </a:r>
          </a:p>
          <a:p>
            <a:pPr lvl="1"/>
            <a:r>
              <a:rPr lang="en-US" dirty="0" smtClean="0"/>
              <a:t>Peer-to-peer among agencies</a:t>
            </a:r>
          </a:p>
        </p:txBody>
      </p:sp>
      <p:grpSp>
        <p:nvGrpSpPr>
          <p:cNvPr id="8" name="Group 7"/>
          <p:cNvGrpSpPr/>
          <p:nvPr/>
        </p:nvGrpSpPr>
        <p:grpSpPr>
          <a:xfrm>
            <a:off x="4528183" y="3665537"/>
            <a:ext cx="3160384" cy="1389063"/>
            <a:chOff x="4528183" y="3665537"/>
            <a:chExt cx="3160384" cy="1389063"/>
          </a:xfrm>
        </p:grpSpPr>
        <p:sp>
          <p:nvSpPr>
            <p:cNvPr id="5" name="Right Brace 4"/>
            <p:cNvSpPr/>
            <p:nvPr/>
          </p:nvSpPr>
          <p:spPr>
            <a:xfrm>
              <a:off x="4528183" y="3665537"/>
              <a:ext cx="236141" cy="1389063"/>
            </a:xfrm>
            <a:prstGeom prst="rightBrace">
              <a:avLst/>
            </a:prstGeom>
            <a:effectLst/>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6" name="TextBox 5"/>
            <p:cNvSpPr txBox="1"/>
            <p:nvPr/>
          </p:nvSpPr>
          <p:spPr>
            <a:xfrm>
              <a:off x="4773987" y="3944570"/>
              <a:ext cx="2914580" cy="830997"/>
            </a:xfrm>
            <a:prstGeom prst="rect">
              <a:avLst/>
            </a:prstGeom>
            <a:noFill/>
            <a:effectLst/>
          </p:spPr>
          <p:txBody>
            <a:bodyPr wrap="none" rtlCol="0">
              <a:spAutoFit/>
            </a:bodyPr>
            <a:lstStyle/>
            <a:p>
              <a:r>
                <a:rPr lang="en-US" sz="2400" dirty="0" smtClean="0">
                  <a:solidFill>
                    <a:schemeClr val="accent3"/>
                  </a:solidFill>
                  <a:effectLst/>
                </a:rPr>
                <a:t>Near-term:</a:t>
              </a:r>
              <a:br>
                <a:rPr lang="en-US" sz="2400" dirty="0" smtClean="0">
                  <a:solidFill>
                    <a:schemeClr val="accent3"/>
                  </a:solidFill>
                  <a:effectLst/>
                </a:rPr>
              </a:br>
              <a:r>
                <a:rPr lang="en-US" sz="2400" dirty="0" smtClean="0">
                  <a:solidFill>
                    <a:schemeClr val="accent3"/>
                  </a:solidFill>
                  <a:effectLst/>
                </a:rPr>
                <a:t>Video </a:t>
              </a:r>
              <a:r>
                <a:rPr lang="en-US" sz="2400" dirty="0" smtClean="0">
                  <a:solidFill>
                    <a:schemeClr val="accent3"/>
                  </a:solidFill>
                </a:rPr>
                <a:t>Captioning</a:t>
              </a:r>
              <a:endParaRPr lang="en-US" sz="2400" dirty="0">
                <a:solidFill>
                  <a:schemeClr val="accent3"/>
                </a:solidFill>
                <a:effectLst/>
              </a:endParaRPr>
            </a:p>
          </p:txBody>
        </p:sp>
      </p:grpSp>
      <p:sp>
        <p:nvSpPr>
          <p:cNvPr id="7" name="Slide Number Placeholder 6"/>
          <p:cNvSpPr>
            <a:spLocks noGrp="1"/>
          </p:cNvSpPr>
          <p:nvPr>
            <p:ph type="sldNum" sz="quarter" idx="12"/>
          </p:nvPr>
        </p:nvSpPr>
        <p:spPr/>
        <p:txBody>
          <a:bodyPr/>
          <a:lstStyle/>
          <a:p>
            <a:pPr algn="r"/>
            <a:fld id="{11142FC3-DC0E-439B-ABB5-058A9EF3EA63}" type="slidenum">
              <a:rPr lang="en-US" smtClean="0"/>
              <a:pPr algn="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WCAG 2.0 Harmonization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E107 WCAG 2.0 Harmonization</a:t>
            </a:r>
          </a:p>
          <a:p>
            <a:pPr marL="0" indent="0">
              <a:buNone/>
            </a:pPr>
            <a:endParaRPr lang="en-US" dirty="0" smtClean="0"/>
          </a:p>
          <a:p>
            <a:pPr marL="0" indent="0">
              <a:buNone/>
            </a:pPr>
            <a:r>
              <a:rPr lang="en-US" dirty="0" smtClean="0"/>
              <a:t>Web pages as defined by WCAG 2.0, that are </a:t>
            </a:r>
            <a:r>
              <a:rPr lang="en-US" b="1" dirty="0" smtClean="0"/>
              <a:t>Level AA conformant to WCAG 2.0</a:t>
            </a:r>
            <a:r>
              <a:rPr lang="en-US" dirty="0" smtClean="0"/>
              <a:t>, as defined in that standard, (that is, all Level A and Level AA Success Criteria and Conformance Requirements 1 - 4) shall be deemed to be in conformance with the following chapters of this part, so long as they also meet the enumerated sections of this part:</a:t>
            </a:r>
          </a:p>
          <a:p>
            <a:pPr marL="0" indent="0">
              <a:buNone/>
            </a:pPr>
            <a:endParaRPr lang="en-US" dirty="0" smtClean="0"/>
          </a:p>
          <a:p>
            <a:pPr marL="0" indent="0">
              <a:buNone/>
            </a:pPr>
            <a:r>
              <a:rPr lang="en-US" dirty="0" smtClean="0"/>
              <a:t>Chapter 4 [Platforms, Applications, and Interactive Content], all corresponding WCAG 2.0 Success Criteria and Conformance Requirements plus sections 409 and 413 of this part; </a:t>
            </a:r>
          </a:p>
          <a:p>
            <a:pPr marL="0" indent="0">
              <a:buNone/>
            </a:pPr>
            <a:endParaRPr lang="en-US" dirty="0" smtClean="0"/>
          </a:p>
          <a:p>
            <a:pPr marL="0" indent="0">
              <a:buNone/>
            </a:pPr>
            <a:r>
              <a:rPr lang="en-US" dirty="0" smtClean="0"/>
              <a:t>Chapter 5 [Electronic Documents], all corresponding WCAG 2.0 Success Criteria and Conformance Requirements;</a:t>
            </a:r>
          </a:p>
          <a:p>
            <a:pPr marL="0" indent="0">
              <a:buNone/>
            </a:pPr>
            <a:endParaRPr lang="en-US" dirty="0" smtClean="0"/>
          </a:p>
          <a:p>
            <a:pPr marL="0" indent="0">
              <a:buNone/>
            </a:pPr>
            <a:r>
              <a:rPr lang="en-US" dirty="0" smtClean="0"/>
              <a:t>Chapter 6 [Synchronized Media Content and Players], all corresponding WCAG 2.0 Success Criteria and Conformance Requirements plus sections 604.4, 604.5, 607, and 608 of this part. </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 Homepage</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hlinkClick r:id="rId3"/>
              </a:rPr>
              <a:t>http://www.access-board.gov/508.htm</a:t>
            </a:r>
            <a:endParaRPr lang="en-US" dirty="0" smtClean="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KPAT Comment</a:t>
            </a:r>
            <a:endParaRPr lang="en-US" dirty="0"/>
          </a:p>
        </p:txBody>
      </p:sp>
      <p:sp>
        <p:nvSpPr>
          <p:cNvPr id="3" name="Content Placeholder 2"/>
          <p:cNvSpPr>
            <a:spLocks noGrp="1"/>
          </p:cNvSpPr>
          <p:nvPr>
            <p:ph idx="1"/>
          </p:nvPr>
        </p:nvSpPr>
        <p:spPr/>
        <p:txBody>
          <a:bodyPr/>
          <a:lstStyle/>
          <a:p>
            <a:r>
              <a:rPr lang="en-US" dirty="0" smtClean="0"/>
              <a:t>Subcommittee for Policy Review and Implementation Oversight</a:t>
            </a:r>
          </a:p>
          <a:p>
            <a:r>
              <a:rPr lang="en-US" dirty="0" smtClean="0"/>
              <a:t>Cole Robison</a:t>
            </a:r>
            <a:br>
              <a:rPr lang="en-US" dirty="0" smtClean="0"/>
            </a:br>
            <a:r>
              <a:rPr lang="en-US" dirty="0" smtClean="0">
                <a:hlinkClick r:id="rId2"/>
              </a:rPr>
              <a:t>cole.robison@da.ks.gov</a:t>
            </a:r>
            <a:r>
              <a:rPr lang="en-US" dirty="0" smtClean="0"/>
              <a:t/>
            </a:r>
            <a:br>
              <a:rPr lang="en-US" dirty="0" smtClean="0"/>
            </a:br>
            <a:r>
              <a:rPr lang="en-US" dirty="0" smtClean="0"/>
              <a:t>(785) 291-3016</a:t>
            </a:r>
          </a:p>
          <a:p>
            <a:endParaRPr lang="en-US" dirty="0" smtClean="0"/>
          </a:p>
          <a:p>
            <a:r>
              <a:rPr lang="en-US" b="1" dirty="0" smtClean="0"/>
              <a:t>Public comment period ends</a:t>
            </a:r>
            <a:br>
              <a:rPr lang="en-US" b="1" dirty="0" smtClean="0"/>
            </a:br>
            <a:r>
              <a:rPr lang="en-US" b="1" dirty="0" smtClean="0"/>
              <a:t>June 21, 2010</a:t>
            </a:r>
            <a:endParaRPr lang="en-US" b="1"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p:txBody>
          <a:bodyPr anchor="ctr">
            <a:normAutofit/>
          </a:bodyPr>
          <a:lstStyle/>
          <a:p>
            <a:pPr marL="0" indent="0">
              <a:buNone/>
            </a:pPr>
            <a:r>
              <a:rPr lang="en-US" sz="3600" b="1" dirty="0" smtClean="0"/>
              <a:t>Wednesday, July 14, 2010</a:t>
            </a:r>
          </a:p>
          <a:p>
            <a:pPr marL="0" indent="0">
              <a:buNone/>
            </a:pPr>
            <a:r>
              <a:rPr lang="en-US" sz="3600" dirty="0" smtClean="0"/>
              <a:t>Time:</a:t>
            </a:r>
          </a:p>
          <a:p>
            <a:pPr marL="0" indent="0">
              <a:buNone/>
            </a:pPr>
            <a:r>
              <a:rPr lang="en-US" sz="3600" dirty="0" smtClean="0"/>
              <a:t>	1:30–3:30 PM</a:t>
            </a:r>
          </a:p>
          <a:p>
            <a:pPr marL="0" indent="0">
              <a:buNone/>
            </a:pPr>
            <a:r>
              <a:rPr lang="en-US" sz="3600" dirty="0" smtClean="0"/>
              <a:t>Location:</a:t>
            </a:r>
          </a:p>
          <a:p>
            <a:pPr marL="0" indent="0">
              <a:buNone/>
            </a:pPr>
            <a:r>
              <a:rPr lang="en-US" sz="3600" dirty="0" smtClean="0"/>
              <a:t>	Landon State Office Building</a:t>
            </a:r>
          </a:p>
          <a:p>
            <a:pPr marL="0" indent="0">
              <a:buNone/>
            </a:pPr>
            <a:r>
              <a:rPr lang="en-US" sz="3600" dirty="0" smtClean="0"/>
              <a:t>	Room 106</a:t>
            </a:r>
            <a:br>
              <a:rPr lang="en-US" sz="3600" dirty="0" smtClean="0"/>
            </a:br>
            <a:r>
              <a:rPr lang="en-US" sz="3600" dirty="0" smtClean="0"/>
              <a:t>	900 SW Jackson Street</a:t>
            </a:r>
            <a:endParaRPr lang="en-US" sz="3600"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Webmasters</a:t>
            </a:r>
            <a:endParaRPr lang="en-US" dirty="0"/>
          </a:p>
        </p:txBody>
      </p:sp>
      <p:sp>
        <p:nvSpPr>
          <p:cNvPr id="3" name="Content Placeholder 2"/>
          <p:cNvSpPr>
            <a:spLocks noGrp="1"/>
          </p:cNvSpPr>
          <p:nvPr>
            <p:ph idx="1"/>
          </p:nvPr>
        </p:nvSpPr>
        <p:spPr/>
        <p:txBody>
          <a:bodyPr>
            <a:normAutofit/>
          </a:bodyPr>
          <a:lstStyle/>
          <a:p>
            <a:r>
              <a:rPr lang="en-US" dirty="0" smtClean="0"/>
              <a:t>General questions to gauge the level of progress/awareness of web accessibility:</a:t>
            </a:r>
          </a:p>
          <a:p>
            <a:pPr lvl="1"/>
            <a:r>
              <a:rPr lang="en-US" dirty="0" smtClean="0"/>
              <a:t>What steps has your organization taken to comply with IT Policy 1210 since it went into effect in October 2000?</a:t>
            </a:r>
          </a:p>
          <a:p>
            <a:pPr lvl="1"/>
            <a:r>
              <a:rPr lang="en-US" dirty="0" smtClean="0"/>
              <a:t>What instrument(s) or method(s) do you use to determine your site’s accessibility?</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Webmasters</a:t>
            </a:r>
            <a:endParaRPr lang="en-US" dirty="0"/>
          </a:p>
        </p:txBody>
      </p:sp>
      <p:sp>
        <p:nvSpPr>
          <p:cNvPr id="3" name="Content Placeholder 2"/>
          <p:cNvSpPr>
            <a:spLocks noGrp="1"/>
          </p:cNvSpPr>
          <p:nvPr>
            <p:ph idx="1"/>
          </p:nvPr>
        </p:nvSpPr>
        <p:spPr/>
        <p:txBody>
          <a:bodyPr>
            <a:normAutofit/>
          </a:bodyPr>
          <a:lstStyle/>
          <a:p>
            <a:pPr lvl="1"/>
            <a:r>
              <a:rPr lang="en-US" dirty="0" smtClean="0"/>
              <a:t>What are your greatest challenges to achieving full compliance?</a:t>
            </a:r>
          </a:p>
          <a:p>
            <a:pPr lvl="1"/>
            <a:r>
              <a:rPr lang="en-US" dirty="0" smtClean="0"/>
              <a:t>How has last April’s update affected this?</a:t>
            </a:r>
          </a:p>
          <a:p>
            <a:pPr lvl="1"/>
            <a:r>
              <a:rPr lang="en-US" dirty="0" smtClean="0"/>
              <a:t>What kinds of resources would be most helpful in advancing your site’s accessibility?</a:t>
            </a:r>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Questions for Webmasters</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Content category questions:</a:t>
            </a:r>
          </a:p>
          <a:p>
            <a:pPr lvl="1"/>
            <a:r>
              <a:rPr lang="en-US" sz="2600" dirty="0" smtClean="0"/>
              <a:t>In general terms, how much of your website’s content consists of:</a:t>
            </a:r>
          </a:p>
          <a:p>
            <a:pPr lvl="2"/>
            <a:r>
              <a:rPr lang="en-US" sz="2200" dirty="0" smtClean="0"/>
              <a:t>Static HTML</a:t>
            </a:r>
          </a:p>
          <a:p>
            <a:pPr lvl="2"/>
            <a:r>
              <a:rPr lang="en-US" sz="2200" dirty="0" smtClean="0"/>
              <a:t>Content Management Systems</a:t>
            </a:r>
          </a:p>
          <a:p>
            <a:pPr lvl="2"/>
            <a:r>
              <a:rPr lang="en-US" sz="2200" dirty="0" smtClean="0"/>
              <a:t>Dynamic web applications</a:t>
            </a:r>
          </a:p>
          <a:p>
            <a:pPr lvl="2"/>
            <a:r>
              <a:rPr lang="en-US" sz="2200" dirty="0" smtClean="0"/>
              <a:t>Rich Internet Applications/Ajax</a:t>
            </a:r>
          </a:p>
          <a:p>
            <a:pPr lvl="2"/>
            <a:r>
              <a:rPr lang="en-US" sz="2200" dirty="0" smtClean="0"/>
              <a:t>PDF</a:t>
            </a:r>
          </a:p>
          <a:p>
            <a:pPr lvl="2"/>
            <a:r>
              <a:rPr lang="en-US" sz="2200" dirty="0" smtClean="0"/>
              <a:t>Audio</a:t>
            </a:r>
          </a:p>
          <a:p>
            <a:pPr lvl="2"/>
            <a:r>
              <a:rPr lang="en-US" sz="2200" dirty="0" smtClean="0"/>
              <a:t>Video</a:t>
            </a:r>
          </a:p>
          <a:p>
            <a:pPr lvl="2"/>
            <a:r>
              <a:rPr lang="en-US" sz="2200" dirty="0" smtClean="0"/>
              <a:t>Office documents</a:t>
            </a:r>
          </a:p>
          <a:p>
            <a:pPr lvl="2"/>
            <a:r>
              <a:rPr lang="en-US" sz="2200" dirty="0" smtClean="0"/>
              <a:t>Other</a:t>
            </a:r>
            <a:endParaRPr lang="en-US" sz="2200"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Questions for Webmasters</a:t>
            </a:r>
            <a:endParaRPr lang="en-US" dirty="0"/>
          </a:p>
        </p:txBody>
      </p:sp>
      <p:sp>
        <p:nvSpPr>
          <p:cNvPr id="3" name="Content Placeholder 2"/>
          <p:cNvSpPr>
            <a:spLocks noGrp="1"/>
          </p:cNvSpPr>
          <p:nvPr>
            <p:ph idx="1"/>
          </p:nvPr>
        </p:nvSpPr>
        <p:spPr/>
        <p:txBody>
          <a:bodyPr>
            <a:normAutofit/>
          </a:bodyPr>
          <a:lstStyle/>
          <a:p>
            <a:r>
              <a:rPr lang="en-US" sz="3000" dirty="0" smtClean="0"/>
              <a:t>Video captioning questions:</a:t>
            </a:r>
          </a:p>
          <a:p>
            <a:pPr lvl="1"/>
            <a:r>
              <a:rPr lang="en-US" sz="2600" dirty="0" smtClean="0"/>
              <a:t>If  you indicated above that you deliver video content through your website:</a:t>
            </a:r>
          </a:p>
          <a:p>
            <a:pPr lvl="2"/>
            <a:r>
              <a:rPr lang="en-US" sz="2200" dirty="0" smtClean="0"/>
              <a:t>How much is live vs. archived?</a:t>
            </a:r>
          </a:p>
          <a:p>
            <a:pPr lvl="2"/>
            <a:r>
              <a:rPr lang="en-US" sz="2200" dirty="0" smtClean="0"/>
              <a:t>How much of it captioned?</a:t>
            </a:r>
          </a:p>
          <a:p>
            <a:pPr lvl="2"/>
            <a:r>
              <a:rPr lang="en-US" sz="2200" dirty="0" smtClean="0"/>
              <a:t>If you provide captioned video, what solution(s) do you use?</a:t>
            </a:r>
            <a:endParaRPr lang="en-US" sz="2200"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Policy 1210 Deadline Approach</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sas - Clark County">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k County 2 - Horizon">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k County 3 - Sky">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Kansas - Clark County</Template>
  <TotalTime>1182</TotalTime>
  <Words>2738</Words>
  <Application>Microsoft Office PowerPoint</Application>
  <PresentationFormat>On-screen Show (4:3)</PresentationFormat>
  <Paragraphs>357</Paragraphs>
  <Slides>44</Slides>
  <Notes>41</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Kansas - Clark County</vt:lpstr>
      <vt:lpstr>Clark County 2 - Horizon</vt:lpstr>
      <vt:lpstr>Clark County 3 - Sky</vt:lpstr>
      <vt:lpstr>Kansas Partnership for Accessible Technology</vt:lpstr>
      <vt:lpstr>Webmasters List</vt:lpstr>
      <vt:lpstr>Webmasters Contacts</vt:lpstr>
      <vt:lpstr>Purpose</vt:lpstr>
      <vt:lpstr>Questions for Webmasters</vt:lpstr>
      <vt:lpstr>Questions for Webmasters</vt:lpstr>
      <vt:lpstr>Questions for Webmasters</vt:lpstr>
      <vt:lpstr>Questions for Webmasters</vt:lpstr>
      <vt:lpstr>IT Policy 1210 Deadline Approach</vt:lpstr>
      <vt:lpstr>Undue Burden</vt:lpstr>
      <vt:lpstr>Undue Burden</vt:lpstr>
      <vt:lpstr>Categorization Dimensions</vt:lpstr>
      <vt:lpstr>Categorization Dimensions</vt:lpstr>
      <vt:lpstr>Subcommittee for Policy Review and Implementation Oversight</vt:lpstr>
      <vt:lpstr>Subcommittee for Policy Review and Implementation Oversight</vt:lpstr>
      <vt:lpstr>2009 Annual Report</vt:lpstr>
      <vt:lpstr>Accomplishments</vt:lpstr>
      <vt:lpstr>Accomplishments</vt:lpstr>
      <vt:lpstr>Planned Initiatives</vt:lpstr>
      <vt:lpstr>Planned Initiatives</vt:lpstr>
      <vt:lpstr>INK Grant</vt:lpstr>
      <vt:lpstr>INK Grant</vt:lpstr>
      <vt:lpstr>Web Accessibility Assessment</vt:lpstr>
      <vt:lpstr>Web Accessibility Assessment</vt:lpstr>
      <vt:lpstr>Captioning Pilot Projects</vt:lpstr>
      <vt:lpstr>Captioning Pilot Projects</vt:lpstr>
      <vt:lpstr>Captioning Pilot Projects</vt:lpstr>
      <vt:lpstr>Agency Opportunities</vt:lpstr>
      <vt:lpstr>Section 508 Standards Refresh</vt:lpstr>
      <vt:lpstr>Refresh Draft Released</vt:lpstr>
      <vt:lpstr>Timeline</vt:lpstr>
      <vt:lpstr>Documents Released</vt:lpstr>
      <vt:lpstr>ANPRM Questions</vt:lpstr>
      <vt:lpstr>ANPRM Questions</vt:lpstr>
      <vt:lpstr>Draft Highlights</vt:lpstr>
      <vt:lpstr>Organization by Functionality Instead of Product Type</vt:lpstr>
      <vt:lpstr>Organization by Functionality Instead of Product Type</vt:lpstr>
      <vt:lpstr>Organization by Functionality Instead of Product Type</vt:lpstr>
      <vt:lpstr>Organization by Functionality Instead of Product Type</vt:lpstr>
      <vt:lpstr>WCAG 2.0 Harmonization</vt:lpstr>
      <vt:lpstr>Section 508 Homepage</vt:lpstr>
      <vt:lpstr>KPAT Comment</vt:lpstr>
      <vt:lpstr>Open Discussion</vt:lpstr>
      <vt:lpstr>Next Meeting:</vt:lpstr>
    </vt:vector>
  </TitlesOfParts>
  <Company>State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creator>Cole Robison</dc:creator>
  <cp:lastModifiedBy>Cole Robison</cp:lastModifiedBy>
  <cp:revision>130</cp:revision>
  <dcterms:created xsi:type="dcterms:W3CDTF">2010-04-07T20:41:45Z</dcterms:created>
  <dcterms:modified xsi:type="dcterms:W3CDTF">2010-04-14T15:01:23Z</dcterms:modified>
</cp:coreProperties>
</file>