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 id="2147483680" r:id="rId3"/>
  </p:sldMasterIdLst>
  <p:notesMasterIdLst>
    <p:notesMasterId r:id="rId27"/>
  </p:notesMasterIdLst>
  <p:sldIdLst>
    <p:sldId id="256" r:id="rId4"/>
    <p:sldId id="257" r:id="rId5"/>
    <p:sldId id="263" r:id="rId6"/>
    <p:sldId id="301" r:id="rId7"/>
    <p:sldId id="302" r:id="rId8"/>
    <p:sldId id="303" r:id="rId9"/>
    <p:sldId id="304" r:id="rId10"/>
    <p:sldId id="258" r:id="rId11"/>
    <p:sldId id="305" r:id="rId12"/>
    <p:sldId id="306" r:id="rId13"/>
    <p:sldId id="259" r:id="rId14"/>
    <p:sldId id="307" r:id="rId15"/>
    <p:sldId id="308" r:id="rId16"/>
    <p:sldId id="309" r:id="rId17"/>
    <p:sldId id="310" r:id="rId18"/>
    <p:sldId id="311" r:id="rId19"/>
    <p:sldId id="312" r:id="rId20"/>
    <p:sldId id="313" r:id="rId21"/>
    <p:sldId id="314" r:id="rId22"/>
    <p:sldId id="315" r:id="rId23"/>
    <p:sldId id="316" r:id="rId24"/>
    <p:sldId id="262" r:id="rId25"/>
    <p:sldId id="28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3157" autoAdjust="0"/>
  </p:normalViewPr>
  <p:slideViewPr>
    <p:cSldViewPr snapToGrid="0" snapToObjects="1">
      <p:cViewPr varScale="1">
        <p:scale>
          <a:sx n="90" d="100"/>
          <a:sy n="90" d="100"/>
        </p:scale>
        <p:origin x="-1524" y="-102"/>
      </p:cViewPr>
      <p:guideLst>
        <p:guide orient="horz" pos="2160"/>
        <p:guide pos="2880"/>
      </p:guideLst>
    </p:cSldViewPr>
  </p:slideViewPr>
  <p:outlineViewPr>
    <p:cViewPr>
      <p:scale>
        <a:sx n="33" d="100"/>
        <a:sy n="33" d="100"/>
      </p:scale>
      <p:origin x="0" y="161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913486-2638-44DD-BD8D-1C10A66A736F}" type="datetimeFigureOut">
              <a:rPr lang="en-US" smtClean="0"/>
              <a:pPr/>
              <a:t>7/14/2010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D3D4CA-BBF9-4378-8A6F-57ECFEFACA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Emailed presentation link to 42 others</a:t>
            </a:r>
            <a:r>
              <a:rPr lang="en-US" baseline="0" dirty="0" smtClean="0"/>
              <a:t> (contacts who did not attend), representing an additional 30 agencies.</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over handout.)</a:t>
            </a:r>
          </a:p>
          <a:p>
            <a:endParaRPr lang="en-US" baseline="0" dirty="0" smtClean="0"/>
          </a:p>
          <a:p>
            <a:r>
              <a:rPr lang="en-US" baseline="0" dirty="0" smtClean="0"/>
              <a:t>This looks like a good chance to do much of what we’ve talked about doing in procurement, in terms of getting accessibility firmly into the process from the earliest stages and throughout.</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3"/>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1"/>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1">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1">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4800600"/>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6"/>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6"/>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6">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6">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4800600"/>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3"/>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4800600"/>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40000">
              <a:schemeClr val="bg1">
                <a:lumMod val="95000"/>
              </a:schemeClr>
            </a:gs>
            <a:gs pos="100000">
              <a:schemeClr val="accent3">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lumMod val="95000"/>
              </a:schemeClr>
            </a:gs>
            <a:gs pos="100000">
              <a:schemeClr val="accent1">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lumMod val="95000"/>
              </a:schemeClr>
            </a:gs>
            <a:gs pos="100000">
              <a:schemeClr val="accent6">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ass.gov/Eoaf/docs/itd/guidance/accessibility/audit_reporting_template.x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go.usa.gov/3F9"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a.ks.gov/kpat/groups/webmast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Partnership for</a:t>
            </a:r>
            <a:br>
              <a:rPr lang="en-US" dirty="0" smtClean="0"/>
            </a:br>
            <a:r>
              <a:rPr lang="en-US" dirty="0" smtClean="0"/>
              <a:t>Accessible Technology</a:t>
            </a:r>
            <a:endParaRPr lang="en-US" dirty="0"/>
          </a:p>
        </p:txBody>
      </p:sp>
      <p:sp>
        <p:nvSpPr>
          <p:cNvPr id="3" name="Subtitle 2"/>
          <p:cNvSpPr>
            <a:spLocks noGrp="1"/>
          </p:cNvSpPr>
          <p:nvPr>
            <p:ph type="subTitle" idx="1"/>
          </p:nvPr>
        </p:nvSpPr>
        <p:spPr/>
        <p:txBody>
          <a:bodyPr/>
          <a:lstStyle/>
          <a:p>
            <a:r>
              <a:rPr lang="en-US" dirty="0" smtClean="0"/>
              <a:t>July 14, 2010 Meeting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Implementation Guidance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Assessment tool is key</a:t>
            </a:r>
          </a:p>
          <a:p>
            <a:pPr lvl="1"/>
            <a:r>
              <a:rPr lang="en-US" dirty="0" smtClean="0"/>
              <a:t>Should help with inventory stage</a:t>
            </a:r>
          </a:p>
          <a:p>
            <a:pPr lvl="1"/>
            <a:r>
              <a:rPr lang="en-US" dirty="0" smtClean="0"/>
              <a:t>Results should plug in to plans</a:t>
            </a:r>
          </a:p>
          <a:p>
            <a:r>
              <a:rPr lang="en-US" dirty="0" smtClean="0"/>
              <a:t>Important to help agencies get from baseline to plan</a:t>
            </a:r>
          </a:p>
          <a:p>
            <a:r>
              <a:rPr lang="en-US" dirty="0" smtClean="0"/>
              <a:t>Recommended developing a reporting instrument patterned after Massachusetts auditing template: </a:t>
            </a:r>
            <a:r>
              <a:rPr lang="en-US" u="sng" dirty="0" smtClean="0">
                <a:hlinkClick r:id="rId2"/>
              </a:rPr>
              <a:t>http://www.mass.gov/Eoaf/docs/itd/</a:t>
            </a:r>
            <a:br>
              <a:rPr lang="en-US" u="sng" dirty="0" smtClean="0">
                <a:hlinkClick r:id="rId2"/>
              </a:rPr>
            </a:br>
            <a:r>
              <a:rPr lang="en-US" u="sng" dirty="0" smtClean="0">
                <a:hlinkClick r:id="rId2"/>
              </a:rPr>
              <a:t>guidance/accessibility/</a:t>
            </a:r>
            <a:r>
              <a:rPr lang="en-US" u="sng" dirty="0" err="1" smtClean="0">
                <a:hlinkClick r:id="rId2"/>
              </a:rPr>
              <a:t>audit_reporting</a:t>
            </a:r>
            <a:r>
              <a:rPr lang="en-US" u="sng" dirty="0" smtClean="0">
                <a:hlinkClick r:id="rId2"/>
              </a:rPr>
              <a:t>_</a:t>
            </a:r>
            <a:br>
              <a:rPr lang="en-US" u="sng" dirty="0" smtClean="0">
                <a:hlinkClick r:id="rId2"/>
              </a:rPr>
            </a:br>
            <a:r>
              <a:rPr lang="en-US" u="sng" dirty="0" smtClean="0">
                <a:hlinkClick r:id="rId2"/>
              </a:rPr>
              <a:t>template.xls</a:t>
            </a:r>
            <a:endParaRPr lang="en-US" u="sng" dirty="0" smtClean="0"/>
          </a:p>
          <a:p>
            <a:pPr lvl="1"/>
            <a:r>
              <a:rPr lang="en-US" dirty="0" smtClean="0"/>
              <a:t>Process, team member identification, checklist, summary, planning and remediation worksheet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 Assessment Tool Procurement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Status</a:t>
            </a:r>
            <a:endParaRPr lang="en-US" dirty="0"/>
          </a:p>
        </p:txBody>
      </p:sp>
      <p:sp>
        <p:nvSpPr>
          <p:cNvPr id="5" name="Content Placeholder 4"/>
          <p:cNvSpPr>
            <a:spLocks noGrp="1"/>
          </p:cNvSpPr>
          <p:nvPr>
            <p:ph idx="1"/>
          </p:nvPr>
        </p:nvSpPr>
        <p:spPr/>
        <p:txBody>
          <a:bodyPr/>
          <a:lstStyle/>
          <a:p>
            <a:r>
              <a:rPr lang="en-US" dirty="0" smtClean="0"/>
              <a:t>Drafting statement of work for RFP</a:t>
            </a:r>
          </a:p>
          <a:p>
            <a:pPr lvl="1"/>
            <a:r>
              <a:rPr lang="en-US" dirty="0" smtClean="0"/>
              <a:t>Researched others, found some good things to include</a:t>
            </a:r>
          </a:p>
          <a:p>
            <a:pPr lvl="1"/>
            <a:r>
              <a:rPr lang="en-US" dirty="0" smtClean="0"/>
              <a:t>Enhanced scope</a:t>
            </a:r>
          </a:p>
          <a:p>
            <a:pPr lvl="1"/>
            <a:r>
              <a:rPr lang="en-US" dirty="0" smtClean="0"/>
              <a:t>Detailed specifications</a:t>
            </a:r>
          </a:p>
          <a:p>
            <a:r>
              <a:rPr lang="en-US" dirty="0" smtClean="0"/>
              <a:t>Aim to reconvene working group for review</a:t>
            </a:r>
          </a:p>
          <a:p>
            <a:r>
              <a:rPr lang="en-US" dirty="0" smtClean="0"/>
              <a:t>Getting this done is top priority.</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508 Standards Refresh Comment</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7010400" y="6553200"/>
            <a:ext cx="2133600" cy="304800"/>
          </a:xfrm>
          <a:prstGeom prst="rect">
            <a:avLst/>
          </a:prstGeom>
        </p:spPr>
        <p:txBody>
          <a:bodyPr/>
          <a:lstStyle/>
          <a:p>
            <a:pPr algn="r"/>
            <a:fld id="{11142FC3-DC0E-439B-ABB5-058A9EF3EA63}" type="slidenum">
              <a:rPr lang="en-US" smtClean="0"/>
              <a:pPr algn="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Section 508 Standards Refresh Comment</a:t>
            </a:r>
            <a:endParaRPr lang="en-US" dirty="0"/>
          </a:p>
        </p:txBody>
      </p:sp>
      <p:sp>
        <p:nvSpPr>
          <p:cNvPr id="9" name="Content Placeholder 8"/>
          <p:cNvSpPr>
            <a:spLocks noGrp="1"/>
          </p:cNvSpPr>
          <p:nvPr>
            <p:ph sz="half" idx="1"/>
          </p:nvPr>
        </p:nvSpPr>
        <p:spPr/>
        <p:txBody>
          <a:bodyPr>
            <a:normAutofit fontScale="92500" lnSpcReduction="20000"/>
          </a:bodyPr>
          <a:lstStyle/>
          <a:p>
            <a:r>
              <a:rPr lang="en-US" dirty="0" smtClean="0"/>
              <a:t>Reviewed by Subcommittee members</a:t>
            </a:r>
          </a:p>
          <a:p>
            <a:r>
              <a:rPr lang="en-US" dirty="0" smtClean="0"/>
              <a:t>Comment submitted by State ADA Coordinator, viewable at </a:t>
            </a:r>
            <a:r>
              <a:rPr lang="en-US" u="sng" dirty="0" smtClean="0">
                <a:hlinkClick r:id="rId2"/>
              </a:rPr>
              <a:t>http://go.usa.gov/</a:t>
            </a:r>
            <a:br>
              <a:rPr lang="en-US" u="sng" dirty="0" smtClean="0">
                <a:hlinkClick r:id="rId2"/>
              </a:rPr>
            </a:br>
            <a:r>
              <a:rPr lang="en-US" u="sng" dirty="0" smtClean="0">
                <a:hlinkClick r:id="rId2"/>
              </a:rPr>
              <a:t>3F9</a:t>
            </a:r>
            <a:endParaRPr lang="en-US" u="sng" dirty="0" smtClean="0"/>
          </a:p>
          <a:p>
            <a:r>
              <a:rPr lang="en-US" dirty="0" smtClean="0"/>
              <a:t>One of only a few states to comment</a:t>
            </a:r>
          </a:p>
          <a:p>
            <a:r>
              <a:rPr lang="en-US" dirty="0" smtClean="0"/>
              <a:t>One of a couple hundred comments overall</a:t>
            </a:r>
            <a:endParaRPr lang="en-US" dirty="0"/>
          </a:p>
        </p:txBody>
      </p:sp>
      <p:pic>
        <p:nvPicPr>
          <p:cNvPr id="11" name="Content Placeholder 10" descr="plugin-draft-rule_Page_01.tif"/>
          <p:cNvPicPr>
            <a:picLocks noGrp="1" noChangeAspect="1"/>
          </p:cNvPicPr>
          <p:nvPr>
            <p:ph sz="half" idx="2"/>
          </p:nvPr>
        </p:nvPicPr>
        <p:blipFill>
          <a:blip r:embed="rId3"/>
          <a:stretch>
            <a:fillRect/>
          </a:stretch>
        </p:blipFill>
        <p:spPr>
          <a:xfrm>
            <a:off x="4753841" y="1600200"/>
            <a:ext cx="3827318" cy="4953000"/>
          </a:xfr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Reaction</a:t>
            </a:r>
            <a:endParaRPr lang="en-US" dirty="0"/>
          </a:p>
        </p:txBody>
      </p:sp>
      <p:sp>
        <p:nvSpPr>
          <p:cNvPr id="6" name="Content Placeholder 5"/>
          <p:cNvSpPr>
            <a:spLocks noGrp="1"/>
          </p:cNvSpPr>
          <p:nvPr>
            <p:ph idx="1"/>
          </p:nvPr>
        </p:nvSpPr>
        <p:spPr/>
        <p:txBody>
          <a:bodyPr/>
          <a:lstStyle/>
          <a:p>
            <a:r>
              <a:rPr lang="en-US" dirty="0" smtClean="0"/>
              <a:t>Noticed by Jim Tobias, co-Chair of the Access Board’s Telecommunications and Electronic and Information Technology Advisory Committee (TEITAC).</a:t>
            </a:r>
          </a:p>
          <a:p>
            <a:pPr lvl="1"/>
            <a:r>
              <a:rPr lang="en-US" dirty="0" smtClean="0"/>
              <a:t>Conference call</a:t>
            </a:r>
          </a:p>
          <a:p>
            <a:pPr lvl="1"/>
            <a:r>
              <a:rPr lang="en-US" dirty="0" smtClean="0"/>
              <a:t>Non-federal community of practice</a:t>
            </a:r>
          </a:p>
          <a:p>
            <a:r>
              <a:rPr lang="en-US" dirty="0" smtClean="0"/>
              <a:t>Also picked up by NASCIO, and attached with their comments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Refresh</a:t>
            </a:r>
            <a:endParaRPr lang="en-US" dirty="0"/>
          </a:p>
        </p:txBody>
      </p:sp>
      <p:sp>
        <p:nvSpPr>
          <p:cNvPr id="3" name="Content Placeholder 2"/>
          <p:cNvSpPr>
            <a:spLocks noGrp="1"/>
          </p:cNvSpPr>
          <p:nvPr>
            <p:ph idx="1"/>
          </p:nvPr>
        </p:nvSpPr>
        <p:spPr/>
        <p:txBody>
          <a:bodyPr/>
          <a:lstStyle/>
          <a:p>
            <a:r>
              <a:rPr lang="en-US" dirty="0" smtClean="0"/>
              <a:t>Review of comments</a:t>
            </a:r>
          </a:p>
          <a:p>
            <a:r>
              <a:rPr lang="en-US" dirty="0" smtClean="0"/>
              <a:t>Proposed rule</a:t>
            </a:r>
          </a:p>
          <a:p>
            <a:r>
              <a:rPr lang="en-US" dirty="0" smtClean="0"/>
              <a:t>Final rule</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Project Planning</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7010400" y="6553200"/>
            <a:ext cx="2133600" cy="304800"/>
          </a:xfrm>
          <a:prstGeom prst="rect">
            <a:avLst/>
          </a:prstGeom>
        </p:spPr>
        <p:txBody>
          <a:bodyPr/>
          <a:lstStyle/>
          <a:p>
            <a:pPr algn="r"/>
            <a:fld id="{11142FC3-DC0E-439B-ABB5-058A9EF3EA63}" type="slidenum">
              <a:rPr lang="en-US" smtClean="0"/>
              <a:pPr algn="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Project Planning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accordance with ITEC IT Policy 2400 and 2510, all projects with estimated costs of $250,000 or more require the agency to develop an Information Technology Project Plan (ITPP) which must be approved by the Chief Information Technology Officer (CITO) for the sponsoring agency’s branch of state government.</a:t>
            </a:r>
          </a:p>
          <a:p>
            <a:r>
              <a:rPr lang="en-US" dirty="0" smtClean="0"/>
              <a:t>ITEC Policy 2400A provides IT Project Planning instructions.</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ITEC Policy 2400A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ITEC has been considering revisions to Policy 2400A.</a:t>
            </a:r>
          </a:p>
          <a:p>
            <a:r>
              <a:rPr lang="en-US" dirty="0" smtClean="0"/>
              <a:t>In discussion of one set of revisions, about records retention, at the April 22 meeting of ITEC, Legislative CITO Don Heiman proposed adding accessibility provisions alongside those being considered.</a:t>
            </a:r>
          </a:p>
          <a:p>
            <a:r>
              <a:rPr lang="en-US" dirty="0" smtClean="0"/>
              <a:t>Procedural obstacles prevented ITEC from moving forward with the suggestions at that meeting, but we were interested in exploring the idea.</a:t>
            </a:r>
          </a:p>
          <a:p>
            <a:r>
              <a:rPr lang="en-US" dirty="0" smtClean="0"/>
              <a:t>We met with Don and drafted some potential amendments to the document.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Webmasters Meetings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ITEC Policy Amendments</a:t>
            </a:r>
            <a:endParaRPr lang="en-US" dirty="0"/>
          </a:p>
        </p:txBody>
      </p:sp>
      <p:pic>
        <p:nvPicPr>
          <p:cNvPr id="8" name="Content Placeholder 7" descr="ITEC IT Project Planning (was 2400A) - CDR DRAFT 3.tiff"/>
          <p:cNvPicPr>
            <a:picLocks noGrp="1" noChangeAspect="1"/>
          </p:cNvPicPr>
          <p:nvPr>
            <p:ph sz="half" idx="1"/>
          </p:nvPr>
        </p:nvPicPr>
        <p:blipFill>
          <a:blip r:embed="rId3"/>
          <a:stretch>
            <a:fillRect/>
          </a:stretch>
        </p:blipFill>
        <p:spPr>
          <a:xfrm>
            <a:off x="562467" y="1600200"/>
            <a:ext cx="3467567" cy="4486564"/>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Content Placeholder 5"/>
          <p:cNvSpPr>
            <a:spLocks noGrp="1"/>
          </p:cNvSpPr>
          <p:nvPr>
            <p:ph sz="half" idx="2"/>
          </p:nvPr>
        </p:nvSpPr>
        <p:spPr>
          <a:xfrm>
            <a:off x="4279392" y="1600200"/>
            <a:ext cx="4407408" cy="4953000"/>
          </a:xfrm>
        </p:spPr>
        <p:txBody>
          <a:bodyPr>
            <a:normAutofit fontScale="70000" lnSpcReduction="20000"/>
          </a:bodyPr>
          <a:lstStyle/>
          <a:p>
            <a:r>
              <a:rPr lang="en-US" dirty="0" smtClean="0"/>
              <a:t>High-level project plans to include an accessibility and architecture statement.</a:t>
            </a:r>
          </a:p>
          <a:p>
            <a:r>
              <a:rPr lang="en-US" dirty="0" smtClean="0"/>
              <a:t>Accessibility and architecture statements would be reviewed by a KPAT subcommittee.</a:t>
            </a:r>
          </a:p>
          <a:p>
            <a:r>
              <a:rPr lang="en-US" dirty="0" smtClean="0"/>
              <a:t>Accessibility statement to be reflected in detailed project plan, work breakdown structure.</a:t>
            </a:r>
          </a:p>
          <a:p>
            <a:r>
              <a:rPr lang="en-US" dirty="0" smtClean="0"/>
              <a:t>Accessibility to be included in cost estimates (both expenditures and savings).</a:t>
            </a:r>
          </a:p>
          <a:p>
            <a:r>
              <a:rPr lang="en-US" dirty="0" smtClean="0"/>
              <a:t>Accessibility standards explanation.</a:t>
            </a:r>
          </a:p>
          <a:p>
            <a:r>
              <a:rPr lang="en-US" dirty="0" smtClean="0"/>
              <a:t>Accessibility mentioned throughout.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IT Project Planning</a:t>
            </a:r>
            <a:endParaRPr lang="en-US" dirty="0"/>
          </a:p>
        </p:txBody>
      </p:sp>
      <p:sp>
        <p:nvSpPr>
          <p:cNvPr id="5" name="Content Placeholder 4"/>
          <p:cNvSpPr>
            <a:spLocks noGrp="1"/>
          </p:cNvSpPr>
          <p:nvPr>
            <p:ph idx="1"/>
          </p:nvPr>
        </p:nvSpPr>
        <p:spPr/>
        <p:txBody>
          <a:bodyPr anchor="ctr">
            <a:normAutofit/>
          </a:bodyPr>
          <a:lstStyle/>
          <a:p>
            <a:pPr marL="0" indent="0" algn="ctr">
              <a:buNone/>
            </a:pPr>
            <a:r>
              <a:rPr lang="en-US" sz="4000" dirty="0" smtClean="0"/>
              <a:t>What do you think?</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p:txBody>
          <a:bodyPr anchor="ctr">
            <a:normAutofit/>
          </a:bodyPr>
          <a:lstStyle/>
          <a:p>
            <a:pPr marL="0" indent="0">
              <a:buNone/>
            </a:pPr>
            <a:r>
              <a:rPr lang="en-US" sz="3600" b="1" dirty="0" smtClean="0"/>
              <a:t>Wednesday, October 13, 2010</a:t>
            </a:r>
          </a:p>
          <a:p>
            <a:pPr marL="0" indent="0">
              <a:buNone/>
            </a:pPr>
            <a:r>
              <a:rPr lang="en-US" sz="3600" dirty="0" smtClean="0"/>
              <a:t>Time:</a:t>
            </a:r>
          </a:p>
          <a:p>
            <a:pPr marL="0" indent="0">
              <a:buNone/>
            </a:pPr>
            <a:r>
              <a:rPr lang="en-US" sz="3600" dirty="0" smtClean="0"/>
              <a:t>	1:30–3:30 PM</a:t>
            </a:r>
          </a:p>
          <a:p>
            <a:pPr marL="0" indent="0">
              <a:buNone/>
            </a:pPr>
            <a:r>
              <a:rPr lang="en-US" sz="3600" dirty="0" smtClean="0"/>
              <a:t>Location:</a:t>
            </a:r>
          </a:p>
          <a:p>
            <a:pPr marL="0" indent="0">
              <a:buNone/>
            </a:pPr>
            <a:r>
              <a:rPr lang="en-US" sz="3600" dirty="0" smtClean="0"/>
              <a:t>	Landon State Office Building</a:t>
            </a:r>
          </a:p>
          <a:p>
            <a:pPr marL="0" indent="0">
              <a:buNone/>
            </a:pPr>
            <a:r>
              <a:rPr lang="en-US" sz="3600" dirty="0" smtClean="0"/>
              <a:t>	Room 106</a:t>
            </a:r>
            <a:br>
              <a:rPr lang="en-US" sz="3600" dirty="0" smtClean="0"/>
            </a:br>
            <a:r>
              <a:rPr lang="en-US" sz="3600" dirty="0" smtClean="0"/>
              <a:t>	900 SW Jackson Street</a:t>
            </a:r>
            <a:endParaRPr lang="en-US" sz="3600"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Webmasters Meetings</a:t>
            </a:r>
            <a:endParaRPr lang="en-US" dirty="0"/>
          </a:p>
        </p:txBody>
      </p:sp>
      <p:sp>
        <p:nvSpPr>
          <p:cNvPr id="5" name="Content Placeholder 4"/>
          <p:cNvSpPr>
            <a:spLocks noGrp="1"/>
          </p:cNvSpPr>
          <p:nvPr>
            <p:ph idx="1"/>
          </p:nvPr>
        </p:nvSpPr>
        <p:spPr/>
        <p:txBody>
          <a:bodyPr>
            <a:normAutofit fontScale="70000" lnSpcReduction="20000"/>
          </a:bodyPr>
          <a:lstStyle/>
          <a:p>
            <a:r>
              <a:rPr lang="en-US" sz="4600" dirty="0" smtClean="0"/>
              <a:t>Two sessions, June 1 &amp; 2</a:t>
            </a:r>
          </a:p>
          <a:p>
            <a:r>
              <a:rPr lang="en-US" sz="4600" dirty="0" smtClean="0"/>
              <a:t>51 people attended, representing 34 agencies and organizations:</a:t>
            </a:r>
          </a:p>
          <a:p>
            <a:pPr marL="0" indent="0" algn="ctr">
              <a:buNone/>
            </a:pPr>
            <a:endParaRPr lang="en-US" sz="2300" dirty="0" smtClean="0"/>
          </a:p>
          <a:p>
            <a:pPr marL="0" indent="0" algn="ctr">
              <a:buNone/>
            </a:pPr>
            <a:r>
              <a:rPr lang="en-US" sz="2300" dirty="0" smtClean="0"/>
              <a:t>America’s Job Link Alliance • Barber Board • Bureau of Investigation Citizens’ Utility Ratepayer Board Commission on Peace Officers’ Standards and Training Corporation Commission • Department of Agriculture Department of Commerce • Department of Education Department of Health and Environment • Department of Revenue Department of Social and Rehabilitation Services Department of Wildlife and Parks • Department on Aging Division of Information Systems and Communication</a:t>
            </a:r>
            <a:br>
              <a:rPr lang="en-US" sz="2300" dirty="0" smtClean="0"/>
            </a:br>
            <a:r>
              <a:rPr lang="en-US" sz="2300" dirty="0" smtClean="0"/>
              <a:t>Emporia State University • Fort Hays State University • Insurance Department Juvenile Justice Authority • Kansas School for the Deaf Kansas State School for the Blind • Kansas.gov • Legislature • Lottery Office of the State Bank Commissioner • Pittsburg State University Secretary of State • Sentencing Commission • State Board of Nursing State Conservation Commission • State Historical Society • State Treasurer The University of Kansas Medical Center • Veterans’ Home</a:t>
            </a:r>
          </a:p>
        </p:txBody>
      </p:sp>
      <p:sp>
        <p:nvSpPr>
          <p:cNvPr id="8" name="Slide Number Placeholder 7"/>
          <p:cNvSpPr>
            <a:spLocks noGrp="1"/>
          </p:cNvSpPr>
          <p:nvPr>
            <p:ph type="sldNum" sz="quarter" idx="12"/>
          </p:nvPr>
        </p:nvSpPr>
        <p:spPr/>
        <p:txBody>
          <a:bodyPr/>
          <a:lstStyle/>
          <a:p>
            <a:pPr algn="r"/>
            <a:fld id="{11142FC3-DC0E-439B-ABB5-058A9EF3EA63}" type="slidenum">
              <a:rPr lang="en-US" smtClean="0"/>
              <a:pPr algn="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Webmasters Meetings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Presentation covered:</a:t>
            </a:r>
          </a:p>
          <a:p>
            <a:pPr lvl="1"/>
            <a:r>
              <a:rPr lang="en-US" dirty="0" smtClean="0"/>
              <a:t>An introduction to the KPAT and its activities</a:t>
            </a:r>
          </a:p>
          <a:p>
            <a:pPr lvl="1"/>
            <a:r>
              <a:rPr lang="en-US" dirty="0" smtClean="0"/>
              <a:t>An overview of web accessibility, addressing what it is, why it’s important, and its history in standards and policy</a:t>
            </a:r>
          </a:p>
          <a:p>
            <a:pPr lvl="1"/>
            <a:r>
              <a:rPr lang="en-US" dirty="0" smtClean="0"/>
              <a:t>A briefing on common problems and solutions</a:t>
            </a:r>
          </a:p>
          <a:p>
            <a:pPr lvl="1"/>
            <a:r>
              <a:rPr lang="en-US" dirty="0" smtClean="0"/>
              <a:t>Many links to resources providing information on how to make various web technologies accessible</a:t>
            </a:r>
          </a:p>
          <a:p>
            <a:pPr lvl="1"/>
            <a:r>
              <a:rPr lang="en-US" dirty="0" smtClean="0"/>
              <a:t>Notice of the October 23 deadline of IT Policy 1210</a:t>
            </a:r>
          </a:p>
          <a:p>
            <a:pPr lvl="1"/>
            <a:r>
              <a:rPr lang="en-US" dirty="0" smtClean="0"/>
              <a:t>A recommended approach for achieving compliance</a:t>
            </a:r>
          </a:p>
          <a:p>
            <a:r>
              <a:rPr lang="en-US" dirty="0" smtClean="0"/>
              <a:t>Available at </a:t>
            </a:r>
            <a:r>
              <a:rPr lang="en-US" dirty="0" smtClean="0">
                <a:hlinkClick r:id="rId3"/>
              </a:rPr>
              <a:t>http://da.ks.gov/kpat/groups/webmasters/</a:t>
            </a:r>
            <a:endParaRPr lang="en-US" dirty="0" smtClean="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Responses</a:t>
            </a:r>
            <a:endParaRPr lang="en-US" dirty="0"/>
          </a:p>
        </p:txBody>
      </p:sp>
      <p:sp>
        <p:nvSpPr>
          <p:cNvPr id="3" name="Content Placeholder 2"/>
          <p:cNvSpPr>
            <a:spLocks noGrp="1"/>
          </p:cNvSpPr>
          <p:nvPr>
            <p:ph idx="1"/>
          </p:nvPr>
        </p:nvSpPr>
        <p:spPr/>
        <p:txBody>
          <a:bodyPr/>
          <a:lstStyle/>
          <a:p>
            <a:r>
              <a:rPr lang="en-US" dirty="0" smtClean="0"/>
              <a:t>15 (29%) experienced the 2000 rollout.</a:t>
            </a:r>
          </a:p>
          <a:p>
            <a:r>
              <a:rPr lang="en-US" dirty="0" smtClean="0"/>
              <a:t>6 (12%) participated (e.g., attended training)</a:t>
            </a:r>
          </a:p>
          <a:p>
            <a:endParaRPr lang="en-US" dirty="0" smtClean="0"/>
          </a:p>
          <a:p>
            <a:r>
              <a:rPr lang="en-US" dirty="0" smtClean="0"/>
              <a:t>About 16 (~30%) capable of performing a content inventory</a:t>
            </a:r>
          </a:p>
          <a:p>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Responses: Content Types</a:t>
            </a:r>
            <a:endParaRPr lang="en-US" dirty="0"/>
          </a:p>
        </p:txBody>
      </p:sp>
      <p:sp>
        <p:nvSpPr>
          <p:cNvPr id="3" name="Content Placeholder 2"/>
          <p:cNvSpPr>
            <a:spLocks noGrp="1"/>
          </p:cNvSpPr>
          <p:nvPr>
            <p:ph idx="1"/>
          </p:nvPr>
        </p:nvSpPr>
        <p:spPr/>
        <p:txBody>
          <a:bodyPr>
            <a:normAutofit lnSpcReduction="10000"/>
          </a:bodyPr>
          <a:lstStyle/>
          <a:p>
            <a:r>
              <a:rPr lang="en-US" dirty="0" smtClean="0"/>
              <a:t>RIA: 0</a:t>
            </a:r>
          </a:p>
          <a:p>
            <a:r>
              <a:rPr lang="en-US" dirty="0" smtClean="0"/>
              <a:t>Ajax: 7 (14%)</a:t>
            </a:r>
          </a:p>
          <a:p>
            <a:r>
              <a:rPr lang="en-US" dirty="0" smtClean="0"/>
              <a:t>Flash: 5 (10%)</a:t>
            </a:r>
          </a:p>
          <a:p>
            <a:pPr lvl="1"/>
            <a:r>
              <a:rPr lang="en-US" dirty="0" smtClean="0"/>
              <a:t>For other than video: 2 (4%)</a:t>
            </a:r>
          </a:p>
          <a:p>
            <a:r>
              <a:rPr lang="en-US" dirty="0" smtClean="0"/>
              <a:t>Silverlight: 0</a:t>
            </a:r>
          </a:p>
          <a:p>
            <a:r>
              <a:rPr lang="en-US" dirty="0" smtClean="0"/>
              <a:t>PDF (significant): most</a:t>
            </a:r>
          </a:p>
          <a:p>
            <a:r>
              <a:rPr lang="en-US" dirty="0" smtClean="0"/>
              <a:t>Video: 12 (24%)</a:t>
            </a:r>
          </a:p>
          <a:p>
            <a:pPr lvl="1"/>
            <a:r>
              <a:rPr lang="en-US" dirty="0" smtClean="0"/>
              <a:t>Significant: 8 (16%)</a:t>
            </a:r>
          </a:p>
          <a:p>
            <a:pPr lvl="1"/>
            <a:r>
              <a:rPr lang="en-US" dirty="0" smtClean="0"/>
              <a:t>Captioning: 4 (8%)</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Feedback</a:t>
            </a:r>
            <a:endParaRPr lang="en-US" dirty="0"/>
          </a:p>
        </p:txBody>
      </p:sp>
      <p:sp>
        <p:nvSpPr>
          <p:cNvPr id="3" name="Content Placeholder 2"/>
          <p:cNvSpPr>
            <a:spLocks noGrp="1"/>
          </p:cNvSpPr>
          <p:nvPr>
            <p:ph idx="1"/>
          </p:nvPr>
        </p:nvSpPr>
        <p:spPr/>
        <p:txBody>
          <a:bodyPr/>
          <a:lstStyle/>
          <a:p>
            <a:r>
              <a:rPr lang="en-US" dirty="0" smtClean="0"/>
              <a:t>Area-specific training</a:t>
            </a:r>
          </a:p>
          <a:p>
            <a:r>
              <a:rPr lang="en-US" dirty="0" smtClean="0"/>
              <a:t>PDF (tools)</a:t>
            </a:r>
          </a:p>
          <a:p>
            <a:r>
              <a:rPr lang="en-US" dirty="0" smtClean="0"/>
              <a:t>Flash (how to evaluate)</a:t>
            </a:r>
          </a:p>
          <a:p>
            <a:r>
              <a:rPr lang="en-US" dirty="0" smtClean="0"/>
              <a:t>Video (very interested)</a:t>
            </a:r>
          </a:p>
          <a:p>
            <a:r>
              <a:rPr lang="en-US" dirty="0" smtClean="0"/>
              <a:t>Social media</a:t>
            </a:r>
          </a:p>
          <a:p>
            <a:r>
              <a:rPr lang="en-US" dirty="0" smtClean="0"/>
              <a:t>Assessment tool</a:t>
            </a:r>
          </a:p>
          <a:p>
            <a:endParaRPr lang="en-US" dirty="0" smtClean="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Subcommittee for Policy Review and Implementation Oversight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Review of Implementation Guidance</a:t>
            </a:r>
            <a:endParaRPr lang="en-US" dirty="0"/>
          </a:p>
        </p:txBody>
      </p:sp>
      <p:sp>
        <p:nvSpPr>
          <p:cNvPr id="5" name="Content Placeholder 4"/>
          <p:cNvSpPr>
            <a:spLocks noGrp="1"/>
          </p:cNvSpPr>
          <p:nvPr>
            <p:ph idx="1"/>
          </p:nvPr>
        </p:nvSpPr>
        <p:spPr/>
        <p:txBody>
          <a:bodyPr/>
          <a:lstStyle/>
          <a:p>
            <a:r>
              <a:rPr lang="en-US" dirty="0" smtClean="0"/>
              <a:t>Focus on awareness, assistance</a:t>
            </a:r>
          </a:p>
          <a:p>
            <a:r>
              <a:rPr lang="en-US" dirty="0" smtClean="0"/>
              <a:t>Refined recommended approach:</a:t>
            </a:r>
          </a:p>
          <a:p>
            <a:pPr lvl="1"/>
            <a:r>
              <a:rPr lang="en-US" dirty="0" smtClean="0"/>
              <a:t>Make new content accessible</a:t>
            </a:r>
          </a:p>
          <a:p>
            <a:pPr lvl="1"/>
            <a:r>
              <a:rPr lang="en-US" dirty="0" smtClean="0"/>
              <a:t>Inventory existing content</a:t>
            </a:r>
          </a:p>
          <a:p>
            <a:pPr lvl="1"/>
            <a:r>
              <a:rPr lang="en-US" dirty="0" smtClean="0"/>
              <a:t>Categorize</a:t>
            </a:r>
          </a:p>
          <a:p>
            <a:pPr lvl="1"/>
            <a:r>
              <a:rPr lang="en-US" dirty="0" smtClean="0"/>
              <a:t>Assess</a:t>
            </a:r>
          </a:p>
          <a:p>
            <a:pPr lvl="1"/>
            <a:r>
              <a:rPr lang="en-US" dirty="0" smtClean="0"/>
              <a:t>Prioritize and plan remediation work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sas - Clark County">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k County 2 - Horizon">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k County 3 - Sky">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Kansas - Clark County</Template>
  <TotalTime>1592</TotalTime>
  <Words>725</Words>
  <Application>Microsoft Office PowerPoint</Application>
  <PresentationFormat>On-screen Show (4:3)</PresentationFormat>
  <Paragraphs>129</Paragraphs>
  <Slides>23</Slides>
  <Notes>8</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Kansas - Clark County</vt:lpstr>
      <vt:lpstr>Clark County 2 - Horizon</vt:lpstr>
      <vt:lpstr>Clark County 3 - Sky</vt:lpstr>
      <vt:lpstr>Kansas Partnership for Accessible Technology</vt:lpstr>
      <vt:lpstr>Webmasters Meetings</vt:lpstr>
      <vt:lpstr>Webmasters Meetings</vt:lpstr>
      <vt:lpstr>Webmasters Meetings</vt:lpstr>
      <vt:lpstr>Polling Responses</vt:lpstr>
      <vt:lpstr>Polling Responses: Content Types</vt:lpstr>
      <vt:lpstr>Other Feedback</vt:lpstr>
      <vt:lpstr>Subcommittee for Policy Review and Implementation Oversight</vt:lpstr>
      <vt:lpstr>Review of Implementation Guidance</vt:lpstr>
      <vt:lpstr>Review of Implementation Guidance</vt:lpstr>
      <vt:lpstr>Web Accessibility Assessment Tool Procurement</vt:lpstr>
      <vt:lpstr>Status</vt:lpstr>
      <vt:lpstr>Section 508 Standards Refresh Comment</vt:lpstr>
      <vt:lpstr>Section 508 Standards Refresh Comment</vt:lpstr>
      <vt:lpstr>Reaction</vt:lpstr>
      <vt:lpstr>Next Steps for Refresh</vt:lpstr>
      <vt:lpstr>IT Project Planning</vt:lpstr>
      <vt:lpstr>IT Project Planning</vt:lpstr>
      <vt:lpstr>ITEC Policy 2400A</vt:lpstr>
      <vt:lpstr>Potential ITEC Policy Amendments</vt:lpstr>
      <vt:lpstr>IT Project Planning</vt:lpstr>
      <vt:lpstr>Open Discussion</vt:lpstr>
      <vt:lpstr>Next Meeting:</vt:lpstr>
    </vt:vector>
  </TitlesOfParts>
  <Company>State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creator>Cole Robison</dc:creator>
  <cp:lastModifiedBy>Cole Robison</cp:lastModifiedBy>
  <cp:revision>169</cp:revision>
  <dcterms:created xsi:type="dcterms:W3CDTF">2010-04-07T20:41:45Z</dcterms:created>
  <dcterms:modified xsi:type="dcterms:W3CDTF">2010-07-14T16:02:42Z</dcterms:modified>
</cp:coreProperties>
</file>