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66" r:id="rId4"/>
    <p:sldId id="267" r:id="rId5"/>
    <p:sldId id="258" r:id="rId6"/>
    <p:sldId id="268" r:id="rId7"/>
    <p:sldId id="269" r:id="rId8"/>
    <p:sldId id="270" r:id="rId9"/>
    <p:sldId id="259" r:id="rId10"/>
    <p:sldId id="272" r:id="rId11"/>
    <p:sldId id="271" r:id="rId12"/>
    <p:sldId id="273" r:id="rId13"/>
    <p:sldId id="274" r:id="rId14"/>
    <p:sldId id="275" r:id="rId15"/>
    <p:sldId id="276" r:id="rId16"/>
    <p:sldId id="277" r:id="rId17"/>
    <p:sldId id="278" r:id="rId18"/>
    <p:sldId id="289" r:id="rId19"/>
    <p:sldId id="290" r:id="rId20"/>
    <p:sldId id="279" r:id="rId21"/>
    <p:sldId id="280" r:id="rId22"/>
    <p:sldId id="281" r:id="rId23"/>
    <p:sldId id="283" r:id="rId24"/>
    <p:sldId id="282" r:id="rId25"/>
    <p:sldId id="291" r:id="rId26"/>
    <p:sldId id="292" r:id="rId27"/>
    <p:sldId id="293" r:id="rId28"/>
    <p:sldId id="294" r:id="rId29"/>
    <p:sldId id="295" r:id="rId30"/>
    <p:sldId id="296" r:id="rId31"/>
    <p:sldId id="297" r:id="rId32"/>
    <p:sldId id="298" r:id="rId33"/>
    <p:sldId id="299" r:id="rId34"/>
    <p:sldId id="301" r:id="rId35"/>
    <p:sldId id="302" r:id="rId36"/>
    <p:sldId id="260" r:id="rId37"/>
    <p:sldId id="265" r:id="rId38"/>
    <p:sldId id="261" r:id="rId39"/>
    <p:sldId id="262" r:id="rId40"/>
    <p:sldId id="2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3" autoAdjust="0"/>
    <p:restoredTop sz="94701" autoAdjust="0"/>
  </p:normalViewPr>
  <p:slideViewPr>
    <p:cSldViewPr>
      <p:cViewPr varScale="1">
        <p:scale>
          <a:sx n="95" d="100"/>
          <a:sy n="95" d="100"/>
        </p:scale>
        <p:origin x="-912" y="-10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794FE-9D48-413A-894B-3EF11DBCDDB1}" type="datetimeFigureOut">
              <a:rPr lang="en-US" smtClean="0"/>
              <a:pPr/>
              <a:t>10/18/2010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C7A96-C2DB-4AE4-A8AC-7ABEB57D53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kslegislature.org/legsrv-statutes/getStatute.do?number=3634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hlinkClick r:id="rId3"/>
              </a:rPr>
              <a:t>K.S.A. 75-7201</a:t>
            </a:r>
            <a:r>
              <a:rPr lang="en-US" dirty="0" smtClean="0"/>
              <a:t>(c):</a:t>
            </a:r>
          </a:p>
          <a:p>
            <a:pPr lvl="2"/>
            <a:r>
              <a:rPr lang="en-US" dirty="0" smtClean="0"/>
              <a:t>"Information technology project" means a project for a major computer, telecommunications or other information technology improvement with an estimated cumulative cost of $250,000 or more and includes any such project that has proposed expenditures for: (1) New or replacement equipment or software; (2) upgrade improvements to existing equipment and any computer systems, programs or software upgrades </a:t>
            </a:r>
            <a:r>
              <a:rPr lang="en-US" dirty="0" err="1" smtClean="0"/>
              <a:t>therefor</a:t>
            </a:r>
            <a:r>
              <a:rPr lang="en-US" dirty="0" smtClean="0"/>
              <a:t>; or (3) data or consulting or other professional services for such a project.</a:t>
            </a:r>
            <a:endParaRPr lang="en-US" dirty="0"/>
          </a:p>
        </p:txBody>
      </p:sp>
      <p:sp>
        <p:nvSpPr>
          <p:cNvPr id="4" name="Slide Number Placeholder 3"/>
          <p:cNvSpPr>
            <a:spLocks noGrp="1"/>
          </p:cNvSpPr>
          <p:nvPr>
            <p:ph type="sldNum" sz="quarter" idx="10"/>
          </p:nvPr>
        </p:nvSpPr>
        <p:spPr/>
        <p:txBody>
          <a:bodyPr/>
          <a:lstStyle/>
          <a:p>
            <a:fld id="{044C7A96-C2DB-4AE4-A8AC-7ABEB57D53F0}"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provisions of Section</a:t>
            </a:r>
            <a:r>
              <a:rPr lang="en-US" i="1" baseline="0" dirty="0" smtClean="0"/>
              <a:t> 508 </a:t>
            </a:r>
            <a:r>
              <a:rPr lang="en-US" i="1" dirty="0" smtClean="0"/>
              <a:t>§ 1194.22</a:t>
            </a:r>
            <a:endParaRPr lang="en-US" i="1" dirty="0"/>
          </a:p>
        </p:txBody>
      </p:sp>
      <p:sp>
        <p:nvSpPr>
          <p:cNvPr id="4" name="Slide Number Placeholder 3"/>
          <p:cNvSpPr>
            <a:spLocks noGrp="1"/>
          </p:cNvSpPr>
          <p:nvPr>
            <p:ph type="sldNum" sz="quarter" idx="10"/>
          </p:nvPr>
        </p:nvSpPr>
        <p:spPr/>
        <p:txBody>
          <a:bodyPr/>
          <a:lstStyle/>
          <a:p>
            <a:fld id="{044C7A96-C2DB-4AE4-A8AC-7ABEB57D53F0}"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Level A and AA success criteria of WCAG 2.0</a:t>
            </a:r>
          </a:p>
          <a:p>
            <a:endParaRPr lang="en-US" dirty="0" smtClean="0"/>
          </a:p>
          <a:p>
            <a:r>
              <a:rPr lang="en-US" dirty="0" smtClean="0"/>
              <a:t>These </a:t>
            </a:r>
            <a:r>
              <a:rPr lang="en-US" i="1" dirty="0" smtClean="0"/>
              <a:t>are</a:t>
            </a:r>
            <a:r>
              <a:rPr lang="en-US" dirty="0" smtClean="0"/>
              <a:t> the requirements. They have been for 18 months</a:t>
            </a:r>
            <a:r>
              <a:rPr lang="en-US" baseline="0" dirty="0" smtClean="0"/>
              <a:t> in the current version. Including earlier versions, they have been the requirements for about a decade.</a:t>
            </a:r>
            <a:endParaRPr lang="en-US" dirty="0"/>
          </a:p>
        </p:txBody>
      </p:sp>
      <p:sp>
        <p:nvSpPr>
          <p:cNvPr id="4" name="Slide Number Placeholder 3"/>
          <p:cNvSpPr>
            <a:spLocks noGrp="1"/>
          </p:cNvSpPr>
          <p:nvPr>
            <p:ph type="sldNum" sz="quarter" idx="10"/>
          </p:nvPr>
        </p:nvSpPr>
        <p:spPr/>
        <p:txBody>
          <a:bodyPr/>
          <a:lstStyle/>
          <a:p>
            <a:fld id="{044C7A96-C2DB-4AE4-A8AC-7ABEB57D53F0}"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these are the </a:t>
            </a:r>
            <a:r>
              <a:rPr lang="en-US" i="1" dirty="0" smtClean="0"/>
              <a:t>current</a:t>
            </a:r>
            <a:r>
              <a:rPr lang="en-US" dirty="0" smtClean="0"/>
              <a:t> requirements.</a:t>
            </a:r>
            <a:endParaRPr lang="en-US" dirty="0"/>
          </a:p>
        </p:txBody>
      </p:sp>
      <p:sp>
        <p:nvSpPr>
          <p:cNvPr id="4" name="Slide Number Placeholder 3"/>
          <p:cNvSpPr>
            <a:spLocks noGrp="1"/>
          </p:cNvSpPr>
          <p:nvPr>
            <p:ph type="sldNum" sz="quarter" idx="10"/>
          </p:nvPr>
        </p:nvSpPr>
        <p:spPr/>
        <p:txBody>
          <a:bodyPr/>
          <a:lstStyle/>
          <a:p>
            <a:fld id="{044C7A96-C2DB-4AE4-A8AC-7ABEB57D53F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3"/>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3"/>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p:nvPicPr>
        <p:blipFill>
          <a:blip r:embed="rId2" cstate="print"/>
          <a:stretch>
            <a:fillRect/>
          </a:stretch>
        </p:blipFill>
        <p:spPr>
          <a:xfrm>
            <a:off x="11921" y="4800600"/>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40000">
              <a:schemeClr val="bg1">
                <a:lumMod val="95000"/>
              </a:schemeClr>
            </a:gs>
            <a:gs pos="100000">
              <a:schemeClr val="accent3">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connectkansas.org/broadband_summit/"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Partnership for</a:t>
            </a:r>
            <a:br>
              <a:rPr lang="en-US" dirty="0" smtClean="0"/>
            </a:br>
            <a:r>
              <a:rPr lang="en-US" dirty="0" smtClean="0"/>
              <a:t>Accessible Technology</a:t>
            </a:r>
            <a:endParaRPr lang="en-US" dirty="0"/>
          </a:p>
        </p:txBody>
      </p:sp>
      <p:sp>
        <p:nvSpPr>
          <p:cNvPr id="3" name="Subtitle 2"/>
          <p:cNvSpPr>
            <a:spLocks noGrp="1"/>
          </p:cNvSpPr>
          <p:nvPr>
            <p:ph type="subTitle" idx="1"/>
          </p:nvPr>
        </p:nvSpPr>
        <p:spPr/>
        <p:txBody>
          <a:bodyPr/>
          <a:lstStyle/>
          <a:p>
            <a:r>
              <a:rPr lang="en-US" dirty="0" smtClean="0"/>
              <a:t>October 13, 2010 Meeting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Improving accessibility in procurement has been a work in progress since the KPAT began.</a:t>
            </a:r>
          </a:p>
          <a:p>
            <a:r>
              <a:rPr lang="en-US" dirty="0" smtClean="0"/>
              <a:t>In April, Don Heiman suggested ITEC Policy 2400A as a vehicle for doing so for IT projects.</a:t>
            </a:r>
          </a:p>
          <a:p>
            <a:r>
              <a:rPr lang="en-US" dirty="0" smtClean="0"/>
              <a:t>Last meeting, he presented proposed accessibility additions to 2400A.</a:t>
            </a:r>
          </a:p>
          <a:p>
            <a:r>
              <a:rPr lang="en-US" dirty="0" smtClean="0"/>
              <a:t>We’ve continued to revise, resulting in the drafts circulated by email last month.</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ITEC Policy 2400A Currently Says: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rgbClr val="000000"/>
                </a:solidFill>
                <a:latin typeface="Verdana" pitchFamily="34" charset="0"/>
              </a:rPr>
              <a:t>Web Accessibility Compliance Statement - ITEC Policy 1210</a:t>
            </a:r>
          </a:p>
          <a:p>
            <a:pPr marL="400050" lvl="1" indent="0">
              <a:buNone/>
            </a:pPr>
            <a:r>
              <a:rPr lang="en-US" dirty="0" smtClean="0">
                <a:solidFill>
                  <a:srgbClr val="0000FF"/>
                </a:solidFill>
                <a:latin typeface="Verdana" pitchFamily="34" charset="0"/>
              </a:rPr>
              <a:t>http://da.ks.gov/kito/itec/ITPoliciesMain.htm</a:t>
            </a:r>
          </a:p>
          <a:p>
            <a:pPr marL="0" indent="0">
              <a:buNone/>
            </a:pPr>
            <a:r>
              <a:rPr lang="en-US" dirty="0" smtClean="0">
                <a:solidFill>
                  <a:srgbClr val="000000"/>
                </a:solidFill>
                <a:latin typeface="Verdana" pitchFamily="34" charset="0"/>
              </a:rPr>
              <a:t>This element in the information project plan is a written statement of compliance with web accessibility compliance features in accordance with ITEC Policy 1210. If different, explain why or attach your written State ADA Coordinator waiver from the ITEC Policies or if no web accessibility compliance features are included in this project, explain why.</a:t>
            </a:r>
            <a:endParaRPr lang="en-US" dirty="0">
              <a:latin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ITEC Policy 1210, In Turn, Says: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7.1 All Entity websites, web services, and web applications must, at a minimum, comply with:</a:t>
            </a:r>
          </a:p>
          <a:p>
            <a:pPr marL="400050" lvl="1" indent="0">
              <a:buNone/>
            </a:pPr>
            <a:r>
              <a:rPr lang="en-US" dirty="0" smtClean="0"/>
              <a:t>7.1.1 W3C Web Content Accessibility Guidelines Level A and AA Success Criteria (http://www.w3.org/TR/WCAG/)</a:t>
            </a:r>
          </a:p>
          <a:p>
            <a:pPr marL="400050" lvl="1" indent="0">
              <a:buNone/>
            </a:pPr>
            <a:r>
              <a:rPr lang="en-US" dirty="0" smtClean="0"/>
              <a:t>7.1.2 Section 508 Electronic and Information Technology Accessibility Standards, Web-based intranet and internet information and applications (36 CFR § 1194.22) (http://section508.gov/index.cfm?fuseAction=stdsdoc#Web)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 A text equivalent for every non-text element shall be provided (e.g., via "alt", "</a:t>
            </a:r>
            <a:r>
              <a:rPr lang="en-US" dirty="0" err="1" smtClean="0"/>
              <a:t>longdesc</a:t>
            </a:r>
            <a:r>
              <a:rPr lang="en-US" dirty="0" smtClean="0"/>
              <a:t>", or in element content).</a:t>
            </a:r>
          </a:p>
          <a:p>
            <a:pPr marL="0" indent="0">
              <a:buNone/>
            </a:pPr>
            <a:r>
              <a:rPr lang="en-US" dirty="0" smtClean="0"/>
              <a:t>(b) Equivalent alternatives for any multimedia presentation shall be synchronized with the presentation.</a:t>
            </a:r>
          </a:p>
          <a:p>
            <a:pPr marL="0" indent="0">
              <a:buNone/>
            </a:pPr>
            <a:r>
              <a:rPr lang="en-US" dirty="0" smtClean="0"/>
              <a:t>(c) Web pages shall be designed so that all information conveyed with color is also available without color, for example from context or markup.</a:t>
            </a:r>
          </a:p>
          <a:p>
            <a:pPr marL="0" indent="0">
              <a:buNone/>
            </a:pPr>
            <a:r>
              <a:rPr lang="en-US" i="1" dirty="0" smtClean="0"/>
              <a:t>Etc.…</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1.1.1 Non-text Content: </a:t>
            </a:r>
            <a:r>
              <a:rPr lang="en-US" dirty="0" smtClean="0"/>
              <a:t>All non-text content that is presented to the user has a text alternative that serves the equivalent purpose…. (Level A)…</a:t>
            </a:r>
          </a:p>
          <a:p>
            <a:pPr marL="0" indent="0">
              <a:buNone/>
            </a:pPr>
            <a:r>
              <a:rPr lang="en-US" b="1" dirty="0" smtClean="0"/>
              <a:t>1.2.1 Audio-only and Video-only (Prerecorded):</a:t>
            </a:r>
            <a:r>
              <a:rPr lang="en-US" dirty="0" smtClean="0"/>
              <a:t> For prerecorded audio-only and prerecorded video-only media, the following are true, except when the audio or video is a media alternative for text and is clearly labeled as such: (Level A)</a:t>
            </a:r>
          </a:p>
          <a:p>
            <a:pPr lvl="1"/>
            <a:r>
              <a:rPr lang="en-US" b="1" dirty="0" smtClean="0"/>
              <a:t>Prerecorded Audio-only:</a:t>
            </a:r>
            <a:r>
              <a:rPr lang="en-US" dirty="0" smtClean="0"/>
              <a:t> An alternative for time-based media is provided that presents equivalent information for prerecorded audio-only content.</a:t>
            </a:r>
          </a:p>
          <a:p>
            <a:pPr lvl="1"/>
            <a:r>
              <a:rPr lang="en-US" b="1" dirty="0" smtClean="0"/>
              <a:t>Prerecorded Video-only:</a:t>
            </a:r>
            <a:r>
              <a:rPr lang="en-US" dirty="0" smtClean="0"/>
              <a:t> Either an alternative for time-based media or an audio track is provided that presents equivalent information for prerecorded video-only content.</a:t>
            </a:r>
          </a:p>
          <a:p>
            <a:pPr marL="0" indent="0">
              <a:buNone/>
            </a:pPr>
            <a:r>
              <a:rPr lang="en-US" b="1" dirty="0" smtClean="0"/>
              <a:t>1.2.2 Captions (Prerecorded):</a:t>
            </a:r>
            <a:r>
              <a:rPr lang="en-US" dirty="0" smtClean="0"/>
              <a:t> Captions are provided for all prerecorded audio content in synchronized media, except when the media is a media alternative for text and is clearly labeled as such. (Level A)</a:t>
            </a:r>
          </a:p>
          <a:p>
            <a:pPr marL="0" indent="0">
              <a:buNone/>
            </a:pPr>
            <a:r>
              <a:rPr lang="en-US" i="1" dirty="0" smtClean="0"/>
              <a:t>Etc.…</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a:t>
            </a:r>
            <a:endParaRPr lang="en-US" dirty="0"/>
          </a:p>
        </p:txBody>
      </p:sp>
      <p:sp>
        <p:nvSpPr>
          <p:cNvPr id="3" name="Content Placeholder 2"/>
          <p:cNvSpPr>
            <a:spLocks noGrp="1"/>
          </p:cNvSpPr>
          <p:nvPr>
            <p:ph idx="1"/>
          </p:nvPr>
        </p:nvSpPr>
        <p:spPr/>
        <p:txBody>
          <a:bodyPr/>
          <a:lstStyle/>
          <a:p>
            <a:r>
              <a:rPr lang="en-US" dirty="0" smtClean="0"/>
              <a:t>Having the requirement details two steps away in two separate documents obscures them.</a:t>
            </a:r>
          </a:p>
          <a:p>
            <a:r>
              <a:rPr lang="en-US" dirty="0" smtClean="0"/>
              <a:t>Providing a single listing of the requirements should improve their visibility and clarity, to make following them easier.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Accessibility Compliance Statement</a:t>
            </a:r>
            <a:endParaRPr lang="en-US" dirty="0"/>
          </a:p>
        </p:txBody>
      </p:sp>
      <p:sp>
        <p:nvSpPr>
          <p:cNvPr id="3" name="Content Placeholder 2"/>
          <p:cNvSpPr>
            <a:spLocks noGrp="1"/>
          </p:cNvSpPr>
          <p:nvPr>
            <p:ph idx="1"/>
          </p:nvPr>
        </p:nvSpPr>
        <p:spPr/>
        <p:txBody>
          <a:bodyPr/>
          <a:lstStyle/>
          <a:p>
            <a:r>
              <a:rPr lang="en-US" dirty="0" smtClean="0"/>
              <a:t>The current compliance statement requirement is too general to be useful.</a:t>
            </a:r>
          </a:p>
          <a:p>
            <a:r>
              <a:rPr lang="en-US" dirty="0" smtClean="0"/>
              <a:t>Casting it in terms of the individual requirements listing gives it needed specificity.</a:t>
            </a:r>
          </a:p>
          <a:p>
            <a:pPr lvl="1"/>
            <a:r>
              <a:rPr lang="en-US" dirty="0" smtClean="0"/>
              <a:t>Makes meaningful evaluation possible.</a:t>
            </a:r>
          </a:p>
          <a:p>
            <a:pPr lvl="1"/>
            <a:r>
              <a:rPr lang="en-US" dirty="0" smtClean="0"/>
              <a:t>Hopefully more effective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Content Accessibility Template</a:t>
            </a:r>
            <a:endParaRPr lang="en-US" dirty="0"/>
          </a:p>
        </p:txBody>
      </p:sp>
      <p:sp>
        <p:nvSpPr>
          <p:cNvPr id="3" name="Content Placeholder 2"/>
          <p:cNvSpPr>
            <a:spLocks noGrp="1"/>
          </p:cNvSpPr>
          <p:nvPr>
            <p:ph idx="1"/>
          </p:nvPr>
        </p:nvSpPr>
        <p:spPr/>
        <p:txBody>
          <a:bodyPr>
            <a:normAutofit/>
          </a:bodyPr>
          <a:lstStyle/>
          <a:p>
            <a:r>
              <a:rPr lang="en-US" dirty="0" smtClean="0"/>
              <a:t>Adding columns to the requirements list, in which to document compliance status for each, produces a template that does exactly that.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Content Accessibility Template</a:t>
            </a:r>
            <a:endParaRPr lang="en-US" dirty="0"/>
          </a:p>
        </p:txBody>
      </p:sp>
      <p:graphicFrame>
        <p:nvGraphicFramePr>
          <p:cNvPr id="4" name="Content Placeholder 3"/>
          <p:cNvGraphicFramePr>
            <a:graphicFrameLocks noGrp="1"/>
          </p:cNvGraphicFramePr>
          <p:nvPr>
            <p:ph idx="1"/>
          </p:nvPr>
        </p:nvGraphicFramePr>
        <p:xfrm>
          <a:off x="457200" y="1972310"/>
          <a:ext cx="8229600" cy="4399280"/>
        </p:xfrm>
        <a:graphic>
          <a:graphicData uri="http://schemas.openxmlformats.org/drawingml/2006/table">
            <a:tbl>
              <a:tblPr firstRow="1">
                <a:tableStyleId>{8799B23B-EC83-4686-B30A-512413B5E67A}</a:tableStyleId>
              </a:tblPr>
              <a:tblGrid>
                <a:gridCol w="2743200"/>
                <a:gridCol w="2743200"/>
                <a:gridCol w="2743200"/>
              </a:tblGrid>
              <a:tr h="370840">
                <a:tc>
                  <a:txBody>
                    <a:bodyPr/>
                    <a:lstStyle/>
                    <a:p>
                      <a:pPr marL="0" marR="0" algn="ctr">
                        <a:spcBef>
                          <a:spcPts val="0"/>
                        </a:spcBef>
                        <a:spcAft>
                          <a:spcPts val="0"/>
                        </a:spcAft>
                      </a:pPr>
                      <a:r>
                        <a:rPr lang="en-US" sz="1200" dirty="0"/>
                        <a:t>Criteria</a:t>
                      </a:r>
                      <a:endParaRPr lang="en-US" sz="1200" dirty="0">
                        <a:latin typeface="Times New Roman"/>
                        <a:ea typeface="Times New Roman"/>
                      </a:endParaRPr>
                    </a:p>
                  </a:txBody>
                  <a:tcPr anchor="ctr"/>
                </a:tc>
                <a:tc>
                  <a:txBody>
                    <a:bodyPr/>
                    <a:lstStyle/>
                    <a:p>
                      <a:pPr marL="0" marR="0" algn="ctr">
                        <a:spcBef>
                          <a:spcPts val="0"/>
                        </a:spcBef>
                        <a:spcAft>
                          <a:spcPts val="0"/>
                        </a:spcAft>
                      </a:pPr>
                      <a:r>
                        <a:rPr lang="en-US" sz="1200"/>
                        <a:t>Supporting Features</a:t>
                      </a:r>
                      <a:endParaRPr lang="en-US" sz="1200">
                        <a:latin typeface="Times New Roman"/>
                        <a:ea typeface="Times New Roman"/>
                      </a:endParaRPr>
                    </a:p>
                  </a:txBody>
                  <a:tcPr anchor="ctr"/>
                </a:tc>
                <a:tc>
                  <a:txBody>
                    <a:bodyPr/>
                    <a:lstStyle/>
                    <a:p>
                      <a:pPr marL="0" marR="0" algn="ctr">
                        <a:spcBef>
                          <a:spcPts val="0"/>
                        </a:spcBef>
                        <a:spcAft>
                          <a:spcPts val="0"/>
                        </a:spcAft>
                      </a:pPr>
                      <a:r>
                        <a:rPr lang="en-US" sz="1200"/>
                        <a:t>Remarks and explanations</a:t>
                      </a:r>
                      <a:endParaRPr lang="en-US" sz="1200">
                        <a:latin typeface="Times New Roman"/>
                        <a:ea typeface="Times New Roman"/>
                      </a:endParaRPr>
                    </a:p>
                  </a:txBody>
                  <a:tcPr anchor="ctr"/>
                </a:tc>
              </a:tr>
              <a:tr h="370840">
                <a:tc>
                  <a:txBody>
                    <a:bodyPr/>
                    <a:lstStyle/>
                    <a:p>
                      <a:pPr marL="0" marR="0">
                        <a:spcBef>
                          <a:spcPts val="0"/>
                        </a:spcBef>
                        <a:spcAft>
                          <a:spcPts val="0"/>
                        </a:spcAft>
                      </a:pPr>
                      <a:r>
                        <a:rPr lang="en-US" sz="1200" dirty="0"/>
                        <a:t>(a) A text equivalent for every non-text element shall be provided (e.g., via "alt", "</a:t>
                      </a:r>
                      <a:r>
                        <a:rPr lang="en-US" sz="1200" dirty="0" err="1"/>
                        <a:t>longdesc</a:t>
                      </a:r>
                      <a:r>
                        <a:rPr lang="en-US" sz="1200" dirty="0"/>
                        <a:t>", or in element content).</a:t>
                      </a:r>
                      <a:endParaRPr lang="en-US" sz="1200" dirty="0">
                        <a:latin typeface="Times New Roman"/>
                        <a:ea typeface="Times New Roman"/>
                      </a:endParaRPr>
                    </a:p>
                  </a:txBody>
                  <a:tcPr anchor="ctr"/>
                </a:tc>
                <a:tc>
                  <a:txBody>
                    <a:bodyPr/>
                    <a:lstStyle/>
                    <a:p>
                      <a:pPr marL="0" marR="0">
                        <a:spcBef>
                          <a:spcPts val="0"/>
                        </a:spcBef>
                        <a:spcAft>
                          <a:spcPts val="0"/>
                        </a:spcAft>
                      </a:pPr>
                      <a:r>
                        <a:rPr lang="en-US" sz="1200"/>
                        <a:t> </a:t>
                      </a:r>
                      <a:endParaRPr lang="en-US" sz="1200">
                        <a:latin typeface="Times New Roman"/>
                        <a:ea typeface="Times New Roman"/>
                      </a:endParaRPr>
                    </a:p>
                  </a:txBody>
                  <a:tcPr anchor="ctr"/>
                </a:tc>
                <a:tc>
                  <a:txBody>
                    <a:bodyPr/>
                    <a:lstStyle/>
                    <a:p>
                      <a:pPr marL="0" marR="0">
                        <a:spcBef>
                          <a:spcPts val="0"/>
                        </a:spcBef>
                        <a:spcAft>
                          <a:spcPts val="0"/>
                        </a:spcAft>
                      </a:pPr>
                      <a:r>
                        <a:rPr lang="en-US" sz="1200"/>
                        <a:t> </a:t>
                      </a:r>
                      <a:endParaRPr lang="en-US" sz="1200">
                        <a:latin typeface="Times New Roman"/>
                        <a:ea typeface="Times New Roman"/>
                      </a:endParaRPr>
                    </a:p>
                  </a:txBody>
                  <a:tcPr anchor="ctr"/>
                </a:tc>
              </a:tr>
              <a:tr h="370840">
                <a:tc>
                  <a:txBody>
                    <a:bodyPr/>
                    <a:lstStyle/>
                    <a:p>
                      <a:pPr marL="0" marR="0">
                        <a:spcBef>
                          <a:spcPts val="0"/>
                        </a:spcBef>
                        <a:spcAft>
                          <a:spcPts val="0"/>
                        </a:spcAft>
                      </a:pPr>
                      <a:r>
                        <a:rPr lang="en-US" sz="1200"/>
                        <a:t>(b) Equivalent alternatives for any multimedia presentation shall be synchronized with the presentation.</a:t>
                      </a:r>
                      <a:endParaRPr lang="en-US" sz="1200">
                        <a:latin typeface="Times New Roman"/>
                        <a:ea typeface="Times New Roman"/>
                      </a:endParaRPr>
                    </a:p>
                  </a:txBody>
                  <a:tcPr anchor="ctr"/>
                </a:tc>
                <a:tc>
                  <a:txBody>
                    <a:bodyPr/>
                    <a:lstStyle/>
                    <a:p>
                      <a:pPr marL="0" marR="0">
                        <a:spcBef>
                          <a:spcPts val="0"/>
                        </a:spcBef>
                        <a:spcAft>
                          <a:spcPts val="0"/>
                        </a:spcAft>
                      </a:pPr>
                      <a:r>
                        <a:rPr lang="en-US" sz="1200"/>
                        <a:t> </a:t>
                      </a:r>
                      <a:endParaRPr lang="en-US" sz="1200">
                        <a:latin typeface="Times New Roman"/>
                        <a:ea typeface="Times New Roman"/>
                      </a:endParaRPr>
                    </a:p>
                  </a:txBody>
                  <a:tcPr anchor="ctr"/>
                </a:tc>
                <a:tc>
                  <a:txBody>
                    <a:bodyPr/>
                    <a:lstStyle/>
                    <a:p>
                      <a:pPr marL="0" marR="0">
                        <a:spcBef>
                          <a:spcPts val="0"/>
                        </a:spcBef>
                        <a:spcAft>
                          <a:spcPts val="0"/>
                        </a:spcAft>
                      </a:pPr>
                      <a:r>
                        <a:rPr lang="en-US" sz="1200"/>
                        <a:t> </a:t>
                      </a:r>
                      <a:endParaRPr lang="en-US" sz="1200">
                        <a:latin typeface="Times New Roman"/>
                        <a:ea typeface="Times New Roman"/>
                      </a:endParaRPr>
                    </a:p>
                  </a:txBody>
                  <a:tcPr anchor="ctr"/>
                </a:tc>
              </a:tr>
              <a:tr h="370840">
                <a:tc>
                  <a:txBody>
                    <a:bodyPr/>
                    <a:lstStyle/>
                    <a:p>
                      <a:pPr marL="0" marR="0">
                        <a:spcBef>
                          <a:spcPts val="0"/>
                        </a:spcBef>
                        <a:spcAft>
                          <a:spcPts val="0"/>
                        </a:spcAft>
                      </a:pPr>
                      <a:r>
                        <a:rPr lang="en-US" sz="1200" dirty="0"/>
                        <a:t>(c) Web pages shall be designed so that all information conveyed with color is also available without color, for example from context or markup.</a:t>
                      </a:r>
                      <a:endParaRPr lang="en-US" sz="1200" dirty="0">
                        <a:latin typeface="Times New Roman"/>
                        <a:ea typeface="Times New Roman"/>
                      </a:endParaRPr>
                    </a:p>
                  </a:txBody>
                  <a:tcPr anchor="ctr"/>
                </a:tc>
                <a:tc>
                  <a:txBody>
                    <a:bodyPr/>
                    <a:lstStyle/>
                    <a:p>
                      <a:pPr marL="0" marR="0">
                        <a:spcBef>
                          <a:spcPts val="0"/>
                        </a:spcBef>
                        <a:spcAft>
                          <a:spcPts val="0"/>
                        </a:spcAft>
                      </a:pPr>
                      <a:r>
                        <a:rPr lang="en-US" sz="1200"/>
                        <a:t> </a:t>
                      </a:r>
                      <a:endParaRPr lang="en-US" sz="1200">
                        <a:latin typeface="Times New Roman"/>
                        <a:ea typeface="Times New Roman"/>
                      </a:endParaRPr>
                    </a:p>
                  </a:txBody>
                  <a:tcPr anchor="ctr"/>
                </a:tc>
                <a:tc>
                  <a:txBody>
                    <a:bodyPr/>
                    <a:lstStyle/>
                    <a:p>
                      <a:pPr marL="0" marR="0">
                        <a:spcBef>
                          <a:spcPts val="0"/>
                        </a:spcBef>
                        <a:spcAft>
                          <a:spcPts val="0"/>
                        </a:spcAft>
                      </a:pPr>
                      <a:r>
                        <a:rPr lang="en-US" sz="1200" dirty="0"/>
                        <a:t> </a:t>
                      </a:r>
                      <a:endParaRPr lang="en-US" sz="1200" dirty="0">
                        <a:latin typeface="Times New Roman"/>
                        <a:ea typeface="Times New Roman"/>
                      </a:endParaRPr>
                    </a:p>
                  </a:txBody>
                  <a:tcPr anchor="ctr"/>
                </a:tc>
              </a:tr>
              <a:tr h="370840">
                <a:tc>
                  <a:txBody>
                    <a:bodyPr/>
                    <a:lstStyle/>
                    <a:p>
                      <a:pPr marL="0" marR="0">
                        <a:spcBef>
                          <a:spcPts val="0"/>
                        </a:spcBef>
                        <a:spcAft>
                          <a:spcPts val="0"/>
                        </a:spcAft>
                      </a:pPr>
                      <a:r>
                        <a:rPr lang="en-US" sz="1200" dirty="0">
                          <a:latin typeface="Verdana" pitchFamily="34" charset="0"/>
                          <a:ea typeface="Times New Roman"/>
                        </a:rPr>
                        <a:t>(d) Documents shall be organized so they are readable without requiring an associated style sheet.</a:t>
                      </a:r>
                    </a:p>
                  </a:txBody>
                  <a:tcPr anchor="ctr"/>
                </a:tc>
                <a:tc>
                  <a:txBody>
                    <a:bodyPr/>
                    <a:lstStyle/>
                    <a:p>
                      <a:pPr marL="0" marR="0">
                        <a:spcBef>
                          <a:spcPts val="0"/>
                        </a:spcBef>
                        <a:spcAft>
                          <a:spcPts val="0"/>
                        </a:spcAft>
                      </a:pPr>
                      <a:endParaRPr lang="en-US" sz="1200" dirty="0">
                        <a:latin typeface="Times New Roman"/>
                        <a:ea typeface="Times New Roman"/>
                      </a:endParaRPr>
                    </a:p>
                  </a:txBody>
                  <a:tcPr anchor="ctr"/>
                </a:tc>
                <a:tc>
                  <a:txBody>
                    <a:bodyPr/>
                    <a:lstStyle/>
                    <a:p>
                      <a:pPr marL="0" marR="0">
                        <a:spcBef>
                          <a:spcPts val="0"/>
                        </a:spcBef>
                        <a:spcAft>
                          <a:spcPts val="0"/>
                        </a:spcAft>
                      </a:pPr>
                      <a:endParaRPr lang="en-US" sz="1200" dirty="0">
                        <a:latin typeface="Times New Roman"/>
                        <a:ea typeface="Times New Roman"/>
                      </a:endParaRPr>
                    </a:p>
                  </a:txBody>
                  <a:tcPr anchor="ctr"/>
                </a:tc>
              </a:tr>
              <a:tr h="370840">
                <a:tc>
                  <a:txBody>
                    <a:bodyPr/>
                    <a:lstStyle/>
                    <a:p>
                      <a:pPr marL="0" marR="0">
                        <a:spcBef>
                          <a:spcPts val="0"/>
                        </a:spcBef>
                        <a:spcAft>
                          <a:spcPts val="0"/>
                        </a:spcAft>
                      </a:pPr>
                      <a:r>
                        <a:rPr lang="en-US" sz="1200" dirty="0" smtClean="0">
                          <a:latin typeface="Verdana" pitchFamily="34" charset="0"/>
                          <a:ea typeface="Times New Roman"/>
                        </a:rPr>
                        <a:t>…</a:t>
                      </a:r>
                      <a:endParaRPr lang="en-US" sz="1200" dirty="0">
                        <a:latin typeface="Verdana" pitchFamily="34" charset="0"/>
                        <a:ea typeface="Times New Roman"/>
                      </a:endParaRPr>
                    </a:p>
                  </a:txBody>
                  <a:tcPr anchor="ctr"/>
                </a:tc>
                <a:tc>
                  <a:txBody>
                    <a:bodyPr/>
                    <a:lstStyle/>
                    <a:p>
                      <a:pPr marL="0" marR="0">
                        <a:spcBef>
                          <a:spcPts val="0"/>
                        </a:spcBef>
                        <a:spcAft>
                          <a:spcPts val="0"/>
                        </a:spcAft>
                      </a:pPr>
                      <a:endParaRPr lang="en-US" sz="1200" dirty="0">
                        <a:latin typeface="Times New Roman"/>
                        <a:ea typeface="Times New Roman"/>
                      </a:endParaRPr>
                    </a:p>
                  </a:txBody>
                  <a:tcPr anchor="ctr"/>
                </a:tc>
                <a:tc>
                  <a:txBody>
                    <a:bodyPr/>
                    <a:lstStyle/>
                    <a:p>
                      <a:pPr marL="0" marR="0">
                        <a:spcBef>
                          <a:spcPts val="0"/>
                        </a:spcBef>
                        <a:spcAft>
                          <a:spcPts val="0"/>
                        </a:spcAft>
                      </a:pPr>
                      <a:endParaRPr lang="en-US" sz="1200" dirty="0">
                        <a:latin typeface="Times New Roman"/>
                        <a:ea typeface="Times New Roman"/>
                      </a:endParaRPr>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Content Accessibility Template</a:t>
            </a:r>
            <a:endParaRPr lang="en-US" dirty="0"/>
          </a:p>
        </p:txBody>
      </p:sp>
      <p:sp>
        <p:nvSpPr>
          <p:cNvPr id="3" name="Content Placeholder 2"/>
          <p:cNvSpPr>
            <a:spLocks noGrp="1"/>
          </p:cNvSpPr>
          <p:nvPr>
            <p:ph idx="1"/>
          </p:nvPr>
        </p:nvSpPr>
        <p:spPr/>
        <p:txBody>
          <a:bodyPr>
            <a:normAutofit/>
          </a:bodyPr>
          <a:lstStyle/>
          <a:p>
            <a:r>
              <a:rPr lang="en-US" dirty="0" smtClean="0"/>
              <a:t>In fact, this is exactly what the Federal government does with the VPAT, which makes it a familiar format.</a:t>
            </a:r>
          </a:p>
          <a:p>
            <a:pPr lvl="1"/>
            <a:r>
              <a:rPr lang="en-US" dirty="0" smtClean="0"/>
              <a:t>Many vendors already have VPAT documents prepared for their products.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 Pilot Projects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Examples</a:t>
            </a:r>
            <a:endParaRPr lang="en-US" dirty="0"/>
          </a:p>
        </p:txBody>
      </p:sp>
      <p:pic>
        <p:nvPicPr>
          <p:cNvPr id="4" name="Content Placeholder 3" descr="Microsoft.png"/>
          <p:cNvPicPr>
            <a:picLocks noGrp="1" noChangeAspect="1"/>
          </p:cNvPicPr>
          <p:nvPr>
            <p:ph sz="half" idx="1"/>
          </p:nvPr>
        </p:nvPicPr>
        <p:blipFill>
          <a:blip r:embed="rId2" cstate="print"/>
          <a:stretch>
            <a:fillRect/>
          </a:stretch>
        </p:blipFill>
        <p:spPr>
          <a:xfrm>
            <a:off x="457200" y="1600200"/>
            <a:ext cx="4038600" cy="3028950"/>
          </a:xfrm>
          <a:prstGeom prst="rect">
            <a:avLst/>
          </a:prstGeom>
          <a:ln>
            <a:noFill/>
          </a:ln>
          <a:effectLst>
            <a:outerShdw blurRad="292100" dist="139700" dir="2700000" algn="tl" rotWithShape="0">
              <a:srgbClr val="333333">
                <a:alpha val="65000"/>
              </a:srgbClr>
            </a:outerShdw>
          </a:effectLst>
          <a:scene3d>
            <a:camera prst="orthographicFront">
              <a:rot lat="0" lon="0" rev="0"/>
            </a:camera>
            <a:lightRig rig="threePt" dir="t"/>
          </a:scene3d>
        </p:spPr>
      </p:pic>
      <p:pic>
        <p:nvPicPr>
          <p:cNvPr id="10" name="Picture 9" descr="Adobe.png"/>
          <p:cNvPicPr>
            <a:picLocks noChangeAspect="1"/>
          </p:cNvPicPr>
          <p:nvPr/>
        </p:nvPicPr>
        <p:blipFill>
          <a:blip r:embed="rId3" cstate="print"/>
          <a:stretch>
            <a:fillRect/>
          </a:stretch>
        </p:blipFill>
        <p:spPr>
          <a:xfrm>
            <a:off x="2552953" y="3657600"/>
            <a:ext cx="4038095" cy="3028572"/>
          </a:xfrm>
          <a:prstGeom prst="rect">
            <a:avLst/>
          </a:prstGeom>
          <a:ln>
            <a:noFill/>
          </a:ln>
          <a:effectLst>
            <a:outerShdw blurRad="292100" dist="139700" dir="2700000" algn="tl" rotWithShape="0">
              <a:srgbClr val="333333">
                <a:alpha val="65000"/>
              </a:srgbClr>
            </a:outerShdw>
          </a:effectLst>
        </p:spPr>
      </p:pic>
      <p:pic>
        <p:nvPicPr>
          <p:cNvPr id="9" name="Content Placeholder 8" descr="Oracle.png"/>
          <p:cNvPicPr>
            <a:picLocks noGrp="1" noChangeAspect="1"/>
          </p:cNvPicPr>
          <p:nvPr>
            <p:ph sz="half" idx="2"/>
          </p:nvPr>
        </p:nvPicPr>
        <p:blipFill>
          <a:blip r:embed="rId4" cstate="print"/>
          <a:stretch>
            <a:fillRect/>
          </a:stretch>
        </p:blipFill>
        <p:spPr>
          <a:xfrm>
            <a:off x="4648200" y="1600200"/>
            <a:ext cx="4038600" cy="3028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Ready for the Future</a:t>
            </a:r>
            <a:endParaRPr lang="en-US" dirty="0"/>
          </a:p>
        </p:txBody>
      </p:sp>
      <p:sp>
        <p:nvSpPr>
          <p:cNvPr id="5" name="Content Placeholder 4"/>
          <p:cNvSpPr>
            <a:spLocks noGrp="1"/>
          </p:cNvSpPr>
          <p:nvPr>
            <p:ph sz="half" idx="1"/>
          </p:nvPr>
        </p:nvSpPr>
        <p:spPr/>
        <p:txBody>
          <a:bodyPr/>
          <a:lstStyle/>
          <a:p>
            <a:r>
              <a:rPr lang="en-US" dirty="0" smtClean="0"/>
              <a:t>1210-derived template does differ from VPAT, by its inclusion of WCAG 2.0 Level AA.</a:t>
            </a:r>
          </a:p>
          <a:p>
            <a:r>
              <a:rPr lang="en-US" dirty="0" smtClean="0"/>
              <a:t>But with this being the direction of 508, this difference will soon disappear.</a:t>
            </a:r>
          </a:p>
        </p:txBody>
      </p:sp>
      <p:pic>
        <p:nvPicPr>
          <p:cNvPr id="7" name="Content Placeholder 10" descr="plugin-draft-rule_Page_01.tif"/>
          <p:cNvPicPr>
            <a:picLocks noGrp="1" noChangeAspect="1"/>
          </p:cNvPicPr>
          <p:nvPr>
            <p:ph sz="half" idx="2"/>
          </p:nvPr>
        </p:nvPicPr>
        <p:blipFill>
          <a:blip r:embed="rId2" cstate="print"/>
          <a:stretch>
            <a:fillRect/>
          </a:stretch>
        </p:blipFill>
        <p:spPr>
          <a:xfrm>
            <a:off x="4753841" y="1600200"/>
            <a:ext cx="3827318"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Alignment with Existing Process</a:t>
            </a:r>
            <a:endParaRPr lang="en-US" dirty="0"/>
          </a:p>
        </p:txBody>
      </p:sp>
      <p:sp>
        <p:nvSpPr>
          <p:cNvPr id="6" name="Content Placeholder 5"/>
          <p:cNvSpPr>
            <a:spLocks noGrp="1"/>
          </p:cNvSpPr>
          <p:nvPr>
            <p:ph idx="1"/>
          </p:nvPr>
        </p:nvSpPr>
        <p:spPr/>
        <p:txBody>
          <a:bodyPr/>
          <a:lstStyle/>
          <a:p>
            <a:r>
              <a:rPr lang="en-US" dirty="0" smtClean="0"/>
              <a:t>Including the template listing of requirements with the bid specification puts them right alongside other functional and technical requirements.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Deliverables</a:t>
            </a:r>
            <a:endParaRPr lang="en-US" dirty="0"/>
          </a:p>
        </p:txBody>
      </p:sp>
      <p:sp>
        <p:nvSpPr>
          <p:cNvPr id="3" name="Content Placeholder 2"/>
          <p:cNvSpPr>
            <a:spLocks noGrp="1"/>
          </p:cNvSpPr>
          <p:nvPr>
            <p:ph idx="1"/>
          </p:nvPr>
        </p:nvSpPr>
        <p:spPr/>
        <p:txBody>
          <a:bodyPr/>
          <a:lstStyle/>
          <a:p>
            <a:r>
              <a:rPr lang="en-US" dirty="0" smtClean="0"/>
              <a:t>As with other requirements, the completed accessibility compliance template included with the detailed project plan would indicate how the requirements will be met, with associated work items, cost estimates, etc.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p:txBody>
          <a:bodyPr/>
          <a:lstStyle/>
          <a:p>
            <a:r>
              <a:rPr lang="en-US" dirty="0" smtClean="0"/>
              <a:t>We also propose requiring verification of compliance.</a:t>
            </a:r>
          </a:p>
          <a:p>
            <a:pPr lvl="1"/>
            <a:r>
              <a:rPr lang="en-US" dirty="0" smtClean="0"/>
              <a:t>Again, this treats these much like any other requirements, which would typically include testing in the work breakdown.</a:t>
            </a:r>
          </a:p>
          <a:p>
            <a:pPr lvl="1"/>
            <a:r>
              <a:rPr lang="en-US" dirty="0" smtClean="0"/>
              <a:t>Minimizes the need for “expert” evaluation.</a:t>
            </a:r>
          </a:p>
          <a:p>
            <a:pPr lvl="1"/>
            <a:r>
              <a:rPr lang="en-US" dirty="0" smtClean="0"/>
              <a:t>Hopefully more effective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KPAT Review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Since the July presentation, we’ve adjusted the KPAT’s review role:</a:t>
            </a:r>
          </a:p>
          <a:p>
            <a:pPr lvl="1"/>
            <a:r>
              <a:rPr lang="en-US" dirty="0" smtClean="0"/>
              <a:t>To name just one person, rather than a subcommittee</a:t>
            </a:r>
          </a:p>
          <a:p>
            <a:pPr lvl="2"/>
            <a:r>
              <a:rPr lang="en-US" dirty="0" smtClean="0"/>
              <a:t>Streamline logistically</a:t>
            </a:r>
          </a:p>
          <a:p>
            <a:pPr lvl="1"/>
            <a:r>
              <a:rPr lang="en-US" dirty="0" smtClean="0"/>
              <a:t>To occur once, instead of twice</a:t>
            </a:r>
          </a:p>
          <a:p>
            <a:pPr lvl="2"/>
            <a:r>
              <a:rPr lang="en-US" dirty="0" smtClean="0"/>
              <a:t>Less burdensome</a:t>
            </a:r>
          </a:p>
          <a:p>
            <a:pPr lvl="2"/>
            <a:r>
              <a:rPr lang="en-US" dirty="0" smtClean="0"/>
              <a:t>Eliminates high-level review, where there wouldn’t yet be much to evaluate anyway</a:t>
            </a:r>
          </a:p>
          <a:p>
            <a:pPr lvl="1"/>
            <a:r>
              <a:rPr lang="en-US" dirty="0" smtClean="0"/>
              <a:t>To coincide with other reviews</a:t>
            </a:r>
          </a:p>
          <a:p>
            <a:pPr lvl="2"/>
            <a:r>
              <a:rPr lang="en-US" dirty="0" smtClean="0"/>
              <a:t>So as not to add any delay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ITEC 2400A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CITO approval is to include:</a:t>
            </a:r>
          </a:p>
          <a:p>
            <a:pPr marL="400050" lvl="1" indent="0">
              <a:buNone/>
            </a:pPr>
            <a:r>
              <a:rPr lang="en-US" dirty="0" smtClean="0"/>
              <a:t>“Review of the detailed project plan and Web Accessibility Statement by the Director of IT Accessibility.”</a:t>
            </a:r>
          </a:p>
          <a:p>
            <a:pPr marL="400050" lvl="1" indent="0">
              <a:buNone/>
            </a:pPr>
            <a:r>
              <a:rPr lang="en-US" dirty="0" smtClean="0"/>
              <a:t>(p.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ITEC 2400A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Cost Avoidance:</a:t>
            </a:r>
          </a:p>
          <a:p>
            <a:pPr marL="400050" lvl="1" indent="0">
              <a:buNone/>
            </a:pPr>
            <a:r>
              <a:rPr lang="en-US" dirty="0" smtClean="0"/>
              <a:t>“Accessibility Factors - the cost avoidance achieved by initial compliance with accessibility requirements, including the decreased potential for high legal expenses, and forestalling the need for more difficult and expensive post-deployment retrofitting.”</a:t>
            </a:r>
          </a:p>
          <a:p>
            <a:pPr marL="400050" lvl="1" indent="0">
              <a:buNone/>
            </a:pPr>
            <a:r>
              <a:rPr lang="en-US" dirty="0" smtClean="0"/>
              <a:t>(p. 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ITEC 2400A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Cost Savings (Hard Savings), Examples of Savings</a:t>
            </a:r>
          </a:p>
          <a:p>
            <a:pPr marL="400050" lvl="1" indent="0">
              <a:buNone/>
            </a:pPr>
            <a:r>
              <a:rPr lang="en-US" dirty="0" smtClean="0"/>
              <a:t>“Accessibility (decreases need for multiple implementations when accessibility enables interoperability with different devices; reduces demand for alternate formats of content, saving production and distribution costs)”</a:t>
            </a:r>
          </a:p>
          <a:p>
            <a:pPr marL="400050" lvl="1" indent="0">
              <a:buNone/>
            </a:pPr>
            <a:r>
              <a:rPr lang="en-US" dirty="0" smtClean="0"/>
              <a:t>(p. 9)</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ITEC 2400A</a:t>
            </a:r>
            <a:endParaRPr lang="en-US" dirty="0"/>
          </a:p>
        </p:txBody>
      </p:sp>
      <p:sp>
        <p:nvSpPr>
          <p:cNvPr id="3" name="Content Placeholder 2"/>
          <p:cNvSpPr>
            <a:spLocks noGrp="1"/>
          </p:cNvSpPr>
          <p:nvPr>
            <p:ph idx="1"/>
          </p:nvPr>
        </p:nvSpPr>
        <p:spPr/>
        <p:txBody>
          <a:bodyPr/>
          <a:lstStyle/>
          <a:p>
            <a:pPr marL="0" indent="0">
              <a:buNone/>
            </a:pPr>
            <a:r>
              <a:rPr lang="en-US" dirty="0" smtClean="0"/>
              <a:t>Work Breakdown Structure (WBS) @ 8/80 duration level, Defining Tasks or Activities:</a:t>
            </a:r>
          </a:p>
          <a:p>
            <a:pPr marL="400050" lvl="1" indent="0">
              <a:buNone/>
            </a:pPr>
            <a:r>
              <a:rPr lang="en-US" dirty="0" smtClean="0"/>
              <a:t>“Note that the WBS must specifically include all relevant tasks for achieving accessibility compliance, including any remediation, development, and testing/verification activities.”</a:t>
            </a:r>
          </a:p>
          <a:p>
            <a:pPr marL="400050" lvl="1" indent="0">
              <a:buNone/>
            </a:pPr>
            <a:r>
              <a:rPr lang="en-US" dirty="0" smtClean="0"/>
              <a:t>(p.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Video</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t>Legislature’s Kansas Legislative Information Services System (KLISS) video plans moving ahead</a:t>
            </a:r>
          </a:p>
          <a:p>
            <a:pPr marL="342900" lvl="1" indent="-342900">
              <a:buFont typeface="Arial" pitchFamily="34" charset="0"/>
              <a:buChar char="•"/>
            </a:pPr>
            <a:r>
              <a:rPr lang="en-US" dirty="0" smtClean="0"/>
              <a:t>Met with representatives from Legislative Computer Services and the contracted vendors for KLISS and the Kansas Enterprise Electronic Preservation (KEEP) project, discussed technical aspects</a:t>
            </a:r>
          </a:p>
          <a:p>
            <a:pPr marL="342900" lvl="1" indent="-342900">
              <a:buFont typeface="Arial" pitchFamily="34" charset="0"/>
              <a:buChar char="•"/>
            </a:pPr>
            <a:r>
              <a:rPr lang="en-US" dirty="0" smtClean="0"/>
              <a:t>Still exploring how captioning information will be provided</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ITEC 2400A</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Web Accessibility Compliance Statement - ITEC Policy 1210</a:t>
            </a:r>
          </a:p>
          <a:p>
            <a:pPr marL="400050" lvl="1" indent="0">
              <a:buNone/>
            </a:pPr>
            <a:r>
              <a:rPr lang="en-US" dirty="0" smtClean="0"/>
              <a:t>“This element in the information project plan is a written statement confirming  compliance with the web accessibility requirements  outlined in ITEC Policy 1210.  A completed Web Content Accessibility Template (WCAT) must be provided as part of the statement for all products that are procured, provided as a service, or custom built as part of the project.  If the WCAT indicates full compliance on all items, the statement should include the identification of the task numbers on the WBS that verify this compliance. For any WCAT item where full compliance is not indicated, the statement should identify task numbers in WBS that perform remediation of compliance issues along with task numbers that will verify compliance. If the product is not anticipated to be compliant upon initial implementation, please attach an exception from the State ADA Coordinator. If no web accessibility compliance features are included in this project, explain why.”</a:t>
            </a:r>
          </a:p>
          <a:p>
            <a:pPr marL="400050" lvl="1" indent="0">
              <a:buNone/>
            </a:pPr>
            <a:r>
              <a:rPr lang="en-US" dirty="0" smtClean="0"/>
              <a:t>(pp. 13–14)</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Additions:</a:t>
            </a:r>
            <a:br>
              <a:rPr lang="en-US" dirty="0" smtClean="0"/>
            </a:br>
            <a:r>
              <a:rPr lang="en-US" dirty="0" smtClean="0"/>
              <a:t>Feasibility Study Report Process</a:t>
            </a:r>
            <a:endParaRPr lang="en-US" dirty="0"/>
          </a:p>
        </p:txBody>
      </p:sp>
      <p:sp>
        <p:nvSpPr>
          <p:cNvPr id="3" name="Content Placeholder 2"/>
          <p:cNvSpPr>
            <a:spLocks noGrp="1"/>
          </p:cNvSpPr>
          <p:nvPr>
            <p:ph idx="1"/>
          </p:nvPr>
        </p:nvSpPr>
        <p:spPr/>
        <p:txBody>
          <a:bodyPr/>
          <a:lstStyle/>
          <a:p>
            <a:pPr marL="0" indent="0">
              <a:buNone/>
            </a:pPr>
            <a:r>
              <a:rPr lang="en-US" dirty="0" smtClean="0"/>
              <a:t>Proposed Solution Analysis</a:t>
            </a:r>
          </a:p>
          <a:p>
            <a:pPr marL="400050" lvl="1" indent="0">
              <a:buNone/>
            </a:pPr>
            <a:r>
              <a:rPr lang="en-US" dirty="0" smtClean="0"/>
              <a:t>“Will the proposed solution comply with Information Technology Executive Council Policy 1210 State of Kansas Web Accessibility Requirements?”</a:t>
            </a:r>
          </a:p>
          <a:p>
            <a:pPr marL="400050" lvl="1" indent="0">
              <a:buNone/>
            </a:pPr>
            <a:r>
              <a:rPr lang="en-US" dirty="0" smtClean="0"/>
              <a:t>(p. 6)</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Additions:</a:t>
            </a:r>
            <a:br>
              <a:rPr lang="en-US" dirty="0" smtClean="0"/>
            </a:br>
            <a:r>
              <a:rPr lang="en-US" dirty="0" smtClean="0"/>
              <a:t>Feasibility Study Report Process</a:t>
            </a:r>
            <a:endParaRPr lang="en-US" dirty="0"/>
          </a:p>
        </p:txBody>
      </p:sp>
      <p:sp>
        <p:nvSpPr>
          <p:cNvPr id="3" name="Content Placeholder 2"/>
          <p:cNvSpPr>
            <a:spLocks noGrp="1"/>
          </p:cNvSpPr>
          <p:nvPr>
            <p:ph idx="1"/>
          </p:nvPr>
        </p:nvSpPr>
        <p:spPr/>
        <p:txBody>
          <a:bodyPr/>
          <a:lstStyle/>
          <a:p>
            <a:pPr marL="0" indent="0">
              <a:buNone/>
            </a:pPr>
            <a:r>
              <a:rPr lang="en-US" dirty="0" smtClean="0"/>
              <a:t>Solution Description</a:t>
            </a:r>
          </a:p>
          <a:p>
            <a:pPr marL="400050" lvl="1" indent="0">
              <a:buNone/>
            </a:pPr>
            <a:r>
              <a:rPr lang="en-US" dirty="0" smtClean="0"/>
              <a:t>“</a:t>
            </a:r>
            <a:r>
              <a:rPr lang="en-US" b="1" dirty="0" smtClean="0"/>
              <a:t>Accessibility</a:t>
            </a:r>
            <a:r>
              <a:rPr lang="en-US" dirty="0" smtClean="0"/>
              <a:t>: What steps will be taken to ensure the compliance of the proposed solution with Information Technology Executive Council Policy 1210 Web Accessibility Requirements (requirement in bid specifications, testing, etc.)?”</a:t>
            </a:r>
          </a:p>
          <a:p>
            <a:pPr marL="400050" lvl="1" indent="0">
              <a:buNone/>
            </a:pPr>
            <a:r>
              <a:rPr lang="en-US" dirty="0" smtClean="0"/>
              <a:t>(p. 20)</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Addition: Entity Checklist for High Level Project Plans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Web Accessibility Statement (ITEC Policy 1210) </a:t>
            </a:r>
            <a:br>
              <a:rPr lang="en-US" dirty="0" smtClean="0"/>
            </a:br>
            <a:r>
              <a:rPr lang="en-US" dirty="0" smtClean="0"/>
              <a:t>http://www.da.ks.gov/kito/itec/</a:t>
            </a:r>
            <a:br>
              <a:rPr lang="en-US" dirty="0" smtClean="0"/>
            </a:br>
            <a:r>
              <a:rPr lang="en-US" dirty="0" smtClean="0"/>
              <a:t>ITPoliciesMain.htm</a:t>
            </a:r>
          </a:p>
          <a:p>
            <a:pPr marL="400050" lvl="1" indent="0">
              <a:buNone/>
            </a:pPr>
            <a:r>
              <a:rPr lang="en-US" dirty="0" smtClean="0"/>
              <a:t>Provide confirmation of intent to use Web Content Accessibility Template (WCAT) to assess compliance with ITEC 1210 as part of the procurement/development and testing process.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Change: Entity Checklist for Detailed Project Plans</a:t>
            </a:r>
            <a:endParaRPr lang="en-US" dirty="0"/>
          </a:p>
        </p:txBody>
      </p:sp>
      <p:sp>
        <p:nvSpPr>
          <p:cNvPr id="3" name="Content Placeholder 2"/>
          <p:cNvSpPr>
            <a:spLocks noGrp="1"/>
          </p:cNvSpPr>
          <p:nvPr>
            <p:ph idx="1"/>
          </p:nvPr>
        </p:nvSpPr>
        <p:spPr/>
        <p:txBody>
          <a:bodyPr/>
          <a:lstStyle/>
          <a:p>
            <a:pPr marL="0" indent="0">
              <a:lnSpc>
                <a:spcPct val="80000"/>
              </a:lnSpc>
              <a:buNone/>
            </a:pPr>
            <a:r>
              <a:rPr lang="en-US" sz="2500" b="1" dirty="0" smtClean="0"/>
              <a:t>Current:</a:t>
            </a:r>
          </a:p>
          <a:p>
            <a:pPr marL="400050" lvl="1" indent="0">
              <a:lnSpc>
                <a:spcPct val="80000"/>
              </a:lnSpc>
              <a:buNone/>
            </a:pPr>
            <a:r>
              <a:rPr lang="en-US" sz="2200" dirty="0" smtClean="0"/>
              <a:t>Web Accessibility Statement (ITEC Policy 1210)</a:t>
            </a:r>
          </a:p>
          <a:p>
            <a:pPr marL="400050" lvl="1" indent="0">
              <a:lnSpc>
                <a:spcPct val="80000"/>
              </a:lnSpc>
              <a:buNone/>
            </a:pPr>
            <a:r>
              <a:rPr lang="en-US" sz="2200" dirty="0" smtClean="0"/>
              <a:t>http://www.da.ks.gov/kito/itec/ITPoliciesMain.htm</a:t>
            </a:r>
          </a:p>
          <a:p>
            <a:pPr marL="800100" lvl="2" indent="0">
              <a:lnSpc>
                <a:spcPct val="80000"/>
              </a:lnSpc>
              <a:buNone/>
            </a:pPr>
            <a:r>
              <a:rPr lang="en-US" sz="1900" dirty="0" smtClean="0"/>
              <a:t>Description of web accessibility compliance features</a:t>
            </a:r>
          </a:p>
          <a:p>
            <a:pPr marL="800100" lvl="2" indent="0">
              <a:lnSpc>
                <a:spcPct val="80000"/>
              </a:lnSpc>
              <a:buNone/>
            </a:pPr>
            <a:r>
              <a:rPr lang="en-US" sz="1900" dirty="0" smtClean="0"/>
              <a:t>If none, attach ADA Coordinator waiver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Change: Entity Checklist for Detailed Project Plans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Proposed:</a:t>
            </a:r>
            <a:endParaRPr lang="en-US" b="1" dirty="0"/>
          </a:p>
          <a:p>
            <a:pPr marL="400050" lvl="1" indent="0">
              <a:buNone/>
            </a:pPr>
            <a:r>
              <a:rPr lang="en-US" dirty="0" smtClean="0"/>
              <a:t>Web Accessibility Statement (ITEC Policy 1210)</a:t>
            </a:r>
          </a:p>
          <a:p>
            <a:pPr marL="400050" lvl="1" indent="0">
              <a:buNone/>
            </a:pPr>
            <a:r>
              <a:rPr lang="en-US" dirty="0" smtClean="0"/>
              <a:t>http://www.da.ks.gov/kito/itec/ITPoliciesMain.htm</a:t>
            </a:r>
          </a:p>
          <a:p>
            <a:pPr marL="800100" lvl="2" indent="0">
              <a:buNone/>
            </a:pPr>
            <a:r>
              <a:rPr lang="en-US" dirty="0" smtClean="0"/>
              <a:t>Confirm compliance with ITEC Policy 1210 requirements by attaching a completed Web Content Accessibility Template (WCAT) for the product(s) procured, provided as a service, or custom-built.</a:t>
            </a:r>
          </a:p>
          <a:p>
            <a:pPr marL="800100" lvl="2" indent="0">
              <a:buNone/>
            </a:pPr>
            <a:r>
              <a:rPr lang="en-US" dirty="0" smtClean="0"/>
              <a:t>If WCAT indicates compliance on all items, provide statement identifying task numbers in WBS that will verify compliance.</a:t>
            </a:r>
          </a:p>
          <a:p>
            <a:pPr marL="800100" lvl="2" indent="0">
              <a:buNone/>
            </a:pPr>
            <a:r>
              <a:rPr lang="en-US" dirty="0" smtClean="0"/>
              <a:t>For any WCAT item where full compliance is not indicated, identify task numbers in WBS that perform remediation of compliance issues along with task numbers that will test compliance.</a:t>
            </a:r>
          </a:p>
          <a:p>
            <a:pPr marL="800100" lvl="2" indent="0">
              <a:buNone/>
            </a:pPr>
            <a:r>
              <a:rPr lang="en-US" dirty="0" smtClean="0"/>
              <a:t>If product is not anticipated to be compliant upon initial implementation, please attach State ADA Coordinator exception. If accessibility standards do not apply, please provide explanation.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Broadband Summit</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Kansas Broadband Summit</a:t>
            </a:r>
            <a:endParaRPr lang="en-US" dirty="0"/>
          </a:p>
        </p:txBody>
      </p:sp>
      <p:pic>
        <p:nvPicPr>
          <p:cNvPr id="3074" name="Picture 5" descr="A Fully Connected Kansas…&#10;Mission: Possible.&#10;Kansas Broadband Summit&#10;Kansas Department of Commerce&#10;Rural Development&#10;Register Now for the 2010 Kansas Broadband Summit!&#10;October 24–25&#10;Wichita Marriott&#10;Join us as we welcome industry, community and government leaders to an informative and interactive experience focused on exploring the Kansas broadband access landscape.&#10;The two-day event will include expert presentations, as well as panel discussions and roundtables for attendees to help develop Kansas’ strategy for universal statewide broadband availability.&#10;Please contact:&#10;Stan Adams at (785) 296-0569&#10;or sadams@kansascommerce.com&#10;with any questions or visit&#10;ConnectKansas.org.&#10;Kansas Department of Commerce&#10;Rural Development"/>
          <p:cNvPicPr>
            <a:picLocks noGrp="1" noChangeAspect="1" noChangeArrowheads="1"/>
          </p:cNvPicPr>
          <p:nvPr>
            <p:ph sz="half" idx="1"/>
          </p:nvPr>
        </p:nvPicPr>
        <p:blipFill>
          <a:blip r:embed="rId2" cstate="print"/>
          <a:stretch>
            <a:fillRect/>
          </a:stretch>
        </p:blipFill>
        <p:spPr>
          <a:xfrm>
            <a:off x="562841" y="1600200"/>
            <a:ext cx="3827318" cy="4953000"/>
          </a:xfrm>
        </p:spPr>
      </p:pic>
      <p:sp>
        <p:nvSpPr>
          <p:cNvPr id="4" name="Text Placeholder 3"/>
          <p:cNvSpPr>
            <a:spLocks noGrp="1"/>
          </p:cNvSpPr>
          <p:nvPr>
            <p:ph sz="half" idx="2"/>
          </p:nvPr>
        </p:nvSpPr>
        <p:spPr/>
        <p:txBody>
          <a:bodyPr/>
          <a:lstStyle/>
          <a:p>
            <a:r>
              <a:rPr lang="en-US" dirty="0" smtClean="0"/>
              <a:t>October 24–25</a:t>
            </a:r>
          </a:p>
          <a:p>
            <a:r>
              <a:rPr lang="en-US" dirty="0" smtClean="0"/>
              <a:t>Wichita Marriott</a:t>
            </a:r>
            <a:endParaRPr lang="en-US" dirty="0" smtClean="0">
              <a:hlinkClick r:id="rId3"/>
            </a:endParaRPr>
          </a:p>
          <a:p>
            <a:r>
              <a:rPr lang="en-US" dirty="0" smtClean="0">
                <a:hlinkClick r:id="rId3"/>
              </a:rPr>
              <a:t>connectkansas.org/</a:t>
            </a:r>
            <a:r>
              <a:rPr lang="en-US" dirty="0" err="1" smtClean="0">
                <a:hlinkClick r:id="rId3"/>
              </a:rPr>
              <a:t>broadband_summit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ADA Coordinator Report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Administration Transition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Opportunities</a:t>
            </a:r>
            <a:endParaRPr lang="en-US" dirty="0"/>
          </a:p>
        </p:txBody>
      </p:sp>
      <p:sp>
        <p:nvSpPr>
          <p:cNvPr id="3" name="Content Placeholder 2"/>
          <p:cNvSpPr>
            <a:spLocks noGrp="1"/>
          </p:cNvSpPr>
          <p:nvPr>
            <p:ph idx="1"/>
          </p:nvPr>
        </p:nvSpPr>
        <p:spPr/>
        <p:txBody>
          <a:bodyPr/>
          <a:lstStyle/>
          <a:p>
            <a:r>
              <a:rPr lang="en-US" dirty="0" smtClean="0"/>
              <a:t>Opportunities for piloting both live and recorded captioning of state agency meetings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 Assessment Tool Procurement Status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Status</a:t>
            </a:r>
            <a:endParaRPr lang="en-US" dirty="0"/>
          </a:p>
        </p:txBody>
      </p:sp>
      <p:sp>
        <p:nvSpPr>
          <p:cNvPr id="5" name="Content Placeholder 4"/>
          <p:cNvSpPr>
            <a:spLocks noGrp="1"/>
          </p:cNvSpPr>
          <p:nvPr>
            <p:ph idx="1"/>
          </p:nvPr>
        </p:nvSpPr>
        <p:spPr/>
        <p:txBody>
          <a:bodyPr/>
          <a:lstStyle/>
          <a:p>
            <a:r>
              <a:rPr lang="en-US" dirty="0" smtClean="0"/>
              <a:t>RFP draft is complete, and has been shared with Purchases</a:t>
            </a:r>
          </a:p>
          <a:p>
            <a:r>
              <a:rPr lang="en-US" dirty="0" smtClean="0"/>
              <a:t>Putting working group together to review the RFP, see demos, etc.</a:t>
            </a:r>
          </a:p>
          <a:p>
            <a:r>
              <a:rPr lang="en-US" dirty="0" smtClean="0"/>
              <a:t>Contacting vendors</a:t>
            </a:r>
          </a:p>
          <a:p>
            <a:r>
              <a:rPr lang="en-US" dirty="0" smtClean="0"/>
              <a:t>Plan to have finalized for Purchases by the end of the month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RFP</a:t>
            </a:r>
            <a:endParaRPr lang="en-US" dirty="0"/>
          </a:p>
        </p:txBody>
      </p:sp>
      <p:sp>
        <p:nvSpPr>
          <p:cNvPr id="3" name="Content Placeholder 2"/>
          <p:cNvSpPr>
            <a:spLocks noGrp="1"/>
          </p:cNvSpPr>
          <p:nvPr>
            <p:ph idx="1"/>
          </p:nvPr>
        </p:nvSpPr>
        <p:spPr/>
        <p:txBody>
          <a:bodyPr>
            <a:normAutofit/>
          </a:bodyPr>
          <a:lstStyle/>
          <a:p>
            <a:r>
              <a:rPr lang="en-US" dirty="0" smtClean="0"/>
              <a:t>Sets out to procure a tool for statewide use, as well as a vehicle for individual agency procurements</a:t>
            </a:r>
          </a:p>
          <a:p>
            <a:r>
              <a:rPr lang="en-US" dirty="0" smtClean="0"/>
              <a:t>Highlights various usage scenarios</a:t>
            </a:r>
          </a:p>
          <a:p>
            <a:r>
              <a:rPr lang="en-US" dirty="0" smtClean="0"/>
              <a:t>Details over 50 specific requirements for web accessibility assessment, in areas of architecture, remediation, assessment features, and reporting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RFP</a:t>
            </a:r>
            <a:endParaRPr lang="en-US" dirty="0"/>
          </a:p>
        </p:txBody>
      </p:sp>
      <p:sp>
        <p:nvSpPr>
          <p:cNvPr id="3" name="Content Placeholder 2"/>
          <p:cNvSpPr>
            <a:spLocks noGrp="1"/>
          </p:cNvSpPr>
          <p:nvPr>
            <p:ph idx="1"/>
          </p:nvPr>
        </p:nvSpPr>
        <p:spPr/>
        <p:txBody>
          <a:bodyPr>
            <a:normAutofit/>
          </a:bodyPr>
          <a:lstStyle/>
          <a:p>
            <a:r>
              <a:rPr lang="en-US" dirty="0" smtClean="0"/>
              <a:t>Also provides for:</a:t>
            </a:r>
          </a:p>
          <a:p>
            <a:pPr lvl="1"/>
            <a:r>
              <a:rPr lang="en-US" dirty="0" smtClean="0"/>
              <a:t>Remediation tools</a:t>
            </a:r>
          </a:p>
          <a:p>
            <a:pPr lvl="1"/>
            <a:r>
              <a:rPr lang="en-US" dirty="0" smtClean="0"/>
              <a:t>Assessment and remediation tools for other (non-web) technologies</a:t>
            </a:r>
          </a:p>
          <a:p>
            <a:pPr lvl="1"/>
            <a:r>
              <a:rPr lang="en-US" dirty="0" smtClean="0"/>
              <a:t>Training</a:t>
            </a:r>
          </a:p>
          <a:p>
            <a:pPr lvl="1"/>
            <a:r>
              <a:rPr lang="en-US" dirty="0" smtClean="0"/>
              <a:t>Consulting assistance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Project Planning</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theme/theme1.xml><?xml version="1.0" encoding="utf-8"?>
<a:theme xmlns:a="http://schemas.openxmlformats.org/drawingml/2006/main" name="Kansas - Clark County 1 - Road">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Kansas - Clark County 1 - Road</Template>
  <TotalTime>742</TotalTime>
  <Words>1870</Words>
  <Application>Microsoft Office PowerPoint</Application>
  <PresentationFormat>On-screen Show (4:3)</PresentationFormat>
  <Paragraphs>165</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Kansas - Clark County 1 - Road</vt:lpstr>
      <vt:lpstr>Kansas Partnership for Accessible Technology</vt:lpstr>
      <vt:lpstr>Captioning Pilot Projects</vt:lpstr>
      <vt:lpstr>Legislative Video</vt:lpstr>
      <vt:lpstr>Agency Opportunities</vt:lpstr>
      <vt:lpstr>Web Accessibility Assessment Tool Procurement Status</vt:lpstr>
      <vt:lpstr>Status</vt:lpstr>
      <vt:lpstr>RFP</vt:lpstr>
      <vt:lpstr>RFP</vt:lpstr>
      <vt:lpstr>IT Project Planning</vt:lpstr>
      <vt:lpstr>Background</vt:lpstr>
      <vt:lpstr>ITEC Policy 2400A Currently Says:</vt:lpstr>
      <vt:lpstr>ITEC Policy 1210, In Turn, Says:</vt:lpstr>
      <vt:lpstr>These Are:</vt:lpstr>
      <vt:lpstr>… And:</vt:lpstr>
      <vt:lpstr>Checklist</vt:lpstr>
      <vt:lpstr>Web Accessibility Compliance Statement</vt:lpstr>
      <vt:lpstr>Web Content Accessibility Template</vt:lpstr>
      <vt:lpstr>Web Content Accessibility Template</vt:lpstr>
      <vt:lpstr>Web Content Accessibility Template</vt:lpstr>
      <vt:lpstr>Examples</vt:lpstr>
      <vt:lpstr>Ready for the Future</vt:lpstr>
      <vt:lpstr>Alignment with Existing Process</vt:lpstr>
      <vt:lpstr>Compliance Deliverables</vt:lpstr>
      <vt:lpstr>Verification</vt:lpstr>
      <vt:lpstr>KPAT Review</vt:lpstr>
      <vt:lpstr>Proposed Changes: ITEC 2400A</vt:lpstr>
      <vt:lpstr>Proposed Changes: ITEC 2400A</vt:lpstr>
      <vt:lpstr>Proposed Changes: ITEC 2400A</vt:lpstr>
      <vt:lpstr>Proposed Changes: ITEC 2400A</vt:lpstr>
      <vt:lpstr>Proposed Changes: ITEC 2400A</vt:lpstr>
      <vt:lpstr>Proposed Additions: Feasibility Study Report Process</vt:lpstr>
      <vt:lpstr>Proposed Additions: Feasibility Study Report Process</vt:lpstr>
      <vt:lpstr>Proposed Addition: Entity Checklist for High Level Project Plans</vt:lpstr>
      <vt:lpstr>Proposed Change: Entity Checklist for Detailed Project Plans</vt:lpstr>
      <vt:lpstr>Proposed Change: Entity Checklist for Detailed Project Plans</vt:lpstr>
      <vt:lpstr>Kansas Broadband Summit</vt:lpstr>
      <vt:lpstr>Kansas Broadband Summit</vt:lpstr>
      <vt:lpstr>State ADA Coordinator Report</vt:lpstr>
      <vt:lpstr>Approach to Administration Transition</vt:lpstr>
      <vt:lpstr>Open Discussion</vt:lpstr>
    </vt:vector>
  </TitlesOfParts>
  <Company>State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Robison</dc:creator>
  <cp:lastModifiedBy>Cole Robison</cp:lastModifiedBy>
  <cp:revision>60</cp:revision>
  <dcterms:created xsi:type="dcterms:W3CDTF">2010-10-12T04:55:48Z</dcterms:created>
  <dcterms:modified xsi:type="dcterms:W3CDTF">2010-10-18T16:50:45Z</dcterms:modified>
</cp:coreProperties>
</file>