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81" r:id="rId5"/>
    <p:sldId id="282" r:id="rId6"/>
    <p:sldId id="283" r:id="rId7"/>
    <p:sldId id="289" r:id="rId8"/>
    <p:sldId id="284" r:id="rId9"/>
    <p:sldId id="290" r:id="rId10"/>
    <p:sldId id="285" r:id="rId11"/>
    <p:sldId id="286" r:id="rId12"/>
    <p:sldId id="288" r:id="rId13"/>
    <p:sldId id="291" r:id="rId14"/>
    <p:sldId id="292" r:id="rId15"/>
    <p:sldId id="262" r:id="rId16"/>
    <p:sldId id="293" r:id="rId17"/>
    <p:sldId id="294" r:id="rId18"/>
    <p:sldId id="295" r:id="rId19"/>
    <p:sldId id="296" r:id="rId20"/>
    <p:sldId id="297" r:id="rId21"/>
    <p:sldId id="299" r:id="rId22"/>
    <p:sldId id="298" r:id="rId23"/>
    <p:sldId id="300" r:id="rId24"/>
    <p:sldId id="301" r:id="rId25"/>
    <p:sldId id="302" r:id="rId26"/>
    <p:sldId id="264" r:id="rId27"/>
    <p:sldId id="303" r:id="rId28"/>
    <p:sldId id="304" r:id="rId29"/>
    <p:sldId id="265" r:id="rId30"/>
    <p:sldId id="279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 autoAdjust="0"/>
    <p:restoredTop sz="89725" autoAdjust="0"/>
  </p:normalViewPr>
  <p:slideViewPr>
    <p:cSldViewPr>
      <p:cViewPr>
        <p:scale>
          <a:sx n="100" d="100"/>
          <a:sy n="100" d="100"/>
        </p:scale>
        <p:origin x="-110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Completed a web site accessibility assessment 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Done Accessibility Assessment</c:v>
                </c:pt>
              </c:strCache>
            </c:strRef>
          </c:tx>
          <c:dLbls>
            <c:dLbl>
              <c:idx val="0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Sheet1!$A$2:$A$6</c:f>
              <c:strCache>
                <c:ptCount val="5"/>
                <c:pt idx="0">
                  <c:v>Yes</c:v>
                </c:pt>
                <c:pt idx="1">
                  <c:v>In progress</c:v>
                </c:pt>
                <c:pt idx="2">
                  <c:v>No</c:v>
                </c:pt>
                <c:pt idx="3">
                  <c:v>Did not answer</c:v>
                </c:pt>
                <c:pt idx="4">
                  <c:v>No web site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20</c:v>
                </c:pt>
                <c:pt idx="1">
                  <c:v>1</c:v>
                </c:pt>
                <c:pt idx="2">
                  <c:v>15</c:v>
                </c:pt>
                <c:pt idx="3">
                  <c:v>7</c:v>
                </c:pt>
                <c:pt idx="4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6 agencies reported data in the tables</a:t>
            </a:r>
          </a:p>
        </c:rich>
      </c:tx>
      <c:layout/>
      <c:overlay val="0"/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Pages Evaluated - Full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</c:spPr>
          <c:invertIfNegative val="0"/>
          <c:cat>
            <c:strRef>
              <c:f>Sheet1!$A$2:$A$7</c:f>
              <c:strCache>
                <c:ptCount val="6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200</c:v>
                </c:pt>
                <c:pt idx="3">
                  <c:v>25</c:v>
                </c:pt>
                <c:pt idx="4">
                  <c:v>0</c:v>
                </c:pt>
                <c:pt idx="5">
                  <c:v>71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Pages Evaluated - Automated</c:v>
                </c:pt>
              </c:strCache>
            </c:strRef>
          </c:tx>
          <c:spPr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</c:spPr>
          <c:invertIfNegative val="0"/>
          <c:cat>
            <c:strRef>
              <c:f>Sheet1!$A$2:$A$7</c:f>
              <c:strCache>
                <c:ptCount val="6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11</c:v>
                </c:pt>
                <c:pt idx="1">
                  <c:v>150</c:v>
                </c:pt>
                <c:pt idx="2">
                  <c:v>225</c:v>
                </c:pt>
                <c:pt idx="3">
                  <c:v>12619</c:v>
                </c:pt>
                <c:pt idx="4">
                  <c:v>11193</c:v>
                </c:pt>
                <c:pt idx="5">
                  <c:v>15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Pages Not Evaluated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shade val="30000"/>
                    <a:satMod val="115000"/>
                  </a:schemeClr>
                </a:gs>
                <a:gs pos="50000">
                  <a:schemeClr val="accent3">
                    <a:shade val="67500"/>
                    <a:satMod val="115000"/>
                  </a:schemeClr>
                </a:gs>
                <a:gs pos="100000">
                  <a:schemeClr val="accent3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</c:spPr>
          <c:invertIfNegative val="0"/>
          <c:cat>
            <c:strRef>
              <c:f>Sheet1!$A$2:$A$7</c:f>
              <c:strCache>
                <c:ptCount val="6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3725</c:v>
                </c:pt>
                <c:pt idx="3">
                  <c:v>0</c:v>
                </c:pt>
                <c:pt idx="4">
                  <c:v>0</c:v>
                </c:pt>
                <c:pt idx="5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43844352"/>
        <c:axId val="43845888"/>
      </c:barChart>
      <c:catAx>
        <c:axId val="43844352"/>
        <c:scaling>
          <c:orientation val="minMax"/>
        </c:scaling>
        <c:delete val="1"/>
        <c:axPos val="l"/>
        <c:majorTickMark val="none"/>
        <c:minorTickMark val="none"/>
        <c:tickLblPos val="nextTo"/>
        <c:crossAx val="43845888"/>
        <c:crosses val="autoZero"/>
        <c:auto val="1"/>
        <c:lblAlgn val="ctr"/>
        <c:lblOffset val="100"/>
        <c:noMultiLvlLbl val="0"/>
      </c:catAx>
      <c:valAx>
        <c:axId val="43845888"/>
        <c:scaling>
          <c:orientation val="minMax"/>
          <c:max val="12645"/>
          <c:min val="0"/>
        </c:scaling>
        <c:delete val="0"/>
        <c:axPos val="b"/>
        <c:majorGridlines>
          <c:spPr>
            <a:ln w="3175"/>
          </c:spPr>
        </c:majorGridlines>
        <c:numFmt formatCode="#,##0" sourceLinked="0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8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4384435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6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0.9184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4264352"/>
          <a:ext cx="8229600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pPr algn="r"/>
          <a:r>
            <a:rPr lang="en-US" sz="1800" i="1" dirty="0" smtClean="0">
              <a:latin typeface="Arial" pitchFamily="34" charset="0"/>
              <a:cs typeface="Arial" pitchFamily="34" charset="0"/>
            </a:rPr>
            <a:t>Based on 44 agency responses</a:t>
          </a:r>
          <a:endParaRPr lang="en-US" sz="1800" i="1" dirty="0">
            <a:latin typeface="Arial" pitchFamily="34" charset="0"/>
            <a:cs typeface="Arial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2C85C-3B9D-4FE6-B0D4-66F9357A32A5}" type="datetimeFigureOut">
              <a:rPr lang="en-US" smtClean="0"/>
              <a:pPr/>
              <a:t>10/5/2011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9101E-D915-4EE5-8B23-9FDE914998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745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National Disability Employment Awareness Month.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9101E-D915-4EE5-8B23-9FDE9149988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025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Agencies: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Administration, Department of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800" baseline="0" dirty="0" smtClean="0">
                <a:latin typeface="Arial" pitchFamily="34" charset="0"/>
                <a:cs typeface="Arial" pitchFamily="34" charset="0"/>
              </a:rPr>
              <a:t>Corporation Commission, Kansas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800" baseline="0" dirty="0" smtClean="0">
                <a:latin typeface="Arial" pitchFamily="34" charset="0"/>
                <a:cs typeface="Arial" pitchFamily="34" charset="0"/>
              </a:rPr>
              <a:t>Health and Environment, Department of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800" baseline="0" dirty="0" smtClean="0">
                <a:latin typeface="Arial" pitchFamily="34" charset="0"/>
                <a:cs typeface="Arial" pitchFamily="34" charset="0"/>
              </a:rPr>
              <a:t>Health Policy Authority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800" baseline="0" dirty="0" smtClean="0">
                <a:latin typeface="Arial" pitchFamily="34" charset="0"/>
                <a:cs typeface="Arial" pitchFamily="34" charset="0"/>
              </a:rPr>
              <a:t>Historical Society, Kansas State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Investigation, Kansas Bureau</a:t>
            </a:r>
            <a:r>
              <a:rPr lang="en-US" sz="1800" baseline="0" dirty="0" smtClean="0">
                <a:latin typeface="Arial" pitchFamily="34" charset="0"/>
                <a:cs typeface="Arial" pitchFamily="34" charset="0"/>
              </a:rPr>
              <a:t> of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800" baseline="0" dirty="0" smtClean="0">
                <a:latin typeface="Arial" pitchFamily="34" charset="0"/>
                <a:cs typeface="Arial" pitchFamily="34" charset="0"/>
              </a:rPr>
              <a:t>Kansas Criminal Justice Information System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800" baseline="0" dirty="0" smtClean="0">
                <a:latin typeface="Arial" pitchFamily="34" charset="0"/>
                <a:cs typeface="Arial" pitchFamily="34" charset="0"/>
              </a:rPr>
              <a:t>Revenue, Department of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800" baseline="0" dirty="0" smtClean="0">
                <a:latin typeface="Arial" pitchFamily="34" charset="0"/>
                <a:cs typeface="Arial" pitchFamily="34" charset="0"/>
              </a:rPr>
              <a:t>Secretary of State, Kansas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800" baseline="0" dirty="0" smtClean="0">
                <a:latin typeface="Arial" pitchFamily="34" charset="0"/>
                <a:cs typeface="Arial" pitchFamily="34" charset="0"/>
              </a:rPr>
              <a:t>Transportation, Kansas Department of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baseline="0" dirty="0" smtClean="0">
                <a:latin typeface="Arial" pitchFamily="34" charset="0"/>
                <a:cs typeface="Arial" pitchFamily="34" charset="0"/>
              </a:rPr>
              <a:t>Kansas Board of Regents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baseline="0" dirty="0" smtClean="0">
                <a:latin typeface="Arial" pitchFamily="34" charset="0"/>
                <a:cs typeface="Arial" pitchFamily="34" charset="0"/>
              </a:rPr>
              <a:t>Kansas, University of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baseline="0" dirty="0" smtClean="0">
                <a:latin typeface="Arial" pitchFamily="34" charset="0"/>
                <a:cs typeface="Arial" pitchFamily="34" charset="0"/>
              </a:rPr>
              <a:t>Kansas Medical Center, University of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baseline="0" dirty="0" smtClean="0">
                <a:latin typeface="Arial" pitchFamily="34" charset="0"/>
                <a:cs typeface="Arial" pitchFamily="34" charset="0"/>
              </a:rPr>
              <a:t>Pittsburg State University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Judicial Branch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9101E-D915-4EE5-8B23-9FDE9149988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 identified other area which could be made compliant,</a:t>
            </a:r>
            <a:r>
              <a:rPr lang="en-US" baseline="0" dirty="0" smtClean="0"/>
              <a:t> and after communicating with the agency what could be done, the WCAT was updated to reflect this. This has occurred on a number of other projects as well.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9101E-D915-4EE5-8B23-9FDE9149988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99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HTML-based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9101E-D915-4EE5-8B23-9FDE9149988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954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363E9-B8F8-43AA-909B-5639CD6B3178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a total</a:t>
            </a:r>
            <a:r>
              <a:rPr lang="en-US" baseline="0" dirty="0" smtClean="0"/>
              <a:t> of 27.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9101E-D915-4EE5-8B23-9FDE9149988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27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do we want to do about July? (The first Wednesday of the month is the 4</a:t>
            </a:r>
            <a:r>
              <a:rPr lang="en-US" baseline="30000" dirty="0" smtClean="0"/>
              <a:t>th</a:t>
            </a:r>
            <a:r>
              <a:rPr lang="en-US" dirty="0" smtClean="0"/>
              <a:t>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9101E-D915-4EE5-8B23-9FDE9149988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058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alpha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5459-1838-4B63-AB66-2C264AAB14A5}" type="datetimeFigureOut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3D51-83E6-4CB9-AA56-B4020723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5459-1838-4B63-AB66-2C264AAB14A5}" type="datetimeFigureOut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3D51-83E6-4CB9-AA56-B4020723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5459-1838-4B63-AB66-2C264AAB14A5}" type="datetimeFigureOut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3D51-83E6-4CB9-AA56-B4020723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5459-1838-4B63-AB66-2C264AAB14A5}" type="datetimeFigureOut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3D51-83E6-4CB9-AA56-B4020723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ctr">
              <a:defRPr sz="4000" b="1" cap="none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906713"/>
            <a:ext cx="6931026" cy="1500187"/>
          </a:xfrm>
        </p:spPr>
        <p:txBody>
          <a:bodyPr anchor="b"/>
          <a:lstStyle>
            <a:lvl1pPr marL="0" indent="0" algn="ctr">
              <a:buNone/>
              <a:defRPr sz="2000" b="1">
                <a:solidFill>
                  <a:schemeClr val="bg1">
                    <a:alpha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5459-1838-4B63-AB66-2C264AAB14A5}" type="datetimeFigureOut">
              <a:rPr lang="en-US" smtClean="0"/>
              <a:pPr/>
              <a:t>10/5/2011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3D51-83E6-4CB9-AA56-B4020723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5459-1838-4B63-AB66-2C264AAB14A5}" type="datetimeFigureOut">
              <a:rPr lang="en-US" smtClean="0"/>
              <a:pPr/>
              <a:t>10/5/2011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3D51-83E6-4CB9-AA56-B4020723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5459-1838-4B63-AB66-2C264AAB14A5}" type="datetimeFigureOut">
              <a:rPr lang="en-US" smtClean="0"/>
              <a:pPr/>
              <a:t>10/5/2011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3D51-83E6-4CB9-AA56-B4020723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5459-1838-4B63-AB66-2C264AAB14A5}" type="datetimeFigureOut">
              <a:rPr lang="en-US" smtClean="0"/>
              <a:pPr/>
              <a:t>10/5/2011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3D51-83E6-4CB9-AA56-B4020723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5459-1838-4B63-AB66-2C264AAB14A5}" type="datetimeFigureOut">
              <a:rPr lang="en-US" smtClean="0"/>
              <a:pPr/>
              <a:t>10/5/2011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3D51-83E6-4CB9-AA56-B4020723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5459-1838-4B63-AB66-2C264AAB14A5}" type="datetimeFigureOut">
              <a:rPr lang="en-US" smtClean="0"/>
              <a:pPr/>
              <a:t>10/5/2011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3D51-83E6-4CB9-AA56-B4020723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5459-1838-4B63-AB66-2C264AAB14A5}" type="datetimeFigureOut">
              <a:rPr lang="en-US" smtClean="0"/>
              <a:pPr/>
              <a:t>10/5/2011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3D51-83E6-4CB9-AA56-B4020723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7003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4BA5459-1838-4B63-AB66-2C264AAB14A5}" type="datetimeFigureOut">
              <a:rPr lang="en-US" smtClean="0"/>
              <a:pPr/>
              <a:t>10/5/2011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E1C13D51-83E6-4CB9-AA56-B4020723CBD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000" b="1" kern="1200" cap="none" spc="50">
          <a:ln w="13500">
            <a:solidFill>
              <a:schemeClr val="accent1">
                <a:shade val="2500"/>
                <a:alpha val="6500"/>
              </a:schemeClr>
            </a:solidFill>
            <a:prstDash val="solid"/>
          </a:ln>
          <a:solidFill>
            <a:schemeClr val="accent1">
              <a:tint val="3000"/>
              <a:alpha val="95000"/>
            </a:schemeClr>
          </a:solidFill>
          <a:effectLst>
            <a:innerShdw blurRad="50900" dist="50800" dir="13500000">
              <a:srgbClr val="000000">
                <a:alpha val="60000"/>
              </a:srgbClr>
            </a:innerShdw>
          </a:effectLst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768"/>
        </a:spcAft>
        <a:buClr>
          <a:schemeClr val="tx2"/>
        </a:buClr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768"/>
        </a:spcAft>
        <a:buClr>
          <a:schemeClr val="tx2"/>
        </a:buClr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768"/>
        </a:spcAft>
        <a:buClr>
          <a:schemeClr val="tx2"/>
        </a:buClr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768"/>
        </a:spcAft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768"/>
        </a:spcAft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governor.ks.gov/media-room/media-releases/2011/08/30/new-eligibility-system-to-improve-services-identify-fraud-and-waste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Kansas Partnership for</a:t>
            </a:r>
            <a:br>
              <a:rPr lang="en-US" dirty="0" smtClean="0"/>
            </a:br>
            <a:r>
              <a:rPr lang="en-US" dirty="0" smtClean="0"/>
              <a:t>Accessible Technology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October 5, 2011 Meeting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Web Site Accessibility Table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also included this optional table for collecting assessment data (again for both external and internal):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159762"/>
              </p:ext>
            </p:extLst>
          </p:nvPr>
        </p:nvGraphicFramePr>
        <p:xfrm>
          <a:off x="457200" y="3657600"/>
          <a:ext cx="8229600" cy="1930400"/>
        </p:xfrm>
        <a:graphic>
          <a:graphicData uri="http://schemas.openxmlformats.org/drawingml/2006/table">
            <a:tbl>
              <a:tblPr firstRow="1" lastRow="1">
                <a:tableStyleId>{5C22544A-7EE6-4342-B048-85BDC9FD1C3A}</a:tableStyleId>
              </a:tblPr>
              <a:tblGrid>
                <a:gridCol w="1828800"/>
                <a:gridCol w="609600"/>
                <a:gridCol w="1143000"/>
                <a:gridCol w="1828800"/>
                <a:gridCol w="1066800"/>
                <a:gridCol w="1752600"/>
              </a:tblGrid>
              <a:tr h="30480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effectLst/>
                        </a:rPr>
                        <a:t>Content Type</a:t>
                      </a:r>
                      <a:endParaRPr lang="en-US" sz="15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415" marR="63415" marT="0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shade val="30000"/>
                        <a:satMod val="11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effectLst/>
                        </a:rPr>
                        <a:t>Total Pages</a:t>
                      </a:r>
                      <a:endParaRPr lang="en-US" sz="15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shade val="30000"/>
                        <a:satMod val="11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effectLst/>
                        </a:rPr>
                        <a:t>Automated Evaluation</a:t>
                      </a:r>
                      <a:endParaRPr lang="en-US" sz="15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415" marR="63415" marT="0" marB="0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shade val="30000"/>
                        <a:satMod val="1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effectLst/>
                        </a:rPr>
                        <a:t>Full Evaluation</a:t>
                      </a:r>
                      <a:endParaRPr lang="en-US" sz="15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shade val="30000"/>
                        <a:satMod val="1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00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bg1"/>
                          </a:solidFill>
                          <a:effectLst/>
                        </a:rPr>
                        <a:t>Total Pages Evaluated</a:t>
                      </a:r>
                      <a:endParaRPr lang="en-US" sz="15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415" marR="63415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shade val="30000"/>
                        <a:satMod val="1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bg1"/>
                          </a:solidFill>
                          <a:effectLst/>
                        </a:rPr>
                        <a:t>Overall Violations Identified as of Report Date</a:t>
                      </a:r>
                      <a:endParaRPr lang="en-US" sz="15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415" marR="63415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shade val="30000"/>
                        <a:satMod val="1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bg1"/>
                          </a:solidFill>
                          <a:effectLst/>
                        </a:rPr>
                        <a:t>Total Pages Evaluated</a:t>
                      </a:r>
                      <a:endParaRPr lang="en-US" sz="15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shade val="30000"/>
                        <a:satMod val="1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bg1"/>
                          </a:solidFill>
                          <a:effectLst/>
                        </a:rPr>
                        <a:t>Overall Violations Identified as </a:t>
                      </a:r>
                      <a:r>
                        <a:rPr lang="en-US" sz="1500" b="0" dirty="0" smtClean="0">
                          <a:solidFill>
                            <a:schemeClr val="bg1"/>
                          </a:solidFill>
                          <a:effectLst/>
                        </a:rPr>
                        <a:t>of</a:t>
                      </a:r>
                      <a:br>
                        <a:rPr lang="en-US" sz="1500" b="0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500" b="0" dirty="0" smtClean="0">
                          <a:solidFill>
                            <a:schemeClr val="bg1"/>
                          </a:solidFill>
                          <a:effectLst/>
                        </a:rPr>
                        <a:t>Report </a:t>
                      </a:r>
                      <a:r>
                        <a:rPr lang="en-US" sz="1500" b="0" dirty="0">
                          <a:solidFill>
                            <a:schemeClr val="bg1"/>
                          </a:solidFill>
                          <a:effectLst/>
                        </a:rPr>
                        <a:t>Date</a:t>
                      </a:r>
                      <a:endParaRPr lang="en-US" sz="15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shade val="30000"/>
                        <a:satMod val="115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accent1"/>
                          </a:solidFill>
                          <a:effectLst/>
                        </a:rPr>
                        <a:t>HTML-based</a:t>
                      </a:r>
                      <a:endParaRPr lang="en-US" sz="1500" dirty="0">
                        <a:solidFill>
                          <a:schemeClr val="accent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415" marR="63415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 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 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415" marR="63415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415" marR="63415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 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accent1"/>
                          </a:solidFill>
                          <a:effectLst/>
                        </a:rPr>
                        <a:t>Non-HTML-based </a:t>
                      </a:r>
                      <a:endParaRPr lang="en-US" sz="1500" dirty="0">
                        <a:solidFill>
                          <a:schemeClr val="accent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415" marR="63415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 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 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415" marR="63415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 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415" marR="63415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 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 b="0" dirty="0">
                        <a:solidFill>
                          <a:schemeClr val="accent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415" marR="63415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415" marR="63415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415" marR="63415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accent1"/>
                          </a:solidFill>
                          <a:effectLst/>
                        </a:rPr>
                        <a:t>Total</a:t>
                      </a:r>
                      <a:endParaRPr lang="en-US" sz="1500" b="0" dirty="0">
                        <a:solidFill>
                          <a:schemeClr val="accent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415" marR="63415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 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 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415" marR="63415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 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415" marR="63415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 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 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51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Question Responses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4484919"/>
              </p:ext>
            </p:extLst>
          </p:nvPr>
        </p:nvGraphicFramePr>
        <p:xfrm>
          <a:off x="457200" y="1570038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3499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Table Responses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6127634"/>
              </p:ext>
            </p:extLst>
          </p:nvPr>
        </p:nvGraphicFramePr>
        <p:xfrm>
          <a:off x="0" y="1570038"/>
          <a:ext cx="91440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54735" y="4240322"/>
            <a:ext cx="399431" cy="432792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1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7452" y="3727470"/>
            <a:ext cx="539187" cy="432792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25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95152" y="3214956"/>
            <a:ext cx="1028333" cy="432792"/>
          </a:xfrm>
          <a:prstGeom prst="ellipse">
            <a:avLst/>
          </a:prstGeom>
          <a:noFill/>
          <a:ln w="34925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82,876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35493" y="2695774"/>
            <a:ext cx="399431" cy="432792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8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311654" y="2174696"/>
            <a:ext cx="399431" cy="432792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4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261901" y="4763448"/>
            <a:ext cx="399431" cy="432792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9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889832" y="6144712"/>
            <a:ext cx="1364336" cy="338554"/>
            <a:chOff x="3889832" y="6144712"/>
            <a:chExt cx="1364336" cy="338554"/>
          </a:xfrm>
        </p:grpSpPr>
        <p:sp>
          <p:nvSpPr>
            <p:cNvPr id="12" name="TextBox 11"/>
            <p:cNvSpPr txBox="1"/>
            <p:nvPr/>
          </p:nvSpPr>
          <p:spPr>
            <a:xfrm>
              <a:off x="4186760" y="6144712"/>
              <a:ext cx="10674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Violations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3889832" y="6144825"/>
              <a:ext cx="338328" cy="338328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#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907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Legislative Committee </a:t>
            </a:r>
            <a:r>
              <a:rPr lang="en-US" dirty="0" smtClean="0"/>
              <a:t>Meetings Captioning Pilot Project Update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94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</a:t>
            </a:r>
            <a:r>
              <a:rPr lang="en-US" dirty="0" err="1" smtClean="0"/>
              <a:t>respeaking</a:t>
            </a:r>
            <a:r>
              <a:rPr lang="en-US" dirty="0" smtClean="0"/>
              <a:t> technique</a:t>
            </a:r>
          </a:p>
          <a:p>
            <a:r>
              <a:rPr lang="en-US" dirty="0" smtClean="0"/>
              <a:t>Working through technical difficulties, expect to have issues resolved for October KPERS Commission meeting</a:t>
            </a:r>
          </a:p>
        </p:txBody>
      </p:sp>
    </p:spTree>
    <p:extLst>
      <p:ext uri="{BB962C8B-B14F-4D97-AF65-F5344CB8AC3E}">
        <p14:creationId xmlns:p14="http://schemas.microsoft.com/office/powerpoint/2010/main" val="3312033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Accessibility</a:t>
            </a:r>
            <a:br>
              <a:rPr lang="en-US" dirty="0" smtClean="0"/>
            </a:br>
            <a:r>
              <a:rPr lang="en-US" dirty="0" smtClean="0"/>
              <a:t>Assessment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AMP Pilot Group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1590759"/>
              </p:ext>
            </p:extLst>
          </p:nvPr>
        </p:nvGraphicFramePr>
        <p:xfrm>
          <a:off x="457200" y="1570038"/>
          <a:ext cx="8229600" cy="4937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 gridSpan="2"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2800" dirty="0" smtClean="0"/>
                        <a:t>16 entities: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742950" lvl="1" indent="-285750">
                        <a:buFont typeface="Arial" pitchFamily="34" charset="0"/>
                        <a:buChar char="•"/>
                      </a:pPr>
                      <a:r>
                        <a:rPr lang="en-US" sz="2400" dirty="0" smtClean="0"/>
                        <a:t>Administration</a:t>
                      </a:r>
                    </a:p>
                    <a:p>
                      <a:pPr marL="742950" lvl="1" indent="-285750">
                        <a:buFont typeface="Arial" pitchFamily="34" charset="0"/>
                        <a:buChar char="•"/>
                      </a:pPr>
                      <a:r>
                        <a:rPr lang="en-US" sz="2400" dirty="0" smtClean="0"/>
                        <a:t>Aging</a:t>
                      </a:r>
                    </a:p>
                    <a:p>
                      <a:pPr marL="742950" lvl="1" indent="-285750">
                        <a:buFont typeface="Arial" pitchFamily="34" charset="0"/>
                        <a:buChar char="•"/>
                      </a:pPr>
                      <a:r>
                        <a:rPr lang="en-US" sz="2400" dirty="0" smtClean="0"/>
                        <a:t>Agriculture</a:t>
                      </a:r>
                    </a:p>
                    <a:p>
                      <a:pPr marL="742950" lvl="1" indent="-285750">
                        <a:buFont typeface="Arial" pitchFamily="34" charset="0"/>
                        <a:buChar char="•"/>
                      </a:pPr>
                      <a:r>
                        <a:rPr lang="en-US" sz="2400" dirty="0" smtClean="0"/>
                        <a:t>Disability Concerns</a:t>
                      </a:r>
                    </a:p>
                    <a:p>
                      <a:pPr marL="742950" lvl="1" indent="-285750">
                        <a:buFont typeface="Arial" pitchFamily="34" charset="0"/>
                        <a:buChar char="•"/>
                      </a:pPr>
                      <a:r>
                        <a:rPr lang="en-US" sz="2400" dirty="0" smtClean="0"/>
                        <a:t>Education</a:t>
                      </a:r>
                    </a:p>
                    <a:p>
                      <a:pPr marL="742950" lvl="1" indent="-285750">
                        <a:buFont typeface="Arial" pitchFamily="34" charset="0"/>
                        <a:buChar char="•"/>
                      </a:pPr>
                      <a:r>
                        <a:rPr lang="en-US" sz="2400" dirty="0" smtClean="0"/>
                        <a:t>Emporia State</a:t>
                      </a:r>
                    </a:p>
                    <a:p>
                      <a:pPr marL="742950" lvl="1" indent="-285750">
                        <a:buFont typeface="Arial" pitchFamily="34" charset="0"/>
                        <a:buChar char="•"/>
                      </a:pPr>
                      <a:r>
                        <a:rPr lang="en-US" sz="2400" dirty="0" smtClean="0"/>
                        <a:t>Healing Arts</a:t>
                      </a:r>
                    </a:p>
                    <a:p>
                      <a:pPr marL="742950" lvl="1" indent="-285750">
                        <a:buFont typeface="Arial" pitchFamily="34" charset="0"/>
                        <a:buChar char="•"/>
                      </a:pPr>
                      <a:r>
                        <a:rPr lang="en-US" sz="2400" dirty="0" smtClean="0"/>
                        <a:t>Historical Society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42950" lvl="1" indent="-285750">
                        <a:buFont typeface="Arial" pitchFamily="34" charset="0"/>
                        <a:buChar char="•"/>
                      </a:pPr>
                      <a:r>
                        <a:rPr lang="en-US" sz="2400" dirty="0" smtClean="0"/>
                        <a:t>Kansas.gov</a:t>
                      </a:r>
                    </a:p>
                    <a:p>
                      <a:pPr marL="742950" lvl="1" indent="-285750">
                        <a:buFont typeface="Arial" pitchFamily="34" charset="0"/>
                        <a:buChar char="•"/>
                      </a:pPr>
                      <a:r>
                        <a:rPr lang="en-US" sz="2400" dirty="0" smtClean="0"/>
                        <a:t>Legislature</a:t>
                      </a:r>
                    </a:p>
                    <a:p>
                      <a:pPr marL="742950" lvl="1" indent="-285750">
                        <a:buFont typeface="Arial" pitchFamily="34" charset="0"/>
                        <a:buChar char="•"/>
                      </a:pPr>
                      <a:r>
                        <a:rPr lang="en-US" sz="2400" dirty="0" smtClean="0"/>
                        <a:t>Revenue</a:t>
                      </a:r>
                    </a:p>
                    <a:p>
                      <a:pPr marL="742950" lvl="1" indent="-285750">
                        <a:buFont typeface="Arial" pitchFamily="34" charset="0"/>
                        <a:buChar char="•"/>
                      </a:pPr>
                      <a:r>
                        <a:rPr lang="en-US" sz="2400" dirty="0" smtClean="0"/>
                        <a:t>Secretary of State</a:t>
                      </a:r>
                    </a:p>
                    <a:p>
                      <a:pPr marL="742950" lvl="1" indent="-285750">
                        <a:buFont typeface="Arial" pitchFamily="34" charset="0"/>
                        <a:buChar char="•"/>
                      </a:pPr>
                      <a:r>
                        <a:rPr lang="en-US" sz="2400" dirty="0" smtClean="0"/>
                        <a:t>SRS</a:t>
                      </a:r>
                    </a:p>
                    <a:p>
                      <a:pPr marL="742950" lvl="1" indent="-285750">
                        <a:buFont typeface="Arial" pitchFamily="34" charset="0"/>
                        <a:buChar char="•"/>
                      </a:pPr>
                      <a:r>
                        <a:rPr lang="en-US" sz="2400" dirty="0" smtClean="0"/>
                        <a:t>Transportation</a:t>
                      </a:r>
                    </a:p>
                    <a:p>
                      <a:pPr marL="742950" lvl="1" indent="-285750">
                        <a:buFont typeface="Arial" pitchFamily="34" charset="0"/>
                        <a:buChar char="•"/>
                      </a:pPr>
                      <a:r>
                        <a:rPr lang="en-US" sz="2400" dirty="0" smtClean="0"/>
                        <a:t>Treasurer</a:t>
                      </a:r>
                    </a:p>
                    <a:p>
                      <a:pPr marL="742950" lvl="1" indent="-285750">
                        <a:buFont typeface="Arial" pitchFamily="34" charset="0"/>
                        <a:buChar char="•"/>
                      </a:pPr>
                      <a:r>
                        <a:rPr lang="en-US" sz="2400" dirty="0" smtClean="0"/>
                        <a:t>Wildlife Parks and Tourism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800" dirty="0" smtClean="0"/>
                        <a:t>44 users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800" dirty="0" smtClean="0"/>
                        <a:t>79 reports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6786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AMP Pilot Group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raining session with SSB BART Group (via webinar) in July</a:t>
            </a:r>
          </a:p>
          <a:p>
            <a:r>
              <a:rPr lang="en-US" dirty="0" smtClean="0"/>
              <a:t>Feedback session last week</a:t>
            </a:r>
          </a:p>
        </p:txBody>
      </p:sp>
    </p:spTree>
    <p:extLst>
      <p:ext uri="{BB962C8B-B14F-4D97-AF65-F5344CB8AC3E}">
        <p14:creationId xmlns:p14="http://schemas.microsoft.com/office/powerpoint/2010/main" val="2029191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AMP Deployment Status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39218"/>
              </p:ext>
            </p:extLst>
          </p:nvPr>
        </p:nvGraphicFramePr>
        <p:xfrm>
          <a:off x="457200" y="1570038"/>
          <a:ext cx="8229600" cy="4511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Customizations agreed to, and work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dirty="0" smtClean="0"/>
                        <a:t>underway: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795338" lvl="1" indent="-457200">
                        <a:buFont typeface="Arial" pitchFamily="34" charset="0"/>
                        <a:buChar char="•"/>
                      </a:pPr>
                      <a:r>
                        <a:rPr lang="en-US" sz="2800" dirty="0" smtClean="0"/>
                        <a:t>Staging server</a:t>
                      </a:r>
                    </a:p>
                    <a:p>
                      <a:pPr marL="795338" lvl="1" indent="-457200">
                        <a:buFont typeface="Arial" pitchFamily="34" charset="0"/>
                        <a:buChar char="•"/>
                      </a:pPr>
                      <a:r>
                        <a:rPr lang="en-US" sz="2800" dirty="0" smtClean="0"/>
                        <a:t>Security enhancements: password policy support/enforcement</a:t>
                      </a:r>
                    </a:p>
                    <a:p>
                      <a:pPr marL="795338" marR="0" lvl="1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800" dirty="0" smtClean="0"/>
                        <a:t>Usage statistics</a:t>
                      </a:r>
                    </a:p>
                    <a:p>
                      <a:pPr marL="795338" lvl="1" indent="-457200">
                        <a:buFont typeface="Arial" pitchFamily="34" charset="0"/>
                        <a:buChar char="•"/>
                      </a:pPr>
                      <a:r>
                        <a:rPr lang="en-US" sz="2800" dirty="0" smtClean="0"/>
                        <a:t>Enhanced “on-demand” testing capability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14400" lvl="1" indent="-457200">
                        <a:buFont typeface="Arial" pitchFamily="34" charset="0"/>
                        <a:buChar char="•"/>
                      </a:pPr>
                      <a:r>
                        <a:rPr lang="en-US" sz="2800" dirty="0" smtClean="0"/>
                        <a:t>Report presentation modification: manual scoring disclaimer</a:t>
                      </a:r>
                    </a:p>
                    <a:p>
                      <a:pPr marL="914400" lvl="1" indent="-457200">
                        <a:buFont typeface="Arial" pitchFamily="34" charset="0"/>
                        <a:buChar char="•"/>
                      </a:pPr>
                      <a:r>
                        <a:rPr lang="en-US" sz="2800" dirty="0" smtClean="0"/>
                        <a:t>New reports:</a:t>
                      </a:r>
                    </a:p>
                    <a:p>
                      <a:pPr marL="1371600" lvl="2" indent="-457200">
                        <a:buFont typeface="Arial" pitchFamily="34" charset="0"/>
                        <a:buChar char="•"/>
                      </a:pPr>
                      <a:r>
                        <a:rPr lang="en-US" sz="2400" dirty="0" smtClean="0"/>
                        <a:t>Document inventory</a:t>
                      </a:r>
                    </a:p>
                    <a:p>
                      <a:pPr marL="1371600" lvl="2" indent="-457200">
                        <a:buFont typeface="Arial" pitchFamily="34" charset="0"/>
                        <a:buChar char="•"/>
                      </a:pPr>
                      <a:r>
                        <a:rPr lang="en-US" sz="2400" dirty="0" smtClean="0"/>
                        <a:t>Agency/statewide comparison</a:t>
                      </a:r>
                    </a:p>
                    <a:p>
                      <a:pPr marL="1371600" lvl="2" indent="-457200">
                        <a:buFont typeface="Arial" pitchFamily="34" charset="0"/>
                        <a:buChar char="•"/>
                      </a:pPr>
                      <a:r>
                        <a:rPr lang="en-US" sz="2400" dirty="0" smtClean="0"/>
                        <a:t>Three Year IT Plan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9520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AMP Deployment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Design document and WBS delivered last week</a:t>
            </a:r>
          </a:p>
          <a:p>
            <a:r>
              <a:rPr lang="en-US" dirty="0" smtClean="0"/>
              <a:t>Staging server, security enhancements, “on-demand” interface functionality enhancement, manual scoring disclaimer, and document inventory report scheduled to be delivered by October 31</a:t>
            </a:r>
          </a:p>
          <a:p>
            <a:pPr lvl="1"/>
            <a:r>
              <a:rPr lang="en-US" dirty="0" smtClean="0"/>
              <a:t>These are sufficient to proceed with rollout</a:t>
            </a:r>
          </a:p>
          <a:p>
            <a:r>
              <a:rPr lang="en-US" dirty="0" smtClean="0"/>
              <a:t>Remaining items scheduled to be delivered by November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520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Project Planning</a:t>
            </a:r>
            <a:br>
              <a:rPr lang="en-US" dirty="0" smtClean="0"/>
            </a:br>
            <a:r>
              <a:rPr lang="en-US" dirty="0" smtClean="0"/>
              <a:t>Update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AMP Contract</a:t>
            </a:r>
            <a:br>
              <a:rPr lang="en-US" dirty="0" smtClean="0"/>
            </a:br>
            <a:r>
              <a:rPr lang="en-US" dirty="0" smtClean="0"/>
              <a:t>Period of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 light of the time required to deliver these customizations, SSB BART Group has extended the period of performance of our contract to </a:t>
            </a:r>
            <a:r>
              <a:rPr lang="en-US" b="1" dirty="0" smtClean="0"/>
              <a:t>November 30, 2012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134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Preliminary Assessment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1781"/>
            <a:ext cx="8229600" cy="9143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H</a:t>
            </a:r>
            <a:r>
              <a:rPr lang="en-US" sz="2400" dirty="0" smtClean="0"/>
              <a:t>igh-level assessment of KPAT-member organization sites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7555126"/>
              </p:ext>
            </p:extLst>
          </p:nvPr>
        </p:nvGraphicFramePr>
        <p:xfrm>
          <a:off x="795867" y="2753380"/>
          <a:ext cx="3403600" cy="17526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81200"/>
                <a:gridCol w="1422400"/>
              </a:tblGrid>
              <a:tr h="876300"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gradFill>
                            <a:gsLst>
                              <a:gs pos="0">
                                <a:schemeClr val="tx1"/>
                              </a:gs>
                              <a:gs pos="5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16200000" scaled="1"/>
                          </a:gradFill>
                          <a:latin typeface="Arial" pitchFamily="34" charset="0"/>
                          <a:cs typeface="Arial" pitchFamily="34" charset="0"/>
                        </a:rPr>
                        <a:t>8,060</a:t>
                      </a:r>
                      <a:endParaRPr lang="en-US" sz="4800" b="1" dirty="0" smtClean="0">
                        <a:gradFill>
                          <a:gsLst>
                            <a:gs pos="0">
                              <a:schemeClr val="tx1"/>
                            </a:gs>
                            <a:gs pos="5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schemeClr val="tx1">
                                <a:lumMod val="65000"/>
                                <a:lumOff val="35000"/>
                              </a:schemeClr>
                            </a:gs>
                          </a:gsLst>
                          <a:lin ang="16200000" scaled="1"/>
                        </a:gra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Average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gradFill>
                            <a:gsLst>
                              <a:gs pos="0">
                                <a:schemeClr val="tx1"/>
                              </a:gs>
                              <a:gs pos="5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16200000" scaled="1"/>
                          </a:gradFill>
                          <a:latin typeface="Arial" pitchFamily="34" charset="0"/>
                          <a:cs typeface="Arial" pitchFamily="34" charset="0"/>
                        </a:rPr>
                        <a:t>444</a:t>
                      </a:r>
                      <a:endParaRPr lang="en-US" b="1" dirty="0" smtClean="0">
                        <a:gradFill>
                          <a:gsLst>
                            <a:gs pos="0">
                              <a:schemeClr val="tx1"/>
                            </a:gs>
                            <a:gs pos="5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schemeClr val="tx1">
                                <a:lumMod val="65000"/>
                                <a:lumOff val="35000"/>
                              </a:schemeClr>
                            </a:gs>
                          </a:gsLst>
                          <a:lin ang="16200000" scaled="1"/>
                        </a:gra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Min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8763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gradFill>
                            <a:gsLst>
                              <a:gs pos="0">
                                <a:schemeClr val="tx1"/>
                              </a:gs>
                              <a:gs pos="5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16200000" scaled="1"/>
                          </a:gradFill>
                          <a:latin typeface="Arial" pitchFamily="34" charset="0"/>
                          <a:cs typeface="Arial" pitchFamily="34" charset="0"/>
                        </a:rPr>
                        <a:t>51,882</a:t>
                      </a:r>
                    </a:p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Max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73667" y="229618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Total 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violations per 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site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889625"/>
              </p:ext>
            </p:extLst>
          </p:nvPr>
        </p:nvGraphicFramePr>
        <p:xfrm>
          <a:off x="4995334" y="2753380"/>
          <a:ext cx="3352800" cy="17526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81200"/>
                <a:gridCol w="1371600"/>
              </a:tblGrid>
              <a:tr h="876300"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gradFill>
                            <a:gsLst>
                              <a:gs pos="0">
                                <a:schemeClr val="tx1"/>
                              </a:gs>
                              <a:gs pos="5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16200000" scaled="1"/>
                          </a:gradFill>
                          <a:latin typeface="Arial" pitchFamily="34" charset="0"/>
                          <a:cs typeface="Arial" pitchFamily="34" charset="0"/>
                        </a:rPr>
                        <a:t>16.22</a:t>
                      </a:r>
                      <a:endParaRPr lang="en-US" sz="4800" b="1" dirty="0" smtClean="0">
                        <a:gradFill>
                          <a:gsLst>
                            <a:gs pos="0">
                              <a:schemeClr val="tx1"/>
                            </a:gs>
                            <a:gs pos="5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schemeClr val="tx1">
                                <a:lumMod val="65000"/>
                                <a:lumOff val="35000"/>
                              </a:schemeClr>
                            </a:gs>
                          </a:gsLst>
                          <a:lin ang="16200000" scaled="1"/>
                        </a:gra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Average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gradFill>
                            <a:gsLst>
                              <a:gs pos="0">
                                <a:schemeClr val="tx1"/>
                              </a:gs>
                              <a:gs pos="5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16200000" scaled="1"/>
                          </a:gradFill>
                          <a:latin typeface="Arial" pitchFamily="34" charset="0"/>
                          <a:cs typeface="Arial" pitchFamily="34" charset="0"/>
                        </a:rPr>
                        <a:t>1.32</a:t>
                      </a:r>
                      <a:endParaRPr lang="en-US" b="1" dirty="0" smtClean="0">
                        <a:gradFill>
                          <a:gsLst>
                            <a:gs pos="0">
                              <a:schemeClr val="tx1"/>
                            </a:gs>
                            <a:gs pos="5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schemeClr val="tx1">
                                <a:lumMod val="65000"/>
                                <a:lumOff val="35000"/>
                              </a:schemeClr>
                            </a:gs>
                          </a:gsLst>
                          <a:lin ang="16200000" scaled="1"/>
                        </a:gra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Min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8763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gradFill>
                            <a:gsLst>
                              <a:gs pos="0">
                                <a:schemeClr val="tx1"/>
                              </a:gs>
                              <a:gs pos="5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65000"/>
                                  <a:lumOff val="35000"/>
                                </a:schemeClr>
                              </a:gs>
                            </a:gsLst>
                            <a:lin ang="16200000" scaled="1"/>
                          </a:gradFill>
                          <a:latin typeface="Arial" pitchFamily="34" charset="0"/>
                          <a:cs typeface="Arial" pitchFamily="34" charset="0"/>
                        </a:rPr>
                        <a:t>65.50</a:t>
                      </a:r>
                    </a:p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Max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147734" y="229618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Average 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violations per 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473458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Based on automated testing of 14 sites</a:t>
            </a:r>
            <a:r>
              <a:rPr lang="en-US" sz="1400" dirty="0">
                <a:solidFill>
                  <a:prstClr val="black"/>
                </a:solidFill>
              </a:rPr>
              <a:t>, up to </a:t>
            </a:r>
            <a:r>
              <a:rPr lang="en-US" sz="1400" dirty="0" smtClean="0">
                <a:solidFill>
                  <a:prstClr val="black"/>
                </a:solidFill>
              </a:rPr>
              <a:t>5,000 </a:t>
            </a:r>
            <a:r>
              <a:rPr lang="en-US" sz="1400" dirty="0">
                <a:solidFill>
                  <a:prstClr val="black"/>
                </a:solidFill>
              </a:rPr>
              <a:t>pages per site. </a:t>
            </a:r>
            <a:r>
              <a:rPr lang="en-US" sz="1400" dirty="0" smtClean="0">
                <a:solidFill>
                  <a:prstClr val="black"/>
                </a:solidFill>
              </a:rPr>
              <a:t>20,220 </a:t>
            </a:r>
            <a:r>
              <a:rPr lang="en-US" sz="1400" dirty="0">
                <a:solidFill>
                  <a:prstClr val="black"/>
                </a:solidFill>
              </a:rPr>
              <a:t>total pages checked, </a:t>
            </a:r>
            <a:r>
              <a:rPr lang="en-US" sz="1400" dirty="0" smtClean="0">
                <a:solidFill>
                  <a:prstClr val="black"/>
                </a:solidFill>
              </a:rPr>
              <a:t>112,839 violations reported</a:t>
            </a:r>
            <a:r>
              <a:rPr lang="en-US" sz="1400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114143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Assessment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2645467"/>
              </p:ext>
            </p:extLst>
          </p:nvPr>
        </p:nvGraphicFramePr>
        <p:xfrm>
          <a:off x="457200" y="1570038"/>
          <a:ext cx="8229600" cy="4937760"/>
        </p:xfrm>
        <a:graphic>
          <a:graphicData uri="http://schemas.openxmlformats.org/drawingml/2006/table">
            <a:tbl>
              <a:tblPr firstRow="1" lastRow="1" bandRow="1">
                <a:tableStyleId>{5FD0F851-EC5A-4D38-B0AD-8093EC10F338}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Site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Total pages checked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Total violations found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Average violations / page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Site 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655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65.50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Site 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96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5188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54.04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Site 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359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10351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28.83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Site 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98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1754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17.90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Site 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2095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10.42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Site 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4997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51882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10.38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Site 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243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2201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9.06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Site 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419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2975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7.10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Site 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164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999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6.09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Site 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75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444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5.92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Site 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272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1216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4.47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Site 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4617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18751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4.06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Site 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4820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9453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1.96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Site 14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R>
                      <a:noFill/>
                    </a:lnR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3699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4875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1.32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R>
                      <a:noFill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Min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444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1.32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R>
                      <a:noFill/>
                    </a:ln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Max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51882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65.50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B w="12700" cmpd="sng">
                      <a:noFill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R>
                      <a:noFill/>
                    </a:ln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Average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8060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16.22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T w="12700" cmpd="sng">
                      <a:noFill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6736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Ten Violations by Priority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0459773"/>
              </p:ext>
            </p:extLst>
          </p:nvPr>
        </p:nvGraphicFramePr>
        <p:xfrm>
          <a:off x="457200" y="1570038"/>
          <a:ext cx="8229599" cy="4189095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667000"/>
                <a:gridCol w="1600200"/>
                <a:gridCol w="685800"/>
                <a:gridCol w="838200"/>
                <a:gridCol w="990600"/>
                <a:gridCol w="838200"/>
                <a:gridCol w="609599"/>
              </a:tblGrid>
              <a:tr h="3143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Name</a:t>
                      </a:r>
                      <a:endParaRPr lang="en-US" sz="12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Technology Platform</a:t>
                      </a:r>
                      <a:endParaRPr lang="en-US" sz="12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Severity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Frequency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Noticeability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Tractability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Priority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143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Provide alternative text for images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Images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0.8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143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Provide explicit labels for form fields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Forms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3.2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9.5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143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Ensure headers and cells are properly associated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Data Tables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1.3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8.3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143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Ensure the sole use of device dependent event handlers is avoided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Keyboard Accessibility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0.9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143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Ensure frame titles are meaningful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Frames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7.5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143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Ensure table headers are used in a valid fashion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Data Tables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1.2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7.3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143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Provide valid, concise, and meaningful alternative text for image buttons</a:t>
                      </a:r>
                      <a:endParaRPr lang="en-US" sz="12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Forms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0.1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6.9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143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Avoid utilizing sub-tables in header elements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Data Tables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5.6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143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Ensure keyboard focus is only assigned to elements that are defined as keyboard focusable without setting a tabindex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Focus Control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0.2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5.1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143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Ensure pages utilize the title element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Page Structure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1200" b="0" i="0" u="none" strike="noStrike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5.1</a:t>
                      </a:r>
                      <a:endParaRPr lang="en-US" sz="12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6546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Standards Mapped to These Ten Best Practices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700" dirty="0"/>
              <a:t>§ 508-1194.22 Web Sites and Applications</a:t>
            </a:r>
          </a:p>
          <a:p>
            <a:r>
              <a:rPr lang="en-US" sz="2700" dirty="0"/>
              <a:t>(a) Text equivalent of non-text </a:t>
            </a:r>
            <a:r>
              <a:rPr lang="en-US" sz="2700" dirty="0" smtClean="0"/>
              <a:t>items</a:t>
            </a:r>
          </a:p>
          <a:p>
            <a:r>
              <a:rPr lang="en-US" sz="2700" dirty="0"/>
              <a:t>(g) Identify table headers</a:t>
            </a:r>
            <a:endParaRPr lang="en-US" sz="2700" dirty="0" smtClean="0"/>
          </a:p>
          <a:p>
            <a:r>
              <a:rPr lang="en-US" sz="2700" dirty="0"/>
              <a:t>(h) Associate table and header </a:t>
            </a:r>
            <a:r>
              <a:rPr lang="en-US" sz="2700" dirty="0" smtClean="0"/>
              <a:t>cells</a:t>
            </a:r>
          </a:p>
          <a:p>
            <a:r>
              <a:rPr lang="en-US" sz="2700" dirty="0"/>
              <a:t>(</a:t>
            </a:r>
            <a:r>
              <a:rPr lang="en-US" sz="2700" dirty="0" err="1"/>
              <a:t>i</a:t>
            </a:r>
            <a:r>
              <a:rPr lang="en-US" sz="2700" dirty="0"/>
              <a:t>) Properly title frames</a:t>
            </a:r>
            <a:endParaRPr lang="en-US" sz="2700" dirty="0" smtClean="0"/>
          </a:p>
          <a:p>
            <a:r>
              <a:rPr lang="en-US" sz="2700" dirty="0"/>
              <a:t>(l) Ensure scripts are accessible</a:t>
            </a:r>
            <a:endParaRPr lang="en-US" sz="2700" dirty="0" smtClean="0"/>
          </a:p>
          <a:p>
            <a:r>
              <a:rPr lang="en-US" sz="2700" dirty="0"/>
              <a:t>(n) Ensure electronic forms are </a:t>
            </a:r>
            <a:r>
              <a:rPr lang="en-US" sz="2700" dirty="0" smtClean="0"/>
              <a:t>accessible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3705553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Standards Mapped to These Ten Best Practices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WCAG </a:t>
            </a:r>
            <a:r>
              <a:rPr lang="en-US" dirty="0"/>
              <a:t>2.0 Level A</a:t>
            </a:r>
          </a:p>
          <a:p>
            <a:r>
              <a:rPr lang="en-US" dirty="0"/>
              <a:t>1.1.1 Provide text alternatives for all non-text </a:t>
            </a:r>
            <a:r>
              <a:rPr lang="en-US" dirty="0" smtClean="0"/>
              <a:t>content</a:t>
            </a:r>
          </a:p>
          <a:p>
            <a:r>
              <a:rPr lang="en-US" dirty="0"/>
              <a:t>1.3.1 Information and relationships conveyed through </a:t>
            </a:r>
            <a:r>
              <a:rPr lang="en-US" dirty="0" smtClean="0"/>
              <a:t>presentation</a:t>
            </a:r>
          </a:p>
          <a:p>
            <a:r>
              <a:rPr lang="en-US" dirty="0"/>
              <a:t>2.1.1 Keyboard </a:t>
            </a:r>
            <a:r>
              <a:rPr lang="en-US" dirty="0" smtClean="0"/>
              <a:t>Accessibility</a:t>
            </a:r>
          </a:p>
          <a:p>
            <a:r>
              <a:rPr lang="en-US" dirty="0"/>
              <a:t>2.4.1 Bypass </a:t>
            </a:r>
            <a:r>
              <a:rPr lang="en-US" dirty="0" smtClean="0"/>
              <a:t>Blocks</a:t>
            </a:r>
          </a:p>
          <a:p>
            <a:r>
              <a:rPr lang="en-US" dirty="0"/>
              <a:t>2.4.2 Page Titled</a:t>
            </a:r>
            <a:endParaRPr lang="en-US" dirty="0" smtClean="0"/>
          </a:p>
          <a:p>
            <a:r>
              <a:rPr lang="en-US" dirty="0"/>
              <a:t>4.1.2 Name, Role, Value</a:t>
            </a:r>
          </a:p>
        </p:txBody>
      </p:sp>
    </p:spTree>
    <p:extLst>
      <p:ext uri="{BB962C8B-B14F-4D97-AF65-F5344CB8AC3E}">
        <p14:creationId xmlns:p14="http://schemas.microsoft.com/office/powerpoint/2010/main" val="37055531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AMP Rollout Approach</a:t>
            </a:r>
            <a:br>
              <a:rPr lang="en-US" dirty="0" smtClean="0"/>
            </a:br>
            <a:r>
              <a:rPr lang="en-US" dirty="0" smtClean="0"/>
              <a:t>and Next Steps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AMP Rollout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Brief PIOs, ITAB, RITC, etc.</a:t>
            </a:r>
          </a:p>
          <a:p>
            <a:r>
              <a:rPr lang="en-US" dirty="0" smtClean="0"/>
              <a:t>Website</a:t>
            </a:r>
          </a:p>
          <a:p>
            <a:r>
              <a:rPr lang="en-US" dirty="0" smtClean="0"/>
              <a:t>Arrange </a:t>
            </a:r>
            <a:r>
              <a:rPr lang="en-US" dirty="0" smtClean="0"/>
              <a:t>training</a:t>
            </a:r>
          </a:p>
          <a:p>
            <a:r>
              <a:rPr lang="en-US" dirty="0" smtClean="0"/>
              <a:t>Announce</a:t>
            </a:r>
            <a:endParaRPr lang="en-US" dirty="0" smtClean="0"/>
          </a:p>
          <a:p>
            <a:r>
              <a:rPr lang="en-US" dirty="0" smtClean="0"/>
              <a:t>Webmaster sessions</a:t>
            </a:r>
          </a:p>
          <a:p>
            <a:r>
              <a:rPr lang="en-US" dirty="0" smtClean="0"/>
              <a:t>Offer one-on-one consulting sessions with agency contacts</a:t>
            </a:r>
          </a:p>
          <a:p>
            <a:r>
              <a:rPr lang="en-US" dirty="0" smtClean="0"/>
              <a:t>Other ideas?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757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Assessment</a:t>
            </a:r>
          </a:p>
          <a:p>
            <a:r>
              <a:rPr lang="en-US" dirty="0" smtClean="0"/>
              <a:t>Outreach</a:t>
            </a:r>
          </a:p>
          <a:p>
            <a:r>
              <a:rPr lang="en-US" dirty="0" smtClean="0"/>
              <a:t>Training</a:t>
            </a:r>
          </a:p>
          <a:p>
            <a:r>
              <a:rPr lang="en-US" dirty="0" smtClean="0"/>
              <a:t>Other suggestions?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139545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Discussion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Activity </a:t>
            </a:r>
            <a:r>
              <a:rPr lang="en-US" sz="3200" dirty="0" smtClean="0"/>
              <a:t>(YTD)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24 projects</a:t>
            </a:r>
          </a:p>
          <a:p>
            <a:r>
              <a:rPr lang="en-US" dirty="0" smtClean="0"/>
              <a:t>15 agencies</a:t>
            </a:r>
          </a:p>
          <a:p>
            <a:r>
              <a:rPr lang="en-US" dirty="0" smtClean="0"/>
              <a:t>Approximately $115,847,000</a:t>
            </a:r>
          </a:p>
          <a:p>
            <a:r>
              <a:rPr lang="en-US" dirty="0"/>
              <a:t>5</a:t>
            </a:r>
            <a:r>
              <a:rPr lang="en-US" dirty="0" smtClean="0"/>
              <a:t> high-level</a:t>
            </a:r>
          </a:p>
          <a:p>
            <a:r>
              <a:rPr lang="en-US" dirty="0" smtClean="0"/>
              <a:t>19 detailed</a:t>
            </a:r>
          </a:p>
          <a:p>
            <a:r>
              <a:rPr lang="en-US" dirty="0"/>
              <a:t>9</a:t>
            </a:r>
            <a:r>
              <a:rPr lang="en-US" dirty="0" smtClean="0"/>
              <a:t> with web component (5 detailed),</a:t>
            </a:r>
            <a:br>
              <a:rPr lang="en-US" dirty="0" smtClean="0"/>
            </a:br>
            <a:r>
              <a:rPr lang="en-US" dirty="0" smtClean="0"/>
              <a:t>15 without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Meeting: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3600" b="1" dirty="0" smtClean="0"/>
              <a:t>Wednesday, January 4, 2012</a:t>
            </a:r>
          </a:p>
          <a:p>
            <a:pPr marL="0" indent="0">
              <a:buNone/>
            </a:pPr>
            <a:r>
              <a:rPr lang="en-US" sz="3600" dirty="0" smtClean="0"/>
              <a:t>Time:</a:t>
            </a:r>
          </a:p>
          <a:p>
            <a:pPr marL="0" indent="0">
              <a:buNone/>
            </a:pPr>
            <a:r>
              <a:rPr lang="en-US" sz="3600" dirty="0" smtClean="0"/>
              <a:t>	1:30–3:30 PM</a:t>
            </a:r>
          </a:p>
          <a:p>
            <a:pPr marL="0" indent="0">
              <a:buNone/>
            </a:pPr>
            <a:r>
              <a:rPr lang="en-US" sz="3600" dirty="0" smtClean="0"/>
              <a:t>Location:</a:t>
            </a:r>
          </a:p>
          <a:p>
            <a:pPr marL="0" indent="0">
              <a:buNone/>
            </a:pPr>
            <a:r>
              <a:rPr lang="en-US" sz="3600" dirty="0" smtClean="0"/>
              <a:t>	</a:t>
            </a:r>
            <a:r>
              <a:rPr lang="en-US" sz="3600" dirty="0"/>
              <a:t>Landon State Office Building</a:t>
            </a:r>
          </a:p>
          <a:p>
            <a:pPr marL="0" indent="0">
              <a:buNone/>
            </a:pPr>
            <a:r>
              <a:rPr lang="en-US" sz="3600" dirty="0"/>
              <a:t>	Room 106</a:t>
            </a:r>
            <a:br>
              <a:rPr lang="en-US" sz="3600" dirty="0"/>
            </a:br>
            <a:r>
              <a:rPr lang="en-US" sz="3600" dirty="0"/>
              <a:t>	900 SW Jackson Street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1142FC3-DC0E-439B-ABB5-058A9EF3EA63}" type="slidenum">
              <a:rPr lang="en-US" smtClean="0"/>
              <a:pPr algn="r"/>
              <a:t>30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K-TRIPS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KDOT Kansas Truck Routing and Intelligent Permitting System</a:t>
            </a:r>
          </a:p>
          <a:p>
            <a:r>
              <a:rPr lang="en-US" dirty="0" smtClean="0"/>
              <a:t>WCAT surfaced some issues—and proposed alternatives</a:t>
            </a:r>
          </a:p>
          <a:p>
            <a:r>
              <a:rPr lang="en-US" dirty="0" smtClean="0"/>
              <a:t>Worked with State ADA Coordinator</a:t>
            </a:r>
          </a:p>
          <a:p>
            <a:r>
              <a:rPr lang="en-US" dirty="0" smtClean="0"/>
              <a:t>Confirmed validity of issues (with input from SSB BART Group), acceptability of alternatives</a:t>
            </a:r>
          </a:p>
          <a:p>
            <a:r>
              <a:rPr lang="en-US" dirty="0" smtClean="0"/>
              <a:t>Based on these, specific exception was granted, and approval issued</a:t>
            </a:r>
          </a:p>
          <a:p>
            <a:r>
              <a:rPr lang="en-US" dirty="0" smtClean="0"/>
              <a:t>Process worked to bring these issues to light and get them dealt appropriately with at this early stage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089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</a:t>
            </a:r>
            <a:r>
              <a:rPr lang="en-US" dirty="0" err="1" smtClean="0"/>
              <a:t>KsORT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KBI Kansas Offender Registry Tool</a:t>
            </a:r>
          </a:p>
          <a:p>
            <a:r>
              <a:rPr lang="en-US" dirty="0" smtClean="0"/>
              <a:t>Based on existing federal DOJ system, with custom modification for Kansas adaptation and integration</a:t>
            </a:r>
          </a:p>
          <a:p>
            <a:r>
              <a:rPr lang="en-US" dirty="0" smtClean="0"/>
              <a:t>Again, WCAT surfaced issues</a:t>
            </a:r>
          </a:p>
          <a:p>
            <a:r>
              <a:rPr lang="en-US" dirty="0" smtClean="0"/>
              <a:t>Worked with State ADA Coordinator</a:t>
            </a:r>
          </a:p>
          <a:p>
            <a:r>
              <a:rPr lang="en-US" dirty="0" smtClean="0"/>
              <a:t>Spoke with vendor about our requirements and provided information on how to achieve them</a:t>
            </a:r>
          </a:p>
          <a:p>
            <a:r>
              <a:rPr lang="en-US" dirty="0" smtClean="0"/>
              <a:t>Project filed with assurance it will be made compliant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895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KEES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KDHE/SRS Kansas Eligibility Enforcement System</a:t>
            </a:r>
          </a:p>
          <a:p>
            <a:r>
              <a:rPr lang="en-US" dirty="0" smtClean="0"/>
              <a:t>Very large, </a:t>
            </a:r>
            <a:r>
              <a:rPr lang="en-US" dirty="0" smtClean="0">
                <a:hlinkClick r:id="rId2"/>
              </a:rPr>
              <a:t>high profile</a:t>
            </a:r>
            <a:r>
              <a:rPr lang="en-US" dirty="0" smtClean="0"/>
              <a:t> project</a:t>
            </a:r>
          </a:p>
          <a:p>
            <a:r>
              <a:rPr lang="en-US" dirty="0" smtClean="0"/>
              <a:t>Worked with agencies, vendor to explain our requirements and draft accessibility portion of SOW</a:t>
            </a:r>
          </a:p>
          <a:p>
            <a:r>
              <a:rPr lang="en-US" dirty="0" smtClean="0"/>
              <a:t>Assisting agencies in procuring consulting from SSB BART Group, utilizing our state contract, for assessment and assistance</a:t>
            </a:r>
          </a:p>
          <a:p>
            <a:pPr lvl="1"/>
            <a:r>
              <a:rPr lang="en-US" dirty="0" smtClean="0"/>
              <a:t>Will continue to provide oversight</a:t>
            </a:r>
          </a:p>
          <a:p>
            <a:r>
              <a:rPr lang="en-US" dirty="0" smtClean="0"/>
              <a:t>Providing accessibility background training to agency participants on Friday.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625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Three Year Information Technology Management and Budget Plans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60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Three Year Information Technology Management and Budget </a:t>
            </a:r>
            <a:r>
              <a:rPr lang="en-US" dirty="0" smtClean="0"/>
              <a:t>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State </a:t>
            </a:r>
            <a:r>
              <a:rPr lang="en-US" dirty="0" smtClean="0"/>
              <a:t>requires </a:t>
            </a:r>
            <a:r>
              <a:rPr lang="en-US" dirty="0"/>
              <a:t>all </a:t>
            </a:r>
            <a:r>
              <a:rPr lang="en-US" dirty="0" smtClean="0"/>
              <a:t>agencies </a:t>
            </a:r>
            <a:r>
              <a:rPr lang="en-US" dirty="0"/>
              <a:t>to submit an annual </a:t>
            </a:r>
            <a:r>
              <a:rPr lang="en-US" dirty="0" smtClean="0"/>
              <a:t>report, collected by KITO and sent </a:t>
            </a:r>
            <a:r>
              <a:rPr lang="en-US" dirty="0"/>
              <a:t>to the </a:t>
            </a:r>
            <a:r>
              <a:rPr lang="en-US" dirty="0" smtClean="0"/>
              <a:t>Legislature </a:t>
            </a:r>
            <a:r>
              <a:rPr lang="en-US" dirty="0"/>
              <a:t>and ITEC, outlining their IT plans over the next three </a:t>
            </a:r>
            <a:r>
              <a:rPr lang="en-US" dirty="0" smtClean="0"/>
              <a:t>years.</a:t>
            </a:r>
          </a:p>
        </p:txBody>
      </p:sp>
    </p:spTree>
    <p:extLst>
      <p:ext uri="{BB962C8B-B14F-4D97-AF65-F5344CB8AC3E}">
        <p14:creationId xmlns:p14="http://schemas.microsoft.com/office/powerpoint/2010/main" val="98736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Web Site Accessibility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This year the instructions included this question about web site accessibility:</a:t>
            </a:r>
          </a:p>
          <a:p>
            <a:pPr marL="457200" lvl="1" indent="0">
              <a:buNone/>
            </a:pPr>
            <a:r>
              <a:rPr lang="en-US" i="1" dirty="0"/>
              <a:t>Has your agency completed a web site accessibility assessment for compliance with ITEC Policy 1210 Web Accessibility Requirements on your </a:t>
            </a:r>
            <a:r>
              <a:rPr lang="en-US" i="1" dirty="0" smtClean="0"/>
              <a:t>external/internal website(s)?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36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Kansas">
      <a:dk1>
        <a:sysClr val="windowText" lastClr="000000"/>
      </a:dk1>
      <a:lt1>
        <a:srgbClr val="FFFFFF"/>
      </a:lt1>
      <a:dk2>
        <a:srgbClr val="002569"/>
      </a:dk2>
      <a:lt2>
        <a:srgbClr val="F1AD02"/>
      </a:lt2>
      <a:accent1>
        <a:srgbClr val="002569"/>
      </a:accent1>
      <a:accent2>
        <a:srgbClr val="F1AD02"/>
      </a:accent2>
      <a:accent3>
        <a:srgbClr val="B65518"/>
      </a:accent3>
      <a:accent4>
        <a:srgbClr val="688A7E"/>
      </a:accent4>
      <a:accent5>
        <a:srgbClr val="639EC8"/>
      </a:accent5>
      <a:accent6>
        <a:srgbClr val="A47700"/>
      </a:accent6>
      <a:hlink>
        <a:srgbClr val="0B61FF"/>
      </a:hlink>
      <a:folHlink>
        <a:srgbClr val="5B4C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1739</TotalTime>
  <Words>1213</Words>
  <Application>Microsoft Office PowerPoint</Application>
  <PresentationFormat>On-screen Show (4:3)</PresentationFormat>
  <Paragraphs>358</Paragraphs>
  <Slides>30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Kansas Partnership for Accessible Technology</vt:lpstr>
      <vt:lpstr>IT Project Planning Update</vt:lpstr>
      <vt:lpstr>Summary of Activity (YTD)</vt:lpstr>
      <vt:lpstr>Example: K-TRIPS</vt:lpstr>
      <vt:lpstr>Example: KsORT</vt:lpstr>
      <vt:lpstr>Example: KEES</vt:lpstr>
      <vt:lpstr>Three Year Information Technology Management and Budget Plans</vt:lpstr>
      <vt:lpstr>Three Year Information Technology Management and Budget Plans</vt:lpstr>
      <vt:lpstr>Web Site Accessibility Questions</vt:lpstr>
      <vt:lpstr>Web Site Accessibility Table</vt:lpstr>
      <vt:lpstr>Question Responses</vt:lpstr>
      <vt:lpstr>Table Responses</vt:lpstr>
      <vt:lpstr>Legislative Committee Meetings Captioning Pilot Project Update</vt:lpstr>
      <vt:lpstr>Status</vt:lpstr>
      <vt:lpstr>Web Accessibility Assessment</vt:lpstr>
      <vt:lpstr>AMP Pilot Group</vt:lpstr>
      <vt:lpstr>AMP Pilot Group Activity</vt:lpstr>
      <vt:lpstr>AMP Deployment Status</vt:lpstr>
      <vt:lpstr>AMP Deployment Status</vt:lpstr>
      <vt:lpstr>AMP Contract Period of Performance</vt:lpstr>
      <vt:lpstr>Preliminary Assessment</vt:lpstr>
      <vt:lpstr>Preliminary Assessment</vt:lpstr>
      <vt:lpstr>Top Ten Violations by Priority</vt:lpstr>
      <vt:lpstr>Standards Mapped to These Ten Best Practices</vt:lpstr>
      <vt:lpstr>Standards Mapped to These Ten Best Practices</vt:lpstr>
      <vt:lpstr>AMP Rollout Approach and Next Steps</vt:lpstr>
      <vt:lpstr>AMP Rollout Approach</vt:lpstr>
      <vt:lpstr>Next Steps</vt:lpstr>
      <vt:lpstr>Open Discussion</vt:lpstr>
      <vt:lpstr>Next Meeting:</vt:lpstr>
    </vt:vector>
  </TitlesOfParts>
  <Company>State of Kansas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Kansas Partnership for Accessible Techology</dc:title>
  <dc:creator>Cole Robison</dc:creator>
  <cp:lastModifiedBy>Cole Robison</cp:lastModifiedBy>
  <cp:revision>73</cp:revision>
  <dcterms:created xsi:type="dcterms:W3CDTF">2011-01-11T20:39:48Z</dcterms:created>
  <dcterms:modified xsi:type="dcterms:W3CDTF">2011-10-05T17:29:45Z</dcterms:modified>
</cp:coreProperties>
</file>