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3"/>
  </p:notesMasterIdLst>
  <p:sldIdLst>
    <p:sldId id="256" r:id="rId2"/>
    <p:sldId id="258" r:id="rId3"/>
    <p:sldId id="279" r:id="rId4"/>
    <p:sldId id="280" r:id="rId5"/>
    <p:sldId id="281" r:id="rId6"/>
    <p:sldId id="282" r:id="rId7"/>
    <p:sldId id="259" r:id="rId8"/>
    <p:sldId id="283" r:id="rId9"/>
    <p:sldId id="260" r:id="rId10"/>
    <p:sldId id="288" r:id="rId11"/>
    <p:sldId id="290" r:id="rId12"/>
    <p:sldId id="261" r:id="rId13"/>
    <p:sldId id="284" r:id="rId14"/>
    <p:sldId id="285" r:id="rId15"/>
    <p:sldId id="286" r:id="rId16"/>
    <p:sldId id="287" r:id="rId17"/>
    <p:sldId id="262" r:id="rId18"/>
    <p:sldId id="265" r:id="rId19"/>
    <p:sldId id="266" r:id="rId20"/>
    <p:sldId id="267" r:id="rId21"/>
    <p:sldId id="270" r:id="rId22"/>
    <p:sldId id="277" r:id="rId23"/>
    <p:sldId id="276" r:id="rId24"/>
    <p:sldId id="263" r:id="rId25"/>
    <p:sldId id="291" r:id="rId26"/>
    <p:sldId id="292" r:id="rId27"/>
    <p:sldId id="293" r:id="rId28"/>
    <p:sldId id="294" r:id="rId29"/>
    <p:sldId id="295" r:id="rId30"/>
    <p:sldId id="296" r:id="rId31"/>
    <p:sldId id="297" r:id="rId32"/>
    <p:sldId id="298" r:id="rId33"/>
    <p:sldId id="299" r:id="rId34"/>
    <p:sldId id="304" r:id="rId35"/>
    <p:sldId id="300" r:id="rId36"/>
    <p:sldId id="301" r:id="rId37"/>
    <p:sldId id="302" r:id="rId38"/>
    <p:sldId id="303" r:id="rId39"/>
    <p:sldId id="306" r:id="rId40"/>
    <p:sldId id="305" r:id="rId41"/>
    <p:sldId id="264" r:id="rId42"/>
  </p:sldIdLst>
  <p:sldSz cx="9144000" cy="6858000" type="screen4x3"/>
  <p:notesSz cx="6858000" cy="9296400"/>
  <p:embeddedFontLst>
    <p:embeddedFont>
      <p:font typeface="Wingdings 2" pitchFamily="18" charset="2"/>
      <p:regular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595959"/>
                </a:solidFill>
              </a:defRPr>
            </a:pPr>
            <a:r>
              <a:rPr lang="en-US">
                <a:solidFill>
                  <a:srgbClr val="595959"/>
                </a:solidFill>
              </a:rPr>
              <a:t>Completed a web site accessibility assessment </a:t>
            </a:r>
          </a:p>
        </c:rich>
      </c:tx>
      <c:layout/>
      <c:overlay val="0"/>
    </c:title>
    <c:autoTitleDeleted val="0"/>
    <c:plotArea>
      <c:layout/>
      <c:pieChart>
        <c:varyColors val="1"/>
        <c:ser>
          <c:idx val="0"/>
          <c:order val="0"/>
          <c:tx>
            <c:strRef>
              <c:f>Sheet1!$B$1</c:f>
              <c:strCache>
                <c:ptCount val="1"/>
                <c:pt idx="0">
                  <c:v>Done Accessibility Assessment</c:v>
                </c:pt>
              </c:strCache>
            </c:strRef>
          </c:tx>
          <c:dPt>
            <c:idx val="0"/>
            <c:bubble3D val="0"/>
            <c:spPr>
              <a:solidFill>
                <a:srgbClr val="002569"/>
              </a:solidFill>
            </c:spPr>
          </c:dPt>
          <c:dPt>
            <c:idx val="1"/>
            <c:bubble3D val="0"/>
            <c:spPr>
              <a:solidFill>
                <a:schemeClr val="accent6"/>
              </a:solidFill>
            </c:spPr>
          </c:dPt>
          <c:dPt>
            <c:idx val="2"/>
            <c:bubble3D val="0"/>
            <c:spPr>
              <a:solidFill>
                <a:schemeClr val="accent2"/>
              </a:solidFill>
            </c:spPr>
          </c:dPt>
          <c:dPt>
            <c:idx val="3"/>
            <c:bubble3D val="0"/>
            <c:spPr>
              <a:solidFill>
                <a:schemeClr val="accent3"/>
              </a:solidFill>
            </c:spPr>
          </c:dPt>
          <c:dPt>
            <c:idx val="4"/>
            <c:bubble3D val="0"/>
            <c:spPr>
              <a:solidFill>
                <a:schemeClr val="accent5"/>
              </a:solidFill>
            </c:spPr>
          </c:dPt>
          <c:dLbls>
            <c:dLbl>
              <c:idx val="0"/>
              <c:spPr/>
              <c:txPr>
                <a:bodyPr/>
                <a:lstStyle/>
                <a:p>
                  <a:pPr>
                    <a:defRPr>
                      <a:solidFill>
                        <a:schemeClr val="bg1"/>
                      </a:solidFill>
                    </a:defRPr>
                  </a:pPr>
                  <a:endParaRPr lang="en-US"/>
                </a:p>
              </c:txPr>
              <c:showLegendKey val="0"/>
              <c:showVal val="0"/>
              <c:showCatName val="0"/>
              <c:showSerName val="0"/>
              <c:showPercent val="1"/>
              <c:showBubbleSize val="0"/>
            </c:dLbl>
            <c:dLbl>
              <c:idx val="1"/>
              <c:spPr/>
              <c:txPr>
                <a:bodyPr/>
                <a:lstStyle/>
                <a:p>
                  <a:pPr>
                    <a:defRPr>
                      <a:solidFill>
                        <a:srgbClr val="595959"/>
                      </a:solidFill>
                    </a:defRPr>
                  </a:pPr>
                  <a:endParaRPr lang="en-US"/>
                </a:p>
              </c:txPr>
              <c:showLegendKey val="0"/>
              <c:showVal val="0"/>
              <c:showCatName val="0"/>
              <c:showSerName val="0"/>
              <c:showPercent val="1"/>
              <c:showBubbleSize val="0"/>
            </c:dLbl>
            <c:dLbl>
              <c:idx val="2"/>
              <c:spPr/>
              <c:txPr>
                <a:bodyPr/>
                <a:lstStyle/>
                <a:p>
                  <a:pPr>
                    <a:defRPr>
                      <a:solidFill>
                        <a:schemeClr val="bg1"/>
                      </a:solidFill>
                    </a:defRPr>
                  </a:pPr>
                  <a:endParaRPr lang="en-US"/>
                </a:p>
              </c:txPr>
              <c:showLegendKey val="0"/>
              <c:showVal val="0"/>
              <c:showCatName val="0"/>
              <c:showSerName val="0"/>
              <c:showPercent val="1"/>
              <c:showBubbleSize val="0"/>
            </c:dLbl>
            <c:dLbl>
              <c:idx val="3"/>
              <c:spPr/>
              <c:txPr>
                <a:bodyPr/>
                <a:lstStyle/>
                <a:p>
                  <a:pPr>
                    <a:defRPr>
                      <a:solidFill>
                        <a:srgbClr val="595959"/>
                      </a:solidFill>
                    </a:defRPr>
                  </a:pPr>
                  <a:endParaRPr lang="en-US"/>
                </a:p>
              </c:txPr>
              <c:showLegendKey val="0"/>
              <c:showVal val="0"/>
              <c:showCatName val="0"/>
              <c:showSerName val="0"/>
              <c:showPercent val="1"/>
              <c:showBubbleSize val="0"/>
            </c:dLbl>
            <c:dLbl>
              <c:idx val="4"/>
              <c:spPr/>
              <c:txPr>
                <a:bodyPr/>
                <a:lstStyle/>
                <a:p>
                  <a:pPr>
                    <a:defRPr>
                      <a:solidFill>
                        <a:srgbClr val="595959"/>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leaderLines>
              <c:spPr>
                <a:ln>
                  <a:solidFill>
                    <a:srgbClr val="595959"/>
                  </a:solidFill>
                </a:ln>
              </c:spPr>
            </c:leaderLines>
          </c:dLbls>
          <c:cat>
            <c:strRef>
              <c:f>Sheet1!$A$2:$A$6</c:f>
              <c:strCache>
                <c:ptCount val="5"/>
                <c:pt idx="0">
                  <c:v>Yes</c:v>
                </c:pt>
                <c:pt idx="1">
                  <c:v>In progress</c:v>
                </c:pt>
                <c:pt idx="2">
                  <c:v>No</c:v>
                </c:pt>
                <c:pt idx="3">
                  <c:v>Did not answer</c:v>
                </c:pt>
                <c:pt idx="4">
                  <c:v>No web site</c:v>
                </c:pt>
              </c:strCache>
            </c:strRef>
          </c:cat>
          <c:val>
            <c:numRef>
              <c:f>Sheet1!$B$2:$B$6</c:f>
              <c:numCache>
                <c:formatCode>General</c:formatCode>
                <c:ptCount val="5"/>
                <c:pt idx="0">
                  <c:v>28</c:v>
                </c:pt>
                <c:pt idx="1">
                  <c:v>2</c:v>
                </c:pt>
                <c:pt idx="2">
                  <c:v>20</c:v>
                </c:pt>
                <c:pt idx="3">
                  <c:v>7</c:v>
                </c:pt>
                <c:pt idx="4">
                  <c:v>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a:solidFill>
                <a:srgbClr val="595959"/>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Count</c:v>
                </c:pt>
              </c:strCache>
            </c:strRef>
          </c:tx>
          <c:spPr>
            <a:solidFill>
              <a:srgbClr val="002569"/>
            </a:solidFill>
            <a:ln>
              <a:solidFill>
                <a:schemeClr val="tx1">
                  <a:lumMod val="65000"/>
                  <a:lumOff val="35000"/>
                </a:schemeClr>
              </a:solidFill>
            </a:ln>
          </c:spPr>
          <c:invertIfNegative val="0"/>
          <c:cat>
            <c:strRef>
              <c:f>Sheet1!$A$2:$A$32</c:f>
              <c:strCache>
                <c:ptCount val="31"/>
                <c:pt idx="0">
                  <c:v>Up To 1</c:v>
                </c:pt>
                <c:pt idx="1">
                  <c:v>1 To 2</c:v>
                </c:pt>
                <c:pt idx="2">
                  <c:v>2 To 3</c:v>
                </c:pt>
                <c:pt idx="3">
                  <c:v>3 To 4</c:v>
                </c:pt>
                <c:pt idx="4">
                  <c:v>4 To 5</c:v>
                </c:pt>
                <c:pt idx="5">
                  <c:v>5 To 6</c:v>
                </c:pt>
                <c:pt idx="6">
                  <c:v>6 To 7</c:v>
                </c:pt>
                <c:pt idx="7">
                  <c:v>7 To 8</c:v>
                </c:pt>
                <c:pt idx="8">
                  <c:v>8 To 9</c:v>
                </c:pt>
                <c:pt idx="9">
                  <c:v>9 To 10</c:v>
                </c:pt>
                <c:pt idx="10">
                  <c:v>10 To 11</c:v>
                </c:pt>
                <c:pt idx="11">
                  <c:v>11 To 12</c:v>
                </c:pt>
                <c:pt idx="12">
                  <c:v>12 To 13</c:v>
                </c:pt>
                <c:pt idx="13">
                  <c:v>13 To 14</c:v>
                </c:pt>
                <c:pt idx="14">
                  <c:v>14 To 15</c:v>
                </c:pt>
                <c:pt idx="15">
                  <c:v>15 To 16</c:v>
                </c:pt>
                <c:pt idx="16">
                  <c:v>16 To 17</c:v>
                </c:pt>
                <c:pt idx="17">
                  <c:v>17 To 18</c:v>
                </c:pt>
                <c:pt idx="18">
                  <c:v>18 To 19</c:v>
                </c:pt>
                <c:pt idx="19">
                  <c:v>19 To 20</c:v>
                </c:pt>
                <c:pt idx="20">
                  <c:v>20 To 21</c:v>
                </c:pt>
                <c:pt idx="21">
                  <c:v>21 To 22</c:v>
                </c:pt>
                <c:pt idx="22">
                  <c:v>22 To 23</c:v>
                </c:pt>
                <c:pt idx="23">
                  <c:v>23 To 24</c:v>
                </c:pt>
                <c:pt idx="24">
                  <c:v>24 To 25</c:v>
                </c:pt>
                <c:pt idx="25">
                  <c:v>25 To 26</c:v>
                </c:pt>
                <c:pt idx="26">
                  <c:v>26 To 27</c:v>
                </c:pt>
                <c:pt idx="27">
                  <c:v>27 To 28</c:v>
                </c:pt>
                <c:pt idx="28">
                  <c:v>28 To 29</c:v>
                </c:pt>
                <c:pt idx="29">
                  <c:v>29 To 30</c:v>
                </c:pt>
                <c:pt idx="30">
                  <c:v>More</c:v>
                </c:pt>
              </c:strCache>
            </c:strRef>
          </c:cat>
          <c:val>
            <c:numRef>
              <c:f>Sheet1!$B$2:$B$32</c:f>
              <c:numCache>
                <c:formatCode>#,##0.#####</c:formatCode>
                <c:ptCount val="31"/>
                <c:pt idx="0">
                  <c:v>8</c:v>
                </c:pt>
                <c:pt idx="1">
                  <c:v>5</c:v>
                </c:pt>
                <c:pt idx="2">
                  <c:v>5</c:v>
                </c:pt>
                <c:pt idx="3">
                  <c:v>9</c:v>
                </c:pt>
                <c:pt idx="4">
                  <c:v>7</c:v>
                </c:pt>
                <c:pt idx="5">
                  <c:v>5</c:v>
                </c:pt>
                <c:pt idx="6">
                  <c:v>3</c:v>
                </c:pt>
                <c:pt idx="7">
                  <c:v>3</c:v>
                </c:pt>
                <c:pt idx="8">
                  <c:v>2</c:v>
                </c:pt>
                <c:pt idx="9">
                  <c:v>2</c:v>
                </c:pt>
                <c:pt idx="10">
                  <c:v>2</c:v>
                </c:pt>
                <c:pt idx="11">
                  <c:v>0</c:v>
                </c:pt>
                <c:pt idx="12">
                  <c:v>0</c:v>
                </c:pt>
                <c:pt idx="13">
                  <c:v>2</c:v>
                </c:pt>
                <c:pt idx="14">
                  <c:v>2</c:v>
                </c:pt>
                <c:pt idx="15">
                  <c:v>0</c:v>
                </c:pt>
                <c:pt idx="16">
                  <c:v>0</c:v>
                </c:pt>
                <c:pt idx="17">
                  <c:v>0</c:v>
                </c:pt>
                <c:pt idx="18">
                  <c:v>0</c:v>
                </c:pt>
                <c:pt idx="19">
                  <c:v>1</c:v>
                </c:pt>
                <c:pt idx="20">
                  <c:v>0</c:v>
                </c:pt>
                <c:pt idx="21">
                  <c:v>1</c:v>
                </c:pt>
                <c:pt idx="22">
                  <c:v>1</c:v>
                </c:pt>
                <c:pt idx="23">
                  <c:v>0</c:v>
                </c:pt>
                <c:pt idx="24">
                  <c:v>1</c:v>
                </c:pt>
                <c:pt idx="25">
                  <c:v>1</c:v>
                </c:pt>
                <c:pt idx="26">
                  <c:v>0</c:v>
                </c:pt>
                <c:pt idx="27">
                  <c:v>1</c:v>
                </c:pt>
                <c:pt idx="28">
                  <c:v>0</c:v>
                </c:pt>
                <c:pt idx="29">
                  <c:v>0</c:v>
                </c:pt>
                <c:pt idx="30">
                  <c:v>2</c:v>
                </c:pt>
              </c:numCache>
            </c:numRef>
          </c:val>
        </c:ser>
        <c:ser>
          <c:idx val="1"/>
          <c:order val="1"/>
          <c:tx>
            <c:strRef>
              <c:f>Sheet1!$C$1</c:f>
              <c:strCache>
                <c:ptCount val="1"/>
                <c:pt idx="0">
                  <c:v>Column1</c:v>
                </c:pt>
              </c:strCache>
            </c:strRef>
          </c:tx>
          <c:invertIfNegative val="0"/>
          <c:cat>
            <c:strRef>
              <c:f>Sheet1!$A$2:$A$32</c:f>
              <c:strCache>
                <c:ptCount val="31"/>
                <c:pt idx="0">
                  <c:v>Up To 1</c:v>
                </c:pt>
                <c:pt idx="1">
                  <c:v>1 To 2</c:v>
                </c:pt>
                <c:pt idx="2">
                  <c:v>2 To 3</c:v>
                </c:pt>
                <c:pt idx="3">
                  <c:v>3 To 4</c:v>
                </c:pt>
                <c:pt idx="4">
                  <c:v>4 To 5</c:v>
                </c:pt>
                <c:pt idx="5">
                  <c:v>5 To 6</c:v>
                </c:pt>
                <c:pt idx="6">
                  <c:v>6 To 7</c:v>
                </c:pt>
                <c:pt idx="7">
                  <c:v>7 To 8</c:v>
                </c:pt>
                <c:pt idx="8">
                  <c:v>8 To 9</c:v>
                </c:pt>
                <c:pt idx="9">
                  <c:v>9 To 10</c:v>
                </c:pt>
                <c:pt idx="10">
                  <c:v>10 To 11</c:v>
                </c:pt>
                <c:pt idx="11">
                  <c:v>11 To 12</c:v>
                </c:pt>
                <c:pt idx="12">
                  <c:v>12 To 13</c:v>
                </c:pt>
                <c:pt idx="13">
                  <c:v>13 To 14</c:v>
                </c:pt>
                <c:pt idx="14">
                  <c:v>14 To 15</c:v>
                </c:pt>
                <c:pt idx="15">
                  <c:v>15 To 16</c:v>
                </c:pt>
                <c:pt idx="16">
                  <c:v>16 To 17</c:v>
                </c:pt>
                <c:pt idx="17">
                  <c:v>17 To 18</c:v>
                </c:pt>
                <c:pt idx="18">
                  <c:v>18 To 19</c:v>
                </c:pt>
                <c:pt idx="19">
                  <c:v>19 To 20</c:v>
                </c:pt>
                <c:pt idx="20">
                  <c:v>20 To 21</c:v>
                </c:pt>
                <c:pt idx="21">
                  <c:v>21 To 22</c:v>
                </c:pt>
                <c:pt idx="22">
                  <c:v>22 To 23</c:v>
                </c:pt>
                <c:pt idx="23">
                  <c:v>23 To 24</c:v>
                </c:pt>
                <c:pt idx="24">
                  <c:v>24 To 25</c:v>
                </c:pt>
                <c:pt idx="25">
                  <c:v>25 To 26</c:v>
                </c:pt>
                <c:pt idx="26">
                  <c:v>26 To 27</c:v>
                </c:pt>
                <c:pt idx="27">
                  <c:v>27 To 28</c:v>
                </c:pt>
                <c:pt idx="28">
                  <c:v>28 To 29</c:v>
                </c:pt>
                <c:pt idx="29">
                  <c:v>29 To 30</c:v>
                </c:pt>
                <c:pt idx="30">
                  <c:v>More</c:v>
                </c:pt>
              </c:strCache>
            </c:strRef>
          </c:cat>
          <c:val>
            <c:numRef>
              <c:f>Sheet1!$C$2:$C$32</c:f>
              <c:numCache>
                <c:formatCode>General</c:formatCode>
                <c:ptCount val="31"/>
              </c:numCache>
            </c:numRef>
          </c:val>
        </c:ser>
        <c:ser>
          <c:idx val="2"/>
          <c:order val="2"/>
          <c:tx>
            <c:strRef>
              <c:f>Sheet1!$D$1</c:f>
              <c:strCache>
                <c:ptCount val="1"/>
                <c:pt idx="0">
                  <c:v>Column2</c:v>
                </c:pt>
              </c:strCache>
            </c:strRef>
          </c:tx>
          <c:spPr>
            <a:ln w="28575" cmpd="sng">
              <a:solidFill>
                <a:schemeClr val="tx2">
                  <a:lumMod val="20000"/>
                  <a:lumOff val="80000"/>
                </a:schemeClr>
              </a:solidFill>
            </a:ln>
          </c:spPr>
          <c:invertIfNegative val="0"/>
          <c:cat>
            <c:strRef>
              <c:f>Sheet1!$A$2:$A$32</c:f>
              <c:strCache>
                <c:ptCount val="31"/>
                <c:pt idx="0">
                  <c:v>Up To 1</c:v>
                </c:pt>
                <c:pt idx="1">
                  <c:v>1 To 2</c:v>
                </c:pt>
                <c:pt idx="2">
                  <c:v>2 To 3</c:v>
                </c:pt>
                <c:pt idx="3">
                  <c:v>3 To 4</c:v>
                </c:pt>
                <c:pt idx="4">
                  <c:v>4 To 5</c:v>
                </c:pt>
                <c:pt idx="5">
                  <c:v>5 To 6</c:v>
                </c:pt>
                <c:pt idx="6">
                  <c:v>6 To 7</c:v>
                </c:pt>
                <c:pt idx="7">
                  <c:v>7 To 8</c:v>
                </c:pt>
                <c:pt idx="8">
                  <c:v>8 To 9</c:v>
                </c:pt>
                <c:pt idx="9">
                  <c:v>9 To 10</c:v>
                </c:pt>
                <c:pt idx="10">
                  <c:v>10 To 11</c:v>
                </c:pt>
                <c:pt idx="11">
                  <c:v>11 To 12</c:v>
                </c:pt>
                <c:pt idx="12">
                  <c:v>12 To 13</c:v>
                </c:pt>
                <c:pt idx="13">
                  <c:v>13 To 14</c:v>
                </c:pt>
                <c:pt idx="14">
                  <c:v>14 To 15</c:v>
                </c:pt>
                <c:pt idx="15">
                  <c:v>15 To 16</c:v>
                </c:pt>
                <c:pt idx="16">
                  <c:v>16 To 17</c:v>
                </c:pt>
                <c:pt idx="17">
                  <c:v>17 To 18</c:v>
                </c:pt>
                <c:pt idx="18">
                  <c:v>18 To 19</c:v>
                </c:pt>
                <c:pt idx="19">
                  <c:v>19 To 20</c:v>
                </c:pt>
                <c:pt idx="20">
                  <c:v>20 To 21</c:v>
                </c:pt>
                <c:pt idx="21">
                  <c:v>21 To 22</c:v>
                </c:pt>
                <c:pt idx="22">
                  <c:v>22 To 23</c:v>
                </c:pt>
                <c:pt idx="23">
                  <c:v>23 To 24</c:v>
                </c:pt>
                <c:pt idx="24">
                  <c:v>24 To 25</c:v>
                </c:pt>
                <c:pt idx="25">
                  <c:v>25 To 26</c:v>
                </c:pt>
                <c:pt idx="26">
                  <c:v>26 To 27</c:v>
                </c:pt>
                <c:pt idx="27">
                  <c:v>27 To 28</c:v>
                </c:pt>
                <c:pt idx="28">
                  <c:v>28 To 29</c:v>
                </c:pt>
                <c:pt idx="29">
                  <c:v>29 To 30</c:v>
                </c:pt>
                <c:pt idx="30">
                  <c:v>More</c:v>
                </c:pt>
              </c:strCache>
            </c:strRef>
          </c:cat>
          <c:val>
            <c:numRef>
              <c:f>Sheet1!$D$2:$D$32</c:f>
              <c:numCache>
                <c:formatCode>General</c:formatCode>
                <c:ptCount val="31"/>
              </c:numCache>
            </c:numRef>
          </c:val>
        </c:ser>
        <c:dLbls>
          <c:showLegendKey val="0"/>
          <c:showVal val="0"/>
          <c:showCatName val="0"/>
          <c:showSerName val="0"/>
          <c:showPercent val="0"/>
          <c:showBubbleSize val="0"/>
        </c:dLbls>
        <c:gapWidth val="0"/>
        <c:overlap val="100"/>
        <c:axId val="33873920"/>
        <c:axId val="33875840"/>
      </c:barChart>
      <c:catAx>
        <c:axId val="33873920"/>
        <c:scaling>
          <c:orientation val="minMax"/>
        </c:scaling>
        <c:delete val="0"/>
        <c:axPos val="b"/>
        <c:title>
          <c:tx>
            <c:rich>
              <a:bodyPr/>
              <a:lstStyle/>
              <a:p>
                <a:pPr>
                  <a:defRPr>
                    <a:solidFill>
                      <a:srgbClr val="595959"/>
                    </a:solidFill>
                  </a:defRPr>
                </a:pPr>
                <a:r>
                  <a:rPr lang="en-US" dirty="0" smtClean="0">
                    <a:solidFill>
                      <a:srgbClr val="595959"/>
                    </a:solidFill>
                  </a:rPr>
                  <a:t>Average Violations Per Page</a:t>
                </a:r>
                <a:endParaRPr lang="en-US" dirty="0">
                  <a:solidFill>
                    <a:srgbClr val="595959"/>
                  </a:solidFill>
                </a:endParaRPr>
              </a:p>
            </c:rich>
          </c:tx>
          <c:layout/>
          <c:overlay val="0"/>
        </c:title>
        <c:majorTickMark val="out"/>
        <c:minorTickMark val="none"/>
        <c:tickLblPos val="nextTo"/>
        <c:txPr>
          <a:bodyPr/>
          <a:lstStyle/>
          <a:p>
            <a:pPr>
              <a:defRPr>
                <a:solidFill>
                  <a:srgbClr val="595959"/>
                </a:solidFill>
              </a:defRPr>
            </a:pPr>
            <a:endParaRPr lang="en-US"/>
          </a:p>
        </c:txPr>
        <c:crossAx val="33875840"/>
        <c:crosses val="autoZero"/>
        <c:auto val="1"/>
        <c:lblAlgn val="ctr"/>
        <c:lblOffset val="100"/>
        <c:noMultiLvlLbl val="0"/>
      </c:catAx>
      <c:valAx>
        <c:axId val="33875840"/>
        <c:scaling>
          <c:orientation val="minMax"/>
        </c:scaling>
        <c:delete val="0"/>
        <c:axPos val="l"/>
        <c:majorGridlines/>
        <c:title>
          <c:tx>
            <c:rich>
              <a:bodyPr rot="-5400000" vert="horz"/>
              <a:lstStyle/>
              <a:p>
                <a:pPr>
                  <a:defRPr>
                    <a:solidFill>
                      <a:srgbClr val="595959"/>
                    </a:solidFill>
                  </a:defRPr>
                </a:pPr>
                <a:r>
                  <a:rPr lang="en-US" dirty="0" smtClean="0">
                    <a:solidFill>
                      <a:srgbClr val="595959"/>
                    </a:solidFill>
                  </a:rPr>
                  <a:t>Number of Sites</a:t>
                </a:r>
                <a:endParaRPr lang="en-US" dirty="0">
                  <a:solidFill>
                    <a:srgbClr val="595959"/>
                  </a:solidFill>
                </a:endParaRPr>
              </a:p>
            </c:rich>
          </c:tx>
          <c:layout/>
          <c:overlay val="0"/>
        </c:title>
        <c:numFmt formatCode="#,##0.#####" sourceLinked="1"/>
        <c:majorTickMark val="out"/>
        <c:minorTickMark val="none"/>
        <c:tickLblPos val="nextTo"/>
        <c:txPr>
          <a:bodyPr/>
          <a:lstStyle/>
          <a:p>
            <a:pPr>
              <a:defRPr>
                <a:solidFill>
                  <a:srgbClr val="595959"/>
                </a:solidFill>
              </a:defRPr>
            </a:pPr>
            <a:endParaRPr lang="en-US"/>
          </a:p>
        </c:txPr>
        <c:crossAx val="33873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tx1">
                  <a:lumMod val="65000"/>
                  <a:lumOff val="35000"/>
                </a:schemeClr>
              </a:solidFill>
            </a:defRPr>
          </a:pPr>
          <a:endParaRPr lang="en-US"/>
        </a:p>
      </c:txPr>
    </c:title>
    <c:autoTitleDeleted val="0"/>
    <c:plotArea>
      <c:layout/>
      <c:barChart>
        <c:barDir val="col"/>
        <c:grouping val="clustered"/>
        <c:varyColors val="0"/>
        <c:ser>
          <c:idx val="0"/>
          <c:order val="0"/>
          <c:tx>
            <c:strRef>
              <c:f>Sheet1!$B$1</c:f>
              <c:strCache>
                <c:ptCount val="1"/>
                <c:pt idx="0">
                  <c:v>Average Violations Per Page</c:v>
                </c:pt>
              </c:strCache>
            </c:strRef>
          </c:tx>
          <c:spPr>
            <a:solidFill>
              <a:schemeClr val="tx2"/>
            </a:solidFill>
            <a:ln>
              <a:solidFill>
                <a:schemeClr val="tx1">
                  <a:lumMod val="65000"/>
                  <a:lumOff val="35000"/>
                </a:schemeClr>
              </a:solidFill>
            </a:ln>
          </c:spPr>
          <c:invertIfNegative val="0"/>
          <c:cat>
            <c:strRef>
              <c:f>Sheet1!$A$2:$A$64</c:f>
              <c:strCache>
                <c:ptCount val="63"/>
                <c:pt idx="0">
                  <c:v>Site 1</c:v>
                </c:pt>
                <c:pt idx="1">
                  <c:v>Site 2</c:v>
                </c:pt>
                <c:pt idx="2">
                  <c:v>Site 3</c:v>
                </c:pt>
                <c:pt idx="3">
                  <c:v>Site 4</c:v>
                </c:pt>
                <c:pt idx="4">
                  <c:v>Site 5</c:v>
                </c:pt>
                <c:pt idx="5">
                  <c:v>Site 6</c:v>
                </c:pt>
                <c:pt idx="6">
                  <c:v>Site 7</c:v>
                </c:pt>
                <c:pt idx="7">
                  <c:v>Site 8</c:v>
                </c:pt>
                <c:pt idx="8">
                  <c:v>Site 9</c:v>
                </c:pt>
                <c:pt idx="9">
                  <c:v>Site 10</c:v>
                </c:pt>
                <c:pt idx="10">
                  <c:v>Site 11</c:v>
                </c:pt>
                <c:pt idx="11">
                  <c:v>Site 12</c:v>
                </c:pt>
                <c:pt idx="12">
                  <c:v>Site 13</c:v>
                </c:pt>
                <c:pt idx="13">
                  <c:v>Site 14</c:v>
                </c:pt>
                <c:pt idx="14">
                  <c:v>Site 15</c:v>
                </c:pt>
                <c:pt idx="15">
                  <c:v>Site 16</c:v>
                </c:pt>
                <c:pt idx="16">
                  <c:v>Site 17</c:v>
                </c:pt>
                <c:pt idx="17">
                  <c:v>Site 18</c:v>
                </c:pt>
                <c:pt idx="18">
                  <c:v>Site 19</c:v>
                </c:pt>
                <c:pt idx="19">
                  <c:v>Site 20</c:v>
                </c:pt>
                <c:pt idx="20">
                  <c:v>Site 21</c:v>
                </c:pt>
                <c:pt idx="21">
                  <c:v>Site 22</c:v>
                </c:pt>
                <c:pt idx="22">
                  <c:v>Site 23</c:v>
                </c:pt>
                <c:pt idx="23">
                  <c:v>Site 24</c:v>
                </c:pt>
                <c:pt idx="24">
                  <c:v>Site 25</c:v>
                </c:pt>
                <c:pt idx="25">
                  <c:v>Site 26</c:v>
                </c:pt>
                <c:pt idx="26">
                  <c:v>Site 27</c:v>
                </c:pt>
                <c:pt idx="27">
                  <c:v>Site 28</c:v>
                </c:pt>
                <c:pt idx="28">
                  <c:v>Site 29</c:v>
                </c:pt>
                <c:pt idx="29">
                  <c:v>Site 30</c:v>
                </c:pt>
                <c:pt idx="30">
                  <c:v>Site 31</c:v>
                </c:pt>
                <c:pt idx="31">
                  <c:v>Site 32</c:v>
                </c:pt>
                <c:pt idx="32">
                  <c:v>Site 33</c:v>
                </c:pt>
                <c:pt idx="33">
                  <c:v>Site 34</c:v>
                </c:pt>
                <c:pt idx="34">
                  <c:v>Site 35</c:v>
                </c:pt>
                <c:pt idx="35">
                  <c:v>Site 36</c:v>
                </c:pt>
                <c:pt idx="36">
                  <c:v>Site 37</c:v>
                </c:pt>
                <c:pt idx="37">
                  <c:v>Site 38</c:v>
                </c:pt>
                <c:pt idx="38">
                  <c:v>Site 39</c:v>
                </c:pt>
                <c:pt idx="39">
                  <c:v>Site 40</c:v>
                </c:pt>
                <c:pt idx="40">
                  <c:v>Site 41</c:v>
                </c:pt>
                <c:pt idx="41">
                  <c:v>Site 42</c:v>
                </c:pt>
                <c:pt idx="42">
                  <c:v>Site 43</c:v>
                </c:pt>
                <c:pt idx="43">
                  <c:v>Site 44</c:v>
                </c:pt>
                <c:pt idx="44">
                  <c:v>Site 45</c:v>
                </c:pt>
                <c:pt idx="45">
                  <c:v>Site 46</c:v>
                </c:pt>
                <c:pt idx="46">
                  <c:v>Site 47</c:v>
                </c:pt>
                <c:pt idx="47">
                  <c:v>Site 48</c:v>
                </c:pt>
                <c:pt idx="48">
                  <c:v>Site 49</c:v>
                </c:pt>
                <c:pt idx="49">
                  <c:v>Site 50</c:v>
                </c:pt>
                <c:pt idx="50">
                  <c:v>Site 51</c:v>
                </c:pt>
                <c:pt idx="51">
                  <c:v>Site 52</c:v>
                </c:pt>
                <c:pt idx="52">
                  <c:v>Site 53</c:v>
                </c:pt>
                <c:pt idx="53">
                  <c:v>Site 54</c:v>
                </c:pt>
                <c:pt idx="54">
                  <c:v>Site 55</c:v>
                </c:pt>
                <c:pt idx="55">
                  <c:v>Site 56</c:v>
                </c:pt>
                <c:pt idx="56">
                  <c:v>Site 57</c:v>
                </c:pt>
                <c:pt idx="57">
                  <c:v>Site 58</c:v>
                </c:pt>
                <c:pt idx="58">
                  <c:v>Site 59</c:v>
                </c:pt>
                <c:pt idx="59">
                  <c:v>Site 60</c:v>
                </c:pt>
                <c:pt idx="60">
                  <c:v>Site 61</c:v>
                </c:pt>
                <c:pt idx="61">
                  <c:v>Site 62</c:v>
                </c:pt>
                <c:pt idx="62">
                  <c:v>Site 63</c:v>
                </c:pt>
              </c:strCache>
            </c:strRef>
          </c:cat>
          <c:val>
            <c:numRef>
              <c:f>Sheet1!$B$2:$B$64</c:f>
              <c:numCache>
                <c:formatCode>General</c:formatCode>
                <c:ptCount val="63"/>
                <c:pt idx="0">
                  <c:v>0</c:v>
                </c:pt>
                <c:pt idx="1">
                  <c:v>2.3041474654377881E-2</c:v>
                </c:pt>
                <c:pt idx="2">
                  <c:v>3.7313432835820892E-2</c:v>
                </c:pt>
                <c:pt idx="3">
                  <c:v>0.11600000000000001</c:v>
                </c:pt>
                <c:pt idx="4">
                  <c:v>0.26744186046511625</c:v>
                </c:pt>
                <c:pt idx="5">
                  <c:v>0.48</c:v>
                </c:pt>
                <c:pt idx="6">
                  <c:v>0.93814432989690721</c:v>
                </c:pt>
                <c:pt idx="7">
                  <c:v>0.95199999999999996</c:v>
                </c:pt>
                <c:pt idx="8">
                  <c:v>1.1457489878542511</c:v>
                </c:pt>
                <c:pt idx="9">
                  <c:v>1.2916666666666667</c:v>
                </c:pt>
                <c:pt idx="10">
                  <c:v>1.3320000000000001</c:v>
                </c:pt>
                <c:pt idx="11">
                  <c:v>1.4322033898305084</c:v>
                </c:pt>
                <c:pt idx="12">
                  <c:v>1.8409090909090908</c:v>
                </c:pt>
                <c:pt idx="13">
                  <c:v>2.0882352941176472</c:v>
                </c:pt>
                <c:pt idx="14">
                  <c:v>2.36</c:v>
                </c:pt>
                <c:pt idx="15">
                  <c:v>2.5433789954337898</c:v>
                </c:pt>
                <c:pt idx="16">
                  <c:v>2.8225806451612905</c:v>
                </c:pt>
                <c:pt idx="17">
                  <c:v>2.8367346938775508</c:v>
                </c:pt>
                <c:pt idx="18">
                  <c:v>3.157258064516129</c:v>
                </c:pt>
                <c:pt idx="19">
                  <c:v>3.2</c:v>
                </c:pt>
                <c:pt idx="20">
                  <c:v>3.225806451612903</c:v>
                </c:pt>
                <c:pt idx="21">
                  <c:v>3.3159999999999998</c:v>
                </c:pt>
                <c:pt idx="22">
                  <c:v>3.32</c:v>
                </c:pt>
                <c:pt idx="23">
                  <c:v>3.444</c:v>
                </c:pt>
                <c:pt idx="24">
                  <c:v>3.8519999999999999</c:v>
                </c:pt>
                <c:pt idx="25">
                  <c:v>3.8719999999999999</c:v>
                </c:pt>
                <c:pt idx="26">
                  <c:v>3.9359999999999999</c:v>
                </c:pt>
                <c:pt idx="27">
                  <c:v>4.2541666666666664</c:v>
                </c:pt>
                <c:pt idx="28">
                  <c:v>4.2868852459016393</c:v>
                </c:pt>
                <c:pt idx="29">
                  <c:v>4.6265060240963853</c:v>
                </c:pt>
                <c:pt idx="30">
                  <c:v>4.6879999999999997</c:v>
                </c:pt>
                <c:pt idx="31">
                  <c:v>4.6969696969696972</c:v>
                </c:pt>
                <c:pt idx="32">
                  <c:v>4.838709677419355</c:v>
                </c:pt>
                <c:pt idx="33">
                  <c:v>4.8925233644859816</c:v>
                </c:pt>
                <c:pt idx="34">
                  <c:v>5.096774193548387</c:v>
                </c:pt>
                <c:pt idx="35">
                  <c:v>5.2894736842105265</c:v>
                </c:pt>
                <c:pt idx="36">
                  <c:v>5.3275862068965516</c:v>
                </c:pt>
                <c:pt idx="37">
                  <c:v>5.3859649122807021</c:v>
                </c:pt>
                <c:pt idx="38">
                  <c:v>5.6719999999999997</c:v>
                </c:pt>
                <c:pt idx="39">
                  <c:v>6.2240000000000002</c:v>
                </c:pt>
                <c:pt idx="40">
                  <c:v>6.5045871559633026</c:v>
                </c:pt>
                <c:pt idx="41">
                  <c:v>6.6024096385542173</c:v>
                </c:pt>
                <c:pt idx="42">
                  <c:v>7.5654761904761907</c:v>
                </c:pt>
                <c:pt idx="43">
                  <c:v>7.6379310344827589</c:v>
                </c:pt>
                <c:pt idx="44">
                  <c:v>7.927710843373494</c:v>
                </c:pt>
                <c:pt idx="45">
                  <c:v>8.1497975708502022</c:v>
                </c:pt>
                <c:pt idx="46">
                  <c:v>8.4285714285714288</c:v>
                </c:pt>
                <c:pt idx="47">
                  <c:v>9.3076923076923084</c:v>
                </c:pt>
                <c:pt idx="48">
                  <c:v>9.48</c:v>
                </c:pt>
                <c:pt idx="49">
                  <c:v>10.273092369477911</c:v>
                </c:pt>
                <c:pt idx="50">
                  <c:v>10.762376237623762</c:v>
                </c:pt>
                <c:pt idx="51">
                  <c:v>13.090163934426229</c:v>
                </c:pt>
                <c:pt idx="52">
                  <c:v>13.830188679245284</c:v>
                </c:pt>
                <c:pt idx="53">
                  <c:v>14.533333333333333</c:v>
                </c:pt>
                <c:pt idx="54">
                  <c:v>14.737704918032787</c:v>
                </c:pt>
                <c:pt idx="55">
                  <c:v>19.741379310344829</c:v>
                </c:pt>
                <c:pt idx="56">
                  <c:v>21.533333333333335</c:v>
                </c:pt>
                <c:pt idx="57">
                  <c:v>22.390243902439025</c:v>
                </c:pt>
                <c:pt idx="58">
                  <c:v>24.967741935483872</c:v>
                </c:pt>
                <c:pt idx="59">
                  <c:v>25.271999999999998</c:v>
                </c:pt>
                <c:pt idx="60">
                  <c:v>27.508379888268156</c:v>
                </c:pt>
                <c:pt idx="61">
                  <c:v>51.368000000000002</c:v>
                </c:pt>
                <c:pt idx="62">
                  <c:v>153.95510204081631</c:v>
                </c:pt>
              </c:numCache>
            </c:numRef>
          </c:val>
        </c:ser>
        <c:dLbls>
          <c:showLegendKey val="0"/>
          <c:showVal val="0"/>
          <c:showCatName val="0"/>
          <c:showSerName val="0"/>
          <c:showPercent val="0"/>
          <c:showBubbleSize val="0"/>
        </c:dLbls>
        <c:gapWidth val="0"/>
        <c:axId val="59198080"/>
        <c:axId val="59236736"/>
      </c:barChart>
      <c:catAx>
        <c:axId val="59198080"/>
        <c:scaling>
          <c:orientation val="minMax"/>
        </c:scaling>
        <c:delete val="0"/>
        <c:axPos val="b"/>
        <c:majorTickMark val="out"/>
        <c:minorTickMark val="none"/>
        <c:tickLblPos val="none"/>
        <c:crossAx val="59236736"/>
        <c:crosses val="autoZero"/>
        <c:auto val="1"/>
        <c:lblAlgn val="ctr"/>
        <c:lblOffset val="100"/>
        <c:noMultiLvlLbl val="0"/>
      </c:catAx>
      <c:valAx>
        <c:axId val="59236736"/>
        <c:scaling>
          <c:orientation val="minMax"/>
        </c:scaling>
        <c:delete val="0"/>
        <c:axPos val="l"/>
        <c:majorGridlines/>
        <c:numFmt formatCode="General" sourceLinked="1"/>
        <c:majorTickMark val="out"/>
        <c:minorTickMark val="none"/>
        <c:tickLblPos val="nextTo"/>
        <c:txPr>
          <a:bodyPr/>
          <a:lstStyle/>
          <a:p>
            <a:pPr>
              <a:defRPr>
                <a:solidFill>
                  <a:schemeClr val="tx1">
                    <a:lumMod val="65000"/>
                    <a:lumOff val="35000"/>
                  </a:schemeClr>
                </a:solidFill>
              </a:defRPr>
            </a:pPr>
            <a:endParaRPr lang="en-US"/>
          </a:p>
        </c:txPr>
        <c:crossAx val="5919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lumMod val="65000"/>
                    <a:lumOff val="35000"/>
                  </a:schemeClr>
                </a:solidFill>
              </a:defRPr>
            </a:pPr>
            <a:r>
              <a:rPr lang="en-US" sz="1200" dirty="0" smtClean="0">
                <a:solidFill>
                  <a:schemeClr val="tx1">
                    <a:lumMod val="65000"/>
                    <a:lumOff val="35000"/>
                  </a:schemeClr>
                </a:solidFill>
              </a:rPr>
              <a:t>Severity</a:t>
            </a:r>
            <a:endParaRPr lang="en-US" sz="1200" dirty="0">
              <a:solidFill>
                <a:schemeClr val="tx1">
                  <a:lumMod val="65000"/>
                  <a:lumOff val="35000"/>
                </a:schemeClr>
              </a:solidFill>
            </a:endParaRPr>
          </a:p>
        </c:rich>
      </c:tx>
      <c:layout/>
      <c:overlay val="0"/>
    </c:title>
    <c:autoTitleDeleted val="0"/>
    <c:plotArea>
      <c:layout/>
      <c:barChart>
        <c:barDir val="col"/>
        <c:grouping val="clustered"/>
        <c:varyColors val="0"/>
        <c:ser>
          <c:idx val="0"/>
          <c:order val="0"/>
          <c:tx>
            <c:strRef>
              <c:f>Sheet1!$B$1</c:f>
              <c:strCache>
                <c:ptCount val="1"/>
                <c:pt idx="0">
                  <c:v>Count</c:v>
                </c:pt>
              </c:strCache>
            </c:strRef>
          </c:tx>
          <c:spPr>
            <a:solidFill>
              <a:schemeClr val="tx2"/>
            </a:solidFill>
            <a:ln>
              <a:solidFill>
                <a:schemeClr val="tx1">
                  <a:lumMod val="65000"/>
                  <a:lumOff val="35000"/>
                </a:schemeClr>
              </a:solidFill>
            </a:ln>
          </c:spPr>
          <c:invertIfNegative val="0"/>
          <c:cat>
            <c:strRef>
              <c:f>Sheet1!$A$2:$A$12</c:f>
              <c:strCache>
                <c:ptCount val="11"/>
                <c:pt idx="0">
                  <c:v>Up To 1</c:v>
                </c:pt>
                <c:pt idx="1">
                  <c:v>1 To 2</c:v>
                </c:pt>
                <c:pt idx="2">
                  <c:v>2 To 3</c:v>
                </c:pt>
                <c:pt idx="3">
                  <c:v>3 To 4</c:v>
                </c:pt>
                <c:pt idx="4">
                  <c:v>4 To 5</c:v>
                </c:pt>
                <c:pt idx="5">
                  <c:v>5 To 6</c:v>
                </c:pt>
                <c:pt idx="6">
                  <c:v>6 To 7</c:v>
                </c:pt>
                <c:pt idx="7">
                  <c:v>7 To 8</c:v>
                </c:pt>
                <c:pt idx="8">
                  <c:v>8 To 9</c:v>
                </c:pt>
                <c:pt idx="9">
                  <c:v>9 To 10</c:v>
                </c:pt>
                <c:pt idx="10">
                  <c:v>More</c:v>
                </c:pt>
              </c:strCache>
            </c:strRef>
          </c:cat>
          <c:val>
            <c:numRef>
              <c:f>Sheet1!$B$2:$B$12</c:f>
              <c:numCache>
                <c:formatCode>#,##0.#####</c:formatCode>
                <c:ptCount val="11"/>
                <c:pt idx="0">
                  <c:v>1</c:v>
                </c:pt>
                <c:pt idx="1">
                  <c:v>1</c:v>
                </c:pt>
                <c:pt idx="2">
                  <c:v>4</c:v>
                </c:pt>
                <c:pt idx="3">
                  <c:v>5</c:v>
                </c:pt>
                <c:pt idx="4">
                  <c:v>6</c:v>
                </c:pt>
                <c:pt idx="5">
                  <c:v>14</c:v>
                </c:pt>
                <c:pt idx="6">
                  <c:v>15</c:v>
                </c:pt>
                <c:pt idx="7">
                  <c:v>11</c:v>
                </c:pt>
                <c:pt idx="8">
                  <c:v>4</c:v>
                </c:pt>
                <c:pt idx="9">
                  <c:v>2</c:v>
                </c:pt>
                <c:pt idx="10">
                  <c:v>0</c:v>
                </c:pt>
              </c:numCache>
            </c:numRef>
          </c:val>
        </c:ser>
        <c:dLbls>
          <c:showLegendKey val="0"/>
          <c:showVal val="0"/>
          <c:showCatName val="0"/>
          <c:showSerName val="0"/>
          <c:showPercent val="0"/>
          <c:showBubbleSize val="0"/>
        </c:dLbls>
        <c:gapWidth val="0"/>
        <c:axId val="59533184"/>
        <c:axId val="59534720"/>
      </c:barChart>
      <c:catAx>
        <c:axId val="59533184"/>
        <c:scaling>
          <c:orientation val="minMax"/>
        </c:scaling>
        <c:delete val="0"/>
        <c:axPos val="b"/>
        <c:majorTickMark val="out"/>
        <c:minorTickMark val="none"/>
        <c:tickLblPos val="nextTo"/>
        <c:txPr>
          <a:bodyPr/>
          <a:lstStyle/>
          <a:p>
            <a:pPr>
              <a:defRPr sz="1100">
                <a:solidFill>
                  <a:schemeClr val="tx1">
                    <a:lumMod val="65000"/>
                    <a:lumOff val="35000"/>
                  </a:schemeClr>
                </a:solidFill>
              </a:defRPr>
            </a:pPr>
            <a:endParaRPr lang="en-US"/>
          </a:p>
        </c:txPr>
        <c:crossAx val="59534720"/>
        <c:crosses val="autoZero"/>
        <c:auto val="1"/>
        <c:lblAlgn val="ctr"/>
        <c:lblOffset val="100"/>
        <c:noMultiLvlLbl val="0"/>
      </c:catAx>
      <c:valAx>
        <c:axId val="59534720"/>
        <c:scaling>
          <c:orientation val="minMax"/>
        </c:scaling>
        <c:delete val="0"/>
        <c:axPos val="l"/>
        <c:majorGridlines/>
        <c:numFmt formatCode="#,##0.#####" sourceLinked="1"/>
        <c:majorTickMark val="out"/>
        <c:minorTickMark val="none"/>
        <c:tickLblPos val="nextTo"/>
        <c:txPr>
          <a:bodyPr/>
          <a:lstStyle/>
          <a:p>
            <a:pPr>
              <a:defRPr sz="1100">
                <a:solidFill>
                  <a:schemeClr val="tx1">
                    <a:lumMod val="65000"/>
                    <a:lumOff val="35000"/>
                  </a:schemeClr>
                </a:solidFill>
              </a:defRPr>
            </a:pPr>
            <a:endParaRPr lang="en-US"/>
          </a:p>
        </c:txPr>
        <c:crossAx val="59533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lumMod val="65000"/>
                    <a:lumOff val="35000"/>
                  </a:schemeClr>
                </a:solidFill>
              </a:defRPr>
            </a:pPr>
            <a:r>
              <a:rPr lang="en-US" sz="1200" dirty="0" smtClean="0">
                <a:solidFill>
                  <a:schemeClr val="tx1">
                    <a:lumMod val="65000"/>
                    <a:lumOff val="35000"/>
                  </a:schemeClr>
                </a:solidFill>
              </a:rPr>
              <a:t>Tractability</a:t>
            </a:r>
            <a:endParaRPr lang="en-US" sz="1200" dirty="0">
              <a:solidFill>
                <a:schemeClr val="tx1">
                  <a:lumMod val="65000"/>
                  <a:lumOff val="35000"/>
                </a:schemeClr>
              </a:solidFill>
            </a:endParaRPr>
          </a:p>
        </c:rich>
      </c:tx>
      <c:layout/>
      <c:overlay val="0"/>
    </c:title>
    <c:autoTitleDeleted val="0"/>
    <c:plotArea>
      <c:layout/>
      <c:barChart>
        <c:barDir val="col"/>
        <c:grouping val="clustered"/>
        <c:varyColors val="0"/>
        <c:ser>
          <c:idx val="0"/>
          <c:order val="0"/>
          <c:tx>
            <c:strRef>
              <c:f>Sheet1!$B$1</c:f>
              <c:strCache>
                <c:ptCount val="1"/>
                <c:pt idx="0">
                  <c:v>Count</c:v>
                </c:pt>
              </c:strCache>
            </c:strRef>
          </c:tx>
          <c:spPr>
            <a:solidFill>
              <a:schemeClr val="tx2"/>
            </a:solidFill>
            <a:ln>
              <a:solidFill>
                <a:schemeClr val="tx1">
                  <a:lumMod val="65000"/>
                  <a:lumOff val="35000"/>
                </a:schemeClr>
              </a:solidFill>
            </a:ln>
          </c:spPr>
          <c:invertIfNegative val="0"/>
          <c:cat>
            <c:strRef>
              <c:f>Sheet1!$A$2:$A$12</c:f>
              <c:strCache>
                <c:ptCount val="11"/>
                <c:pt idx="0">
                  <c:v>Up To 1</c:v>
                </c:pt>
                <c:pt idx="1">
                  <c:v>1 To 2</c:v>
                </c:pt>
                <c:pt idx="2">
                  <c:v>2 To 3</c:v>
                </c:pt>
                <c:pt idx="3">
                  <c:v>3 To 4</c:v>
                </c:pt>
                <c:pt idx="4">
                  <c:v>4 To 5</c:v>
                </c:pt>
                <c:pt idx="5">
                  <c:v>5 To 6</c:v>
                </c:pt>
                <c:pt idx="6">
                  <c:v>6 To 7</c:v>
                </c:pt>
                <c:pt idx="7">
                  <c:v>7 To 8</c:v>
                </c:pt>
                <c:pt idx="8">
                  <c:v>8 To 9</c:v>
                </c:pt>
                <c:pt idx="9">
                  <c:v>9 To 10</c:v>
                </c:pt>
                <c:pt idx="10">
                  <c:v>More</c:v>
                </c:pt>
              </c:strCache>
            </c:strRef>
          </c:cat>
          <c:val>
            <c:numRef>
              <c:f>Sheet1!$B$2:$B$12</c:f>
              <c:numCache>
                <c:formatCode>#,##0.#####</c:formatCode>
                <c:ptCount val="11"/>
                <c:pt idx="0">
                  <c:v>1</c:v>
                </c:pt>
                <c:pt idx="1">
                  <c:v>1</c:v>
                </c:pt>
                <c:pt idx="2">
                  <c:v>32</c:v>
                </c:pt>
                <c:pt idx="3">
                  <c:v>25</c:v>
                </c:pt>
                <c:pt idx="4">
                  <c:v>4</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0"/>
        <c:axId val="59558912"/>
        <c:axId val="59564800"/>
      </c:barChart>
      <c:catAx>
        <c:axId val="59558912"/>
        <c:scaling>
          <c:orientation val="minMax"/>
        </c:scaling>
        <c:delete val="0"/>
        <c:axPos val="b"/>
        <c:majorTickMark val="out"/>
        <c:minorTickMark val="none"/>
        <c:tickLblPos val="nextTo"/>
        <c:txPr>
          <a:bodyPr/>
          <a:lstStyle/>
          <a:p>
            <a:pPr>
              <a:defRPr sz="1100">
                <a:solidFill>
                  <a:schemeClr val="tx1">
                    <a:lumMod val="65000"/>
                    <a:lumOff val="35000"/>
                  </a:schemeClr>
                </a:solidFill>
              </a:defRPr>
            </a:pPr>
            <a:endParaRPr lang="en-US"/>
          </a:p>
        </c:txPr>
        <c:crossAx val="59564800"/>
        <c:crosses val="autoZero"/>
        <c:auto val="1"/>
        <c:lblAlgn val="ctr"/>
        <c:lblOffset val="100"/>
        <c:noMultiLvlLbl val="0"/>
      </c:catAx>
      <c:valAx>
        <c:axId val="59564800"/>
        <c:scaling>
          <c:orientation val="minMax"/>
        </c:scaling>
        <c:delete val="0"/>
        <c:axPos val="l"/>
        <c:majorGridlines/>
        <c:numFmt formatCode="#,##0.#####" sourceLinked="1"/>
        <c:majorTickMark val="out"/>
        <c:minorTickMark val="none"/>
        <c:tickLblPos val="nextTo"/>
        <c:txPr>
          <a:bodyPr/>
          <a:lstStyle/>
          <a:p>
            <a:pPr>
              <a:defRPr sz="1100">
                <a:solidFill>
                  <a:schemeClr val="tx1">
                    <a:lumMod val="65000"/>
                    <a:lumOff val="35000"/>
                  </a:schemeClr>
                </a:solidFill>
              </a:defRPr>
            </a:pPr>
            <a:endParaRPr lang="en-US"/>
          </a:p>
        </c:txPr>
        <c:crossAx val="59558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lumMod val="65000"/>
                    <a:lumOff val="35000"/>
                  </a:schemeClr>
                </a:solidFill>
              </a:defRPr>
            </a:pPr>
            <a:r>
              <a:rPr lang="en-US" sz="1200" dirty="0" smtClean="0">
                <a:solidFill>
                  <a:schemeClr val="tx1">
                    <a:lumMod val="65000"/>
                    <a:lumOff val="35000"/>
                  </a:schemeClr>
                </a:solidFill>
              </a:rPr>
              <a:t>Noticeability</a:t>
            </a:r>
            <a:endParaRPr lang="en-US" sz="1200" dirty="0">
              <a:solidFill>
                <a:schemeClr val="tx1">
                  <a:lumMod val="65000"/>
                  <a:lumOff val="35000"/>
                </a:schemeClr>
              </a:solidFill>
            </a:endParaRPr>
          </a:p>
        </c:rich>
      </c:tx>
      <c:layout/>
      <c:overlay val="0"/>
    </c:title>
    <c:autoTitleDeleted val="0"/>
    <c:plotArea>
      <c:layout/>
      <c:barChart>
        <c:barDir val="col"/>
        <c:grouping val="clustered"/>
        <c:varyColors val="0"/>
        <c:ser>
          <c:idx val="0"/>
          <c:order val="0"/>
          <c:tx>
            <c:strRef>
              <c:f>Sheet1!$B$1</c:f>
              <c:strCache>
                <c:ptCount val="1"/>
                <c:pt idx="0">
                  <c:v>Count</c:v>
                </c:pt>
              </c:strCache>
            </c:strRef>
          </c:tx>
          <c:spPr>
            <a:solidFill>
              <a:schemeClr val="tx2"/>
            </a:solidFill>
            <a:ln>
              <a:solidFill>
                <a:schemeClr val="tx1">
                  <a:lumMod val="65000"/>
                  <a:lumOff val="35000"/>
                </a:schemeClr>
              </a:solidFill>
            </a:ln>
          </c:spPr>
          <c:invertIfNegative val="0"/>
          <c:cat>
            <c:strRef>
              <c:f>Sheet1!$A$2:$A$12</c:f>
              <c:strCache>
                <c:ptCount val="11"/>
                <c:pt idx="0">
                  <c:v>Up To 1</c:v>
                </c:pt>
                <c:pt idx="1">
                  <c:v>1 To 2</c:v>
                </c:pt>
                <c:pt idx="2">
                  <c:v>2 To 3</c:v>
                </c:pt>
                <c:pt idx="3">
                  <c:v>3 To 4</c:v>
                </c:pt>
                <c:pt idx="4">
                  <c:v>4 To 5</c:v>
                </c:pt>
                <c:pt idx="5">
                  <c:v>5 To 6</c:v>
                </c:pt>
                <c:pt idx="6">
                  <c:v>6 To 7</c:v>
                </c:pt>
                <c:pt idx="7">
                  <c:v>7 To 8</c:v>
                </c:pt>
                <c:pt idx="8">
                  <c:v>8 To 9</c:v>
                </c:pt>
                <c:pt idx="9">
                  <c:v>9 To 10</c:v>
                </c:pt>
                <c:pt idx="10">
                  <c:v>More</c:v>
                </c:pt>
              </c:strCache>
            </c:strRef>
          </c:cat>
          <c:val>
            <c:numRef>
              <c:f>Sheet1!$B$2:$B$12</c:f>
              <c:numCache>
                <c:formatCode>#,##0.#####</c:formatCode>
                <c:ptCount val="11"/>
                <c:pt idx="0">
                  <c:v>1</c:v>
                </c:pt>
                <c:pt idx="1">
                  <c:v>0</c:v>
                </c:pt>
                <c:pt idx="2">
                  <c:v>0</c:v>
                </c:pt>
                <c:pt idx="3">
                  <c:v>1</c:v>
                </c:pt>
                <c:pt idx="4">
                  <c:v>3</c:v>
                </c:pt>
                <c:pt idx="5">
                  <c:v>25</c:v>
                </c:pt>
                <c:pt idx="6">
                  <c:v>27</c:v>
                </c:pt>
                <c:pt idx="7">
                  <c:v>4</c:v>
                </c:pt>
                <c:pt idx="8">
                  <c:v>1</c:v>
                </c:pt>
                <c:pt idx="9">
                  <c:v>0</c:v>
                </c:pt>
                <c:pt idx="10">
                  <c:v>0</c:v>
                </c:pt>
              </c:numCache>
            </c:numRef>
          </c:val>
        </c:ser>
        <c:dLbls>
          <c:showLegendKey val="0"/>
          <c:showVal val="0"/>
          <c:showCatName val="0"/>
          <c:showSerName val="0"/>
          <c:showPercent val="0"/>
          <c:showBubbleSize val="0"/>
        </c:dLbls>
        <c:gapWidth val="0"/>
        <c:axId val="59634048"/>
        <c:axId val="59635584"/>
      </c:barChart>
      <c:catAx>
        <c:axId val="59634048"/>
        <c:scaling>
          <c:orientation val="minMax"/>
        </c:scaling>
        <c:delete val="0"/>
        <c:axPos val="b"/>
        <c:majorTickMark val="out"/>
        <c:minorTickMark val="none"/>
        <c:tickLblPos val="nextTo"/>
        <c:txPr>
          <a:bodyPr/>
          <a:lstStyle/>
          <a:p>
            <a:pPr>
              <a:defRPr sz="1100">
                <a:solidFill>
                  <a:schemeClr val="tx1">
                    <a:lumMod val="65000"/>
                    <a:lumOff val="35000"/>
                  </a:schemeClr>
                </a:solidFill>
              </a:defRPr>
            </a:pPr>
            <a:endParaRPr lang="en-US"/>
          </a:p>
        </c:txPr>
        <c:crossAx val="59635584"/>
        <c:crosses val="autoZero"/>
        <c:auto val="1"/>
        <c:lblAlgn val="ctr"/>
        <c:lblOffset val="100"/>
        <c:noMultiLvlLbl val="0"/>
      </c:catAx>
      <c:valAx>
        <c:axId val="59635584"/>
        <c:scaling>
          <c:orientation val="minMax"/>
        </c:scaling>
        <c:delete val="0"/>
        <c:axPos val="l"/>
        <c:majorGridlines/>
        <c:numFmt formatCode="#,##0.#####" sourceLinked="1"/>
        <c:majorTickMark val="out"/>
        <c:minorTickMark val="none"/>
        <c:tickLblPos val="nextTo"/>
        <c:txPr>
          <a:bodyPr/>
          <a:lstStyle/>
          <a:p>
            <a:pPr>
              <a:defRPr sz="1100">
                <a:solidFill>
                  <a:schemeClr val="tx1">
                    <a:lumMod val="65000"/>
                    <a:lumOff val="35000"/>
                  </a:schemeClr>
                </a:solidFill>
              </a:defRPr>
            </a:pPr>
            <a:endParaRPr lang="en-US"/>
          </a:p>
        </c:txPr>
        <c:crossAx val="5963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0.88695</cdr:y>
    </cdr:from>
    <cdr:to>
      <cdr:x>1</cdr:x>
      <cdr:y>1</cdr:y>
    </cdr:to>
    <cdr:sp macro="" textlink="">
      <cdr:nvSpPr>
        <cdr:cNvPr id="2" name="TextBox 1"/>
        <cdr:cNvSpPr txBox="1"/>
      </cdr:nvSpPr>
      <cdr:spPr>
        <a:xfrm xmlns:a="http://schemas.openxmlformats.org/drawingml/2006/main">
          <a:off x="0" y="3000482"/>
          <a:ext cx="7662863" cy="3693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r"/>
          <a:r>
            <a:rPr lang="en-US" sz="1800" i="1" dirty="0" smtClean="0">
              <a:cs typeface="Arial" pitchFamily="34" charset="0"/>
            </a:rPr>
            <a:t>Based on 58 agency responses</a:t>
          </a:r>
          <a:endParaRPr lang="en-US" sz="1800" i="1" dirty="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4F288D-C538-B443-8817-A6AE1173035A}" type="datetimeFigureOut">
              <a:rPr lang="en-US" smtClean="0"/>
              <a:t>3/29/2012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CB28A6B-E5E4-4940-B408-8BD85FC423E3}" type="slidenum">
              <a:rPr lang="en-US" smtClean="0"/>
              <a:t>‹#›</a:t>
            </a:fld>
            <a:endParaRPr lang="en-US"/>
          </a:p>
        </p:txBody>
      </p:sp>
    </p:spTree>
    <p:extLst>
      <p:ext uri="{BB962C8B-B14F-4D97-AF65-F5344CB8AC3E}">
        <p14:creationId xmlns:p14="http://schemas.microsoft.com/office/powerpoint/2010/main" val="1703723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a:t>
            </a:fld>
            <a:endParaRPr lang="en-US"/>
          </a:p>
        </p:txBody>
      </p:sp>
    </p:spTree>
    <p:extLst>
      <p:ext uri="{BB962C8B-B14F-4D97-AF65-F5344CB8AC3E}">
        <p14:creationId xmlns:p14="http://schemas.microsoft.com/office/powerpoint/2010/main" val="105353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10</a:t>
            </a:fld>
            <a:endParaRPr lang="en-US"/>
          </a:p>
        </p:txBody>
      </p:sp>
    </p:spTree>
    <p:extLst>
      <p:ext uri="{BB962C8B-B14F-4D97-AF65-F5344CB8AC3E}">
        <p14:creationId xmlns:p14="http://schemas.microsoft.com/office/powerpoint/2010/main" val="373614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11</a:t>
            </a:fld>
            <a:endParaRPr lang="en-US"/>
          </a:p>
        </p:txBody>
      </p:sp>
    </p:spTree>
    <p:extLst>
      <p:ext uri="{BB962C8B-B14F-4D97-AF65-F5344CB8AC3E}">
        <p14:creationId xmlns:p14="http://schemas.microsoft.com/office/powerpoint/2010/main" val="346566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12</a:t>
            </a:fld>
            <a:endParaRPr lang="en-US"/>
          </a:p>
        </p:txBody>
      </p:sp>
    </p:spTree>
    <p:extLst>
      <p:ext uri="{BB962C8B-B14F-4D97-AF65-F5344CB8AC3E}">
        <p14:creationId xmlns:p14="http://schemas.microsoft.com/office/powerpoint/2010/main" val="397586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a:t>
            </a:r>
            <a:r>
              <a:rPr lang="en-US" baseline="0" dirty="0" smtClean="0"/>
              <a:t> January 3, the W3C WAI updated the WCAG 2.0 Techniques, including a new PDF section: http://www.w3.org/TR/WCAG20-TECHS/pdf.html. I notified webmaster contacts about this.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13</a:t>
            </a:fld>
            <a:endParaRPr lang="en-US"/>
          </a:p>
        </p:txBody>
      </p:sp>
    </p:spTree>
    <p:extLst>
      <p:ext uri="{BB962C8B-B14F-4D97-AF65-F5344CB8AC3E}">
        <p14:creationId xmlns:p14="http://schemas.microsoft.com/office/powerpoint/2010/main" val="268175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Bolded items are those for which we’ll accept volunteers.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14</a:t>
            </a:fld>
            <a:endParaRPr lang="en-US"/>
          </a:p>
        </p:txBody>
      </p:sp>
    </p:spTree>
    <p:extLst>
      <p:ext uri="{BB962C8B-B14F-4D97-AF65-F5344CB8AC3E}">
        <p14:creationId xmlns:p14="http://schemas.microsoft.com/office/powerpoint/2010/main" val="146704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ITPP = Information Technology Project Plan, the </a:t>
            </a:r>
            <a:r>
              <a:rPr lang="en-US" sz="1200" kern="1200" dirty="0" smtClean="0">
                <a:solidFill>
                  <a:schemeClr val="tx1"/>
                </a:solidFill>
                <a:effectLst/>
                <a:latin typeface="+mn-lt"/>
                <a:ea typeface="+mn-ea"/>
                <a:cs typeface="+mn-cs"/>
              </a:rPr>
              <a:t>ITEC Policy 2400- and 2510-governed IT process for projects </a:t>
            </a:r>
            <a:r>
              <a:rPr lang="en-US" dirty="0" smtClean="0"/>
              <a:t>with estimated costs of $250,000 or more</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15</a:t>
            </a:fld>
            <a:endParaRPr lang="en-US"/>
          </a:p>
        </p:txBody>
      </p:sp>
    </p:spTree>
    <p:extLst>
      <p:ext uri="{BB962C8B-B14F-4D97-AF65-F5344CB8AC3E}">
        <p14:creationId xmlns:p14="http://schemas.microsoft.com/office/powerpoint/2010/main" val="394832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16</a:t>
            </a:fld>
            <a:endParaRPr lang="en-US"/>
          </a:p>
        </p:txBody>
      </p:sp>
    </p:spTree>
    <p:extLst>
      <p:ext uri="{BB962C8B-B14F-4D97-AF65-F5344CB8AC3E}">
        <p14:creationId xmlns:p14="http://schemas.microsoft.com/office/powerpoint/2010/main" val="290293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17</a:t>
            </a:fld>
            <a:endParaRPr lang="en-US"/>
          </a:p>
        </p:txBody>
      </p:sp>
    </p:spTree>
    <p:extLst>
      <p:ext uri="{BB962C8B-B14F-4D97-AF65-F5344CB8AC3E}">
        <p14:creationId xmlns:p14="http://schemas.microsoft.com/office/powerpoint/2010/main" val="389674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Incidentally,</a:t>
            </a:r>
            <a:r>
              <a:rPr lang="en-US" baseline="0" dirty="0" smtClean="0"/>
              <a:t> it may or may not ever supplant “Section 508” as assumed name, but “Information and Communication Technology (ICT) Standards and Guidelines” is the title, and it would probably behoove us to be equally familiar with that appellation.</a:t>
            </a:r>
            <a:endParaRPr lang="en-US" dirty="0" smtClean="0"/>
          </a:p>
          <a:p>
            <a:pPr defTabSz="914350">
              <a:defRPr/>
            </a:pPr>
            <a:endParaRPr lang="en-US" dirty="0" smtClean="0"/>
          </a:p>
          <a:p>
            <a:pPr defTabSz="914350">
              <a:defRPr/>
            </a:pPr>
            <a:r>
              <a:rPr lang="en-US" dirty="0" smtClean="0"/>
              <a:t>(No longer supplements ADA Accessibility Guidelines to broaden coverage to include certain types of interactive transaction machines such as point-of-sales machines and self-service kiosks, as the first draft did.)</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TEITAC:</a:t>
            </a:r>
            <a:r>
              <a:rPr lang="en-US" baseline="0" dirty="0" smtClean="0"/>
              <a:t> </a:t>
            </a:r>
            <a:r>
              <a:rPr lang="en-US" dirty="0" smtClean="0"/>
              <a:t>Telecommunications and Electronic and Information Technology Advisory Committee</a:t>
            </a:r>
          </a:p>
        </p:txBody>
      </p:sp>
      <p:sp>
        <p:nvSpPr>
          <p:cNvPr id="4" name="Slide Number Placeholder 3"/>
          <p:cNvSpPr>
            <a:spLocks noGrp="1"/>
          </p:cNvSpPr>
          <p:nvPr>
            <p:ph type="sldNum" sz="quarter" idx="10"/>
          </p:nvPr>
        </p:nvSpPr>
        <p:spPr/>
        <p:txBody>
          <a:bodyPr/>
          <a:lstStyle/>
          <a:p>
            <a:fld id="{92D3D4CA-BBF9-4378-8A6F-57ECFEFACA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a:t>
            </a:fld>
            <a:endParaRPr lang="en-US"/>
          </a:p>
        </p:txBody>
      </p:sp>
    </p:spTree>
    <p:extLst>
      <p:ext uri="{BB962C8B-B14F-4D97-AF65-F5344CB8AC3E}">
        <p14:creationId xmlns:p14="http://schemas.microsoft.com/office/powerpoint/2010/main" val="282142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D3D4CA-BBF9-4378-8A6F-57ECFEFACA3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URL is new, as it</a:t>
            </a:r>
            <a:r>
              <a:rPr lang="en-US" baseline="0" dirty="0" smtClean="0"/>
              <a:t> has changed.</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22</a:t>
            </a:fld>
            <a:endParaRPr lang="en-US"/>
          </a:p>
        </p:txBody>
      </p:sp>
    </p:spTree>
    <p:extLst>
      <p:ext uri="{BB962C8B-B14F-4D97-AF65-F5344CB8AC3E}">
        <p14:creationId xmlns:p14="http://schemas.microsoft.com/office/powerpoint/2010/main" val="14042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section</a:t>
            </a:r>
            <a:r>
              <a:rPr lang="en-US" baseline="0" dirty="0" smtClean="0"/>
              <a:t> of the page, “Update of the Standards,” has links to the ANPRM, the draft text, posting of public comments, the announcement press release, and public hearing information, and is immediately followed by background material.</a:t>
            </a:r>
            <a:endParaRPr lang="en-US" dirty="0"/>
          </a:p>
        </p:txBody>
      </p:sp>
      <p:sp>
        <p:nvSpPr>
          <p:cNvPr id="4" name="Slide Number Placeholder 3"/>
          <p:cNvSpPr>
            <a:spLocks noGrp="1"/>
          </p:cNvSpPr>
          <p:nvPr>
            <p:ph type="sldNum" sz="quarter" idx="10"/>
          </p:nvPr>
        </p:nvSpPr>
        <p:spPr/>
        <p:txBody>
          <a:bodyPr/>
          <a:lstStyle/>
          <a:p>
            <a:fld id="{92D3D4CA-BBF9-4378-8A6F-57ECFEFACA3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24</a:t>
            </a:fld>
            <a:endParaRPr lang="en-US"/>
          </a:p>
        </p:txBody>
      </p:sp>
    </p:spTree>
    <p:extLst>
      <p:ext uri="{BB962C8B-B14F-4D97-AF65-F5344CB8AC3E}">
        <p14:creationId xmlns:p14="http://schemas.microsoft.com/office/powerpoint/2010/main" val="4161572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25</a:t>
            </a:fld>
            <a:endParaRPr lang="en-US"/>
          </a:p>
        </p:txBody>
      </p:sp>
    </p:spTree>
    <p:extLst>
      <p:ext uri="{BB962C8B-B14F-4D97-AF65-F5344CB8AC3E}">
        <p14:creationId xmlns:p14="http://schemas.microsoft.com/office/powerpoint/2010/main" val="1830798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ITAB = Information Technology Advisory Board</a:t>
            </a:r>
          </a:p>
          <a:p>
            <a:r>
              <a:rPr lang="en-US" dirty="0" smtClean="0"/>
              <a:t>KEES = Kansas Eligibility Enforcement System</a:t>
            </a:r>
          </a:p>
          <a:p>
            <a:r>
              <a:rPr lang="en-US" dirty="0" smtClean="0"/>
              <a:t>KSLUG</a:t>
            </a:r>
            <a:r>
              <a:rPr lang="en-US" baseline="0" dirty="0" smtClean="0"/>
              <a:t> = Kansas State </a:t>
            </a:r>
            <a:r>
              <a:rPr lang="en-US" baseline="0" dirty="0" err="1" smtClean="0"/>
              <a:t>Lectora</a:t>
            </a:r>
            <a:r>
              <a:rPr lang="en-US" baseline="0" dirty="0" smtClean="0"/>
              <a:t> User’s Group</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26</a:t>
            </a:fld>
            <a:endParaRPr lang="en-US"/>
          </a:p>
        </p:txBody>
      </p:sp>
    </p:spTree>
    <p:extLst>
      <p:ext uri="{BB962C8B-B14F-4D97-AF65-F5344CB8AC3E}">
        <p14:creationId xmlns:p14="http://schemas.microsoft.com/office/powerpoint/2010/main" val="2059289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44</a:t>
            </a:r>
            <a:r>
              <a:rPr lang="en-US" baseline="0" dirty="0" smtClean="0"/>
              <a:t> agencies had responded when I reported this in October, with very similar results. The number of agencies competing the tables increased from 6 to 9, with the results still all over the map.</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27</a:t>
            </a:fld>
            <a:endParaRPr lang="en-US"/>
          </a:p>
        </p:txBody>
      </p:sp>
    </p:spTree>
    <p:extLst>
      <p:ext uri="{BB962C8B-B14F-4D97-AF65-F5344CB8AC3E}">
        <p14:creationId xmlns:p14="http://schemas.microsoft.com/office/powerpoint/2010/main" val="3792870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28</a:t>
            </a:fld>
            <a:endParaRPr lang="en-US"/>
          </a:p>
        </p:txBody>
      </p:sp>
    </p:spTree>
    <p:extLst>
      <p:ext uri="{BB962C8B-B14F-4D97-AF65-F5344CB8AC3E}">
        <p14:creationId xmlns:p14="http://schemas.microsoft.com/office/powerpoint/2010/main" val="169482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29</a:t>
            </a:fld>
            <a:endParaRPr lang="en-US"/>
          </a:p>
        </p:txBody>
      </p:sp>
    </p:spTree>
    <p:extLst>
      <p:ext uri="{BB962C8B-B14F-4D97-AF65-F5344CB8AC3E}">
        <p14:creationId xmlns:p14="http://schemas.microsoft.com/office/powerpoint/2010/main" val="148766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a:t>
            </a:fld>
            <a:endParaRPr lang="en-US"/>
          </a:p>
        </p:txBody>
      </p:sp>
    </p:spTree>
    <p:extLst>
      <p:ext uri="{BB962C8B-B14F-4D97-AF65-F5344CB8AC3E}">
        <p14:creationId xmlns:p14="http://schemas.microsoft.com/office/powerpoint/2010/main" val="652078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30</a:t>
            </a:fld>
            <a:endParaRPr lang="en-US"/>
          </a:p>
        </p:txBody>
      </p:sp>
    </p:spTree>
    <p:extLst>
      <p:ext uri="{BB962C8B-B14F-4D97-AF65-F5344CB8AC3E}">
        <p14:creationId xmlns:p14="http://schemas.microsoft.com/office/powerpoint/2010/main" val="2485034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 Contact Listing at http://</a:t>
            </a:r>
            <a:r>
              <a:rPr lang="en-US" dirty="0" err="1" smtClean="0"/>
              <a:t>da.ks.gov</a:t>
            </a:r>
            <a:r>
              <a:rPr lang="en-US" dirty="0" smtClean="0"/>
              <a:t>/Phonebook/</a:t>
            </a:r>
            <a:r>
              <a:rPr lang="en-US" dirty="0" err="1" smtClean="0"/>
              <a:t>agencyprint.asp</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Additions were public universities from http://</a:t>
            </a:r>
            <a:r>
              <a:rPr lang="en-US" dirty="0" err="1" smtClean="0"/>
              <a:t>www.kansasregents.org</a:t>
            </a:r>
            <a:r>
              <a:rPr lang="en-US" dirty="0" smtClean="0"/>
              <a:t>/</a:t>
            </a:r>
            <a:r>
              <a:rPr lang="en-US" dirty="0" err="1" smtClean="0"/>
              <a:t>interactive_map_listing</a:t>
            </a:r>
            <a:r>
              <a:rPr lang="en-US" dirty="0" smtClean="0"/>
              <a:t> missing from the list, and the Legislature.</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31</a:t>
            </a:fld>
            <a:endParaRPr lang="en-US"/>
          </a:p>
        </p:txBody>
      </p:sp>
    </p:spTree>
    <p:extLst>
      <p:ext uri="{BB962C8B-B14F-4D97-AF65-F5344CB8AC3E}">
        <p14:creationId xmlns:p14="http://schemas.microsoft.com/office/powerpoint/2010/main" val="289651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32</a:t>
            </a:fld>
            <a:endParaRPr lang="en-US"/>
          </a:p>
        </p:txBody>
      </p:sp>
    </p:spTree>
    <p:extLst>
      <p:ext uri="{BB962C8B-B14F-4D97-AF65-F5344CB8AC3E}">
        <p14:creationId xmlns:p14="http://schemas.microsoft.com/office/powerpoint/2010/main" val="109628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33</a:t>
            </a:fld>
            <a:endParaRPr lang="en-US"/>
          </a:p>
        </p:txBody>
      </p:sp>
    </p:spTree>
    <p:extLst>
      <p:ext uri="{BB962C8B-B14F-4D97-AF65-F5344CB8AC3E}">
        <p14:creationId xmlns:p14="http://schemas.microsoft.com/office/powerpoint/2010/main" val="342466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particular graphs may not go in the report.</a:t>
            </a:r>
            <a:r>
              <a:rPr lang="en-US" baseline="0" dirty="0" smtClean="0"/>
              <a:t> Rather, I want to give examples of the kinds of things that could, and get feedback on what should be included.</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34</a:t>
            </a:fld>
            <a:endParaRPr lang="en-US"/>
          </a:p>
        </p:txBody>
      </p:sp>
    </p:spTree>
    <p:extLst>
      <p:ext uri="{BB962C8B-B14F-4D97-AF65-F5344CB8AC3E}">
        <p14:creationId xmlns:p14="http://schemas.microsoft.com/office/powerpoint/2010/main" val="121698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35</a:t>
            </a:fld>
            <a:endParaRPr lang="en-US"/>
          </a:p>
        </p:txBody>
      </p:sp>
    </p:spTree>
    <p:extLst>
      <p:ext uri="{BB962C8B-B14F-4D97-AF65-F5344CB8AC3E}">
        <p14:creationId xmlns:p14="http://schemas.microsoft.com/office/powerpoint/2010/main" val="24997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36</a:t>
            </a:fld>
            <a:endParaRPr lang="en-US"/>
          </a:p>
        </p:txBody>
      </p:sp>
    </p:spTree>
    <p:extLst>
      <p:ext uri="{BB962C8B-B14F-4D97-AF65-F5344CB8AC3E}">
        <p14:creationId xmlns:p14="http://schemas.microsoft.com/office/powerpoint/2010/main" val="142566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37</a:t>
            </a:fld>
            <a:endParaRPr lang="en-US"/>
          </a:p>
        </p:txBody>
      </p:sp>
    </p:spTree>
    <p:extLst>
      <p:ext uri="{BB962C8B-B14F-4D97-AF65-F5344CB8AC3E}">
        <p14:creationId xmlns:p14="http://schemas.microsoft.com/office/powerpoint/2010/main" val="3889534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38</a:t>
            </a:fld>
            <a:endParaRPr lang="en-US"/>
          </a:p>
        </p:txBody>
      </p:sp>
    </p:spTree>
    <p:extLst>
      <p:ext uri="{BB962C8B-B14F-4D97-AF65-F5344CB8AC3E}">
        <p14:creationId xmlns:p14="http://schemas.microsoft.com/office/powerpoint/2010/main" val="1787316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41</a:t>
            </a:fld>
            <a:endParaRPr lang="en-US"/>
          </a:p>
        </p:txBody>
      </p:sp>
    </p:spTree>
    <p:extLst>
      <p:ext uri="{BB962C8B-B14F-4D97-AF65-F5344CB8AC3E}">
        <p14:creationId xmlns:p14="http://schemas.microsoft.com/office/powerpoint/2010/main" val="9177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4</a:t>
            </a:fld>
            <a:endParaRPr lang="en-US"/>
          </a:p>
        </p:txBody>
      </p:sp>
    </p:spTree>
    <p:extLst>
      <p:ext uri="{BB962C8B-B14F-4D97-AF65-F5344CB8AC3E}">
        <p14:creationId xmlns:p14="http://schemas.microsoft.com/office/powerpoint/2010/main" val="235031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5</a:t>
            </a:fld>
            <a:endParaRPr lang="en-US"/>
          </a:p>
        </p:txBody>
      </p:sp>
    </p:spTree>
    <p:extLst>
      <p:ext uri="{BB962C8B-B14F-4D97-AF65-F5344CB8AC3E}">
        <p14:creationId xmlns:p14="http://schemas.microsoft.com/office/powerpoint/2010/main" val="10544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CVAA = </a:t>
            </a:r>
            <a:r>
              <a:rPr lang="en-US" sz="1200" b="0" i="0" u="none" strike="noStrike" kern="1200" baseline="0" dirty="0" smtClean="0">
                <a:solidFill>
                  <a:schemeClr val="tx1"/>
                </a:solidFill>
                <a:latin typeface="+mn-lt"/>
                <a:ea typeface="+mn-ea"/>
                <a:cs typeface="+mn-cs"/>
              </a:rPr>
              <a:t>Twenty-First Century Communications and Video Accessibility Act of 2010</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6</a:t>
            </a:fld>
            <a:endParaRPr lang="en-US"/>
          </a:p>
        </p:txBody>
      </p:sp>
    </p:spTree>
    <p:extLst>
      <p:ext uri="{BB962C8B-B14F-4D97-AF65-F5344CB8AC3E}">
        <p14:creationId xmlns:p14="http://schemas.microsoft.com/office/powerpoint/2010/main" val="23870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7</a:t>
            </a:fld>
            <a:endParaRPr lang="en-US"/>
          </a:p>
        </p:txBody>
      </p:sp>
    </p:spTree>
    <p:extLst>
      <p:ext uri="{BB962C8B-B14F-4D97-AF65-F5344CB8AC3E}">
        <p14:creationId xmlns:p14="http://schemas.microsoft.com/office/powerpoint/2010/main" val="56801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8</a:t>
            </a:fld>
            <a:endParaRPr lang="en-US"/>
          </a:p>
        </p:txBody>
      </p:sp>
    </p:spTree>
    <p:extLst>
      <p:ext uri="{BB962C8B-B14F-4D97-AF65-F5344CB8AC3E}">
        <p14:creationId xmlns:p14="http://schemas.microsoft.com/office/powerpoint/2010/main" val="418699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9</a:t>
            </a:fld>
            <a:endParaRPr lang="en-US"/>
          </a:p>
        </p:txBody>
      </p:sp>
    </p:spTree>
    <p:extLst>
      <p:ext uri="{BB962C8B-B14F-4D97-AF65-F5344CB8AC3E}">
        <p14:creationId xmlns:p14="http://schemas.microsoft.com/office/powerpoint/2010/main" val="346907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sz="4400" dirty="0">
              <a:solidFill>
                <a:schemeClr val="accent6"/>
              </a:solidFill>
              <a:latin typeface="Wingdings 2" pitchFamily="18" charset="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46EC8-7558-49A0-8C2D-63102DD3D46D}" type="datetimeFigureOut">
              <a:rPr lang="en-US" smtClean="0"/>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800"/>
            </a:lvl1pPr>
            <a:lvl2pPr>
              <a:defRPr sz="28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3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6"/>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6"/>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B46EC8-7558-49A0-8C2D-63102DD3D46D}" type="datetimeFigureOut">
              <a:rPr lang="en-US" smtClean="0"/>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normAutofit/>
          </a:bodyPr>
          <a:lstStyle>
            <a:lvl1pPr marL="0" indent="0" algn="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3/29/2012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lang="en-US" sz="4400" dirty="0">
              <a:solidFill>
                <a:schemeClr val="accent6"/>
              </a:solidFill>
              <a:latin typeface="Wingdings 2" pitchFamily="18" charset="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34753"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A1B46EC8-7558-49A0-8C2D-63102DD3D46D}" type="datetimeFigureOut">
              <a:rPr lang="en-US" smtClean="0"/>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Content Placeholder 2"/>
          <p:cNvSpPr>
            <a:spLocks noGrp="1"/>
          </p:cNvSpPr>
          <p:nvPr>
            <p:ph sz="half" idx="14"/>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2"/>
          <p:cNvSpPr>
            <a:spLocks noGrp="1"/>
          </p:cNvSpPr>
          <p:nvPr>
            <p:ph sz="half" idx="14"/>
          </p:nvPr>
        </p:nvSpPr>
        <p:spPr>
          <a:xfrm>
            <a:off x="739775"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5"/>
          </p:nvPr>
        </p:nvSpPr>
        <p:spPr>
          <a:xfrm>
            <a:off x="739775"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46EC8-7558-49A0-8C2D-63102DD3D46D}" type="datetimeFigureOut">
              <a:rPr lang="en-US" smtClean="0"/>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1B46EC8-7558-49A0-8C2D-63102DD3D46D}" type="datetimeFigureOut">
              <a:rPr lang="en-US" smtClean="0"/>
              <a:t>3/29/2012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EE9565A-0C4C-4C97-88AF-2120387028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6"/>
        </a:buClr>
        <a:buSzPct val="90000"/>
        <a:buFont typeface="Wingdings 2" pitchFamily="18" charset="2"/>
        <a:buChar char=""/>
        <a:defRPr sz="2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4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ccess-board.gov/sec508/refresh/notice.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access-board.gov/sec508/refresh/draft-rule.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o.usa.gov/nD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ccess-board.gov/508.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slide" Target="slide31.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Kansas Partnership for Accessible Technology</a:t>
            </a:r>
            <a:endParaRPr lang="en-US" dirty="0"/>
          </a:p>
        </p:txBody>
      </p:sp>
      <p:sp>
        <p:nvSpPr>
          <p:cNvPr id="7" name="Subtitle 6"/>
          <p:cNvSpPr>
            <a:spLocks noGrp="1"/>
          </p:cNvSpPr>
          <p:nvPr>
            <p:ph type="subTitle" idx="1"/>
          </p:nvPr>
        </p:nvSpPr>
        <p:spPr/>
        <p:txBody>
          <a:bodyPr/>
          <a:lstStyle/>
          <a:p>
            <a:r>
              <a:rPr lang="en-US" dirty="0" smtClean="0"/>
              <a:t>January 27, 2012 Meeting</a:t>
            </a:r>
            <a:endParaRPr lang="en-US" dirty="0"/>
          </a:p>
        </p:txBody>
      </p:sp>
    </p:spTree>
    <p:extLst>
      <p:ext uri="{BB962C8B-B14F-4D97-AF65-F5344CB8AC3E}">
        <p14:creationId xmlns:p14="http://schemas.microsoft.com/office/powerpoint/2010/main" val="186318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Grant Status</a:t>
            </a:r>
            <a:endParaRPr lang="en-US" dirty="0"/>
          </a:p>
        </p:txBody>
      </p:sp>
      <p:sp>
        <p:nvSpPr>
          <p:cNvPr id="3" name="Content Placeholder 2"/>
          <p:cNvSpPr>
            <a:spLocks noGrp="1"/>
          </p:cNvSpPr>
          <p:nvPr>
            <p:ph sz="half" idx="1"/>
          </p:nvPr>
        </p:nvSpPr>
        <p:spPr>
          <a:xfrm>
            <a:off x="762000" y="2784475"/>
            <a:ext cx="7656512" cy="461665"/>
          </a:xfrm>
        </p:spPr>
        <p:txBody>
          <a:bodyPr>
            <a:spAutoFit/>
          </a:bodyPr>
          <a:lstStyle/>
          <a:p>
            <a:r>
              <a:rPr lang="en-US" dirty="0" smtClean="0"/>
              <a:t>Part I: Accessibility Assessment Tool</a:t>
            </a:r>
          </a:p>
        </p:txBody>
      </p:sp>
      <p:graphicFrame>
        <p:nvGraphicFramePr>
          <p:cNvPr id="7" name="Content Placeholder 6"/>
          <p:cNvGraphicFramePr>
            <a:graphicFrameLocks noGrp="1"/>
          </p:cNvGraphicFramePr>
          <p:nvPr>
            <p:ph sz="half" idx="13"/>
            <p:extLst>
              <p:ext uri="{D42A27DB-BD31-4B8C-83A1-F6EECF244321}">
                <p14:modId xmlns:p14="http://schemas.microsoft.com/office/powerpoint/2010/main" val="2827195438"/>
              </p:ext>
            </p:extLst>
          </p:nvPr>
        </p:nvGraphicFramePr>
        <p:xfrm>
          <a:off x="762000" y="3409950"/>
          <a:ext cx="7653528" cy="1501140"/>
        </p:xfrm>
        <a:graphic>
          <a:graphicData uri="http://schemas.openxmlformats.org/drawingml/2006/table">
            <a:tbl>
              <a:tblPr firstRow="1" lastRow="1">
                <a:tableStyleId>{68D230F3-CF80-4859-8CE7-A43EE81993B5}</a:tableStyleId>
              </a:tblPr>
              <a:tblGrid>
                <a:gridCol w="6236208"/>
                <a:gridCol w="246888"/>
                <a:gridCol w="1170432"/>
              </a:tblGrid>
              <a:tr h="370840">
                <a:tc>
                  <a:txBody>
                    <a:bodyPr/>
                    <a:lstStyle/>
                    <a:p>
                      <a:pPr algn="l" fontAlgn="b"/>
                      <a:r>
                        <a:rPr lang="en-US" sz="2400" u="none" strike="noStrike" dirty="0">
                          <a:solidFill>
                            <a:schemeClr val="tx1">
                              <a:lumMod val="65000"/>
                              <a:lumOff val="35000"/>
                            </a:schemeClr>
                          </a:solidFill>
                          <a:effectLst/>
                        </a:rPr>
                        <a:t>Budget</a:t>
                      </a:r>
                      <a:endParaRPr lang="en-US" sz="2400" b="0" i="0" u="none" strike="noStrike" dirty="0">
                        <a:solidFill>
                          <a:schemeClr val="tx1">
                            <a:lumMod val="65000"/>
                            <a:lumOff val="35000"/>
                          </a:schemeClr>
                        </a:solidFill>
                        <a:effectLst/>
                        <a:latin typeface="Times New Roman"/>
                      </a:endParaRPr>
                    </a:p>
                  </a:txBody>
                  <a:tcPr marL="9525" marR="9525" marT="9525" marB="0" anchor="b"/>
                </a:tc>
                <a:tc>
                  <a:txBody>
                    <a:bodyPr/>
                    <a:lstStyle/>
                    <a:p>
                      <a:pPr algn="l" fontAlgn="b"/>
                      <a:r>
                        <a:rPr lang="en-US" sz="2400" b="1" i="0" u="none" strike="noStrike" dirty="0" smtClean="0">
                          <a:solidFill>
                            <a:schemeClr val="tx1">
                              <a:lumMod val="65000"/>
                              <a:lumOff val="35000"/>
                            </a:schemeClr>
                          </a:solidFill>
                          <a:effectLst/>
                          <a:latin typeface="Times New Roman"/>
                        </a:rPr>
                        <a:t>$</a:t>
                      </a:r>
                      <a:endParaRPr lang="en-US" sz="2400" b="1" i="0" u="none" strike="noStrike" dirty="0">
                        <a:solidFill>
                          <a:schemeClr val="tx1">
                            <a:lumMod val="65000"/>
                            <a:lumOff val="35000"/>
                          </a:schemeClr>
                        </a:solidFill>
                        <a:effectLst/>
                        <a:latin typeface="Times New Roman"/>
                      </a:endParaRPr>
                    </a:p>
                  </a:txBody>
                  <a:tcPr marL="9525" marR="9525" marT="9525" marB="0" anchor="b"/>
                </a:tc>
                <a:tc>
                  <a:txBody>
                    <a:bodyPr/>
                    <a:lstStyle/>
                    <a:p>
                      <a:pPr algn="r" fontAlgn="b"/>
                      <a:r>
                        <a:rPr lang="en-US" sz="2400" u="none" strike="noStrike" dirty="0" smtClean="0">
                          <a:solidFill>
                            <a:schemeClr val="tx1">
                              <a:lumMod val="65000"/>
                              <a:lumOff val="35000"/>
                            </a:schemeClr>
                          </a:solidFill>
                          <a:effectLst/>
                        </a:rPr>
                        <a:t>80,000</a:t>
                      </a:r>
                      <a:r>
                        <a:rPr lang="en-US" sz="2400" b="0" u="none" strike="noStrike" dirty="0" smtClean="0">
                          <a:solidFill>
                            <a:schemeClr val="bg1"/>
                          </a:solidFill>
                          <a:effectLst/>
                        </a:rPr>
                        <a:t>)</a:t>
                      </a:r>
                      <a:r>
                        <a:rPr lang="en-US" sz="2400" u="none" strike="noStrike" dirty="0" smtClean="0">
                          <a:solidFill>
                            <a:schemeClr val="tx1">
                              <a:lumMod val="65000"/>
                              <a:lumOff val="35000"/>
                            </a:schemeClr>
                          </a:solidFill>
                          <a:effectLst/>
                        </a:rPr>
                        <a:t> </a:t>
                      </a:r>
                      <a:endParaRPr lang="en-US" sz="2400" b="0" i="0" u="none" strike="noStrike" dirty="0">
                        <a:solidFill>
                          <a:schemeClr val="tx1">
                            <a:lumMod val="65000"/>
                            <a:lumOff val="35000"/>
                          </a:schemeClr>
                        </a:solidFill>
                        <a:effectLst/>
                        <a:latin typeface="Times New Roman"/>
                      </a:endParaRPr>
                    </a:p>
                  </a:txBody>
                  <a:tcPr marL="9525" marR="9525" marT="9525" marB="0" anchor="b"/>
                </a:tc>
              </a:tr>
              <a:tr h="370840">
                <a:tc>
                  <a:txBody>
                    <a:bodyPr/>
                    <a:lstStyle/>
                    <a:p>
                      <a:pPr algn="l" fontAlgn="b"/>
                      <a:r>
                        <a:rPr lang="en-US" sz="2400" u="none" strike="noStrike">
                          <a:solidFill>
                            <a:schemeClr val="tx1">
                              <a:lumMod val="65000"/>
                              <a:lumOff val="35000"/>
                            </a:schemeClr>
                          </a:solidFill>
                          <a:effectLst/>
                        </a:rPr>
                        <a:t>AMP license</a:t>
                      </a:r>
                      <a:endParaRPr lang="en-US" sz="2400" b="0" i="0" u="none" strike="noStrike">
                        <a:solidFill>
                          <a:schemeClr val="tx1">
                            <a:lumMod val="65000"/>
                            <a:lumOff val="35000"/>
                          </a:schemeClr>
                        </a:solidFill>
                        <a:effectLst/>
                        <a:latin typeface="Times New Roman"/>
                      </a:endParaRPr>
                    </a:p>
                  </a:txBody>
                  <a:tcPr marL="9525" marR="9525" marT="9525" marB="0" anchor="b"/>
                </a:tc>
                <a:tc>
                  <a:txBody>
                    <a:bodyPr/>
                    <a:lstStyle/>
                    <a:p>
                      <a:pPr algn="l" fontAlgn="b"/>
                      <a:r>
                        <a:rPr lang="en-US" sz="2400" b="0" i="0" u="none" strike="noStrike" dirty="0" smtClean="0">
                          <a:solidFill>
                            <a:schemeClr val="tx1">
                              <a:lumMod val="65000"/>
                              <a:lumOff val="35000"/>
                            </a:schemeClr>
                          </a:solidFill>
                          <a:effectLst/>
                          <a:latin typeface="Times New Roman"/>
                        </a:rPr>
                        <a:t>$</a:t>
                      </a:r>
                      <a:endParaRPr lang="en-US" sz="2400" b="0" i="0" u="none" strike="noStrike" dirty="0">
                        <a:solidFill>
                          <a:schemeClr val="tx1">
                            <a:lumMod val="65000"/>
                            <a:lumOff val="35000"/>
                          </a:schemeClr>
                        </a:solidFill>
                        <a:effectLst/>
                        <a:latin typeface="Times New Roman"/>
                      </a:endParaRPr>
                    </a:p>
                  </a:txBody>
                  <a:tcPr marL="9525" marR="9525" marT="9525" marB="0" anchor="b"/>
                </a:tc>
                <a:tc>
                  <a:txBody>
                    <a:bodyPr/>
                    <a:lstStyle/>
                    <a:p>
                      <a:pPr algn="r" fontAlgn="b"/>
                      <a:r>
                        <a:rPr lang="en-US" sz="2400" u="none" strike="noStrike" dirty="0" smtClean="0">
                          <a:solidFill>
                            <a:schemeClr val="tx1">
                              <a:lumMod val="65000"/>
                              <a:lumOff val="35000"/>
                            </a:schemeClr>
                          </a:solidFill>
                          <a:effectLst/>
                        </a:rPr>
                        <a:t>(</a:t>
                      </a:r>
                      <a:r>
                        <a:rPr lang="en-US" sz="2400" u="none" strike="noStrike" dirty="0">
                          <a:solidFill>
                            <a:schemeClr val="tx1">
                              <a:lumMod val="65000"/>
                              <a:lumOff val="35000"/>
                            </a:schemeClr>
                          </a:solidFill>
                          <a:effectLst/>
                        </a:rPr>
                        <a:t>44,361)</a:t>
                      </a:r>
                      <a:endParaRPr lang="en-US" sz="2400" b="0" i="0" u="none" strike="noStrike" dirty="0">
                        <a:solidFill>
                          <a:schemeClr val="tx1">
                            <a:lumMod val="65000"/>
                            <a:lumOff val="35000"/>
                          </a:schemeClr>
                        </a:solidFill>
                        <a:effectLst/>
                        <a:latin typeface="Times New Roman"/>
                      </a:endParaRPr>
                    </a:p>
                  </a:txBody>
                  <a:tcPr marL="9525" marR="9525" marT="9525" marB="0" anchor="b"/>
                </a:tc>
              </a:tr>
              <a:tr h="370840">
                <a:tc>
                  <a:txBody>
                    <a:bodyPr/>
                    <a:lstStyle/>
                    <a:p>
                      <a:pPr algn="l" fontAlgn="b"/>
                      <a:r>
                        <a:rPr lang="en-US" sz="2400" u="none" strike="noStrike">
                          <a:solidFill>
                            <a:schemeClr val="tx1">
                              <a:lumMod val="65000"/>
                              <a:lumOff val="35000"/>
                            </a:schemeClr>
                          </a:solidFill>
                          <a:effectLst/>
                        </a:rPr>
                        <a:t>AMP enhancements</a:t>
                      </a:r>
                      <a:endParaRPr lang="en-US" sz="2400" b="0" i="0" u="none" strike="noStrike">
                        <a:solidFill>
                          <a:schemeClr val="tx1">
                            <a:lumMod val="65000"/>
                            <a:lumOff val="35000"/>
                          </a:schemeClr>
                        </a:solidFill>
                        <a:effectLst/>
                        <a:latin typeface="Times New Roman"/>
                      </a:endParaRPr>
                    </a:p>
                  </a:txBody>
                  <a:tcPr marL="9525" marR="9525" marT="9525" marB="0" anchor="b"/>
                </a:tc>
                <a:tc>
                  <a:txBody>
                    <a:bodyPr/>
                    <a:lstStyle/>
                    <a:p>
                      <a:pPr algn="l" fontAlgn="b"/>
                      <a:r>
                        <a:rPr lang="en-US" sz="2400" b="0" i="0" u="none" strike="noStrike" dirty="0" smtClean="0">
                          <a:solidFill>
                            <a:schemeClr val="tx1">
                              <a:lumMod val="65000"/>
                              <a:lumOff val="35000"/>
                            </a:schemeClr>
                          </a:solidFill>
                          <a:effectLst/>
                          <a:latin typeface="Times New Roman"/>
                        </a:rPr>
                        <a:t>$</a:t>
                      </a:r>
                      <a:endParaRPr lang="en-US" sz="2400" b="0" i="0" u="none" strike="noStrike" dirty="0">
                        <a:solidFill>
                          <a:schemeClr val="tx1">
                            <a:lumMod val="65000"/>
                            <a:lumOff val="35000"/>
                          </a:schemeClr>
                        </a:solidFill>
                        <a:effectLst/>
                        <a:latin typeface="Times New Roman"/>
                      </a:endParaRPr>
                    </a:p>
                  </a:txBody>
                  <a:tcPr marL="9525" marR="9525" marT="9525" marB="0" anchor="b"/>
                </a:tc>
                <a:tc>
                  <a:txBody>
                    <a:bodyPr/>
                    <a:lstStyle/>
                    <a:p>
                      <a:pPr algn="r" fontAlgn="b"/>
                      <a:r>
                        <a:rPr lang="en-US" sz="2400" u="none" strike="noStrike" dirty="0" smtClean="0">
                          <a:solidFill>
                            <a:schemeClr val="tx1">
                              <a:lumMod val="65000"/>
                              <a:lumOff val="35000"/>
                            </a:schemeClr>
                          </a:solidFill>
                          <a:effectLst/>
                        </a:rPr>
                        <a:t>(</a:t>
                      </a:r>
                      <a:r>
                        <a:rPr lang="en-US" sz="2400" u="none" strike="noStrike" dirty="0">
                          <a:solidFill>
                            <a:schemeClr val="tx1">
                              <a:lumMod val="65000"/>
                              <a:lumOff val="35000"/>
                            </a:schemeClr>
                          </a:solidFill>
                          <a:effectLst/>
                        </a:rPr>
                        <a:t>11,809)</a:t>
                      </a:r>
                      <a:endParaRPr lang="en-US" sz="2400" b="0" i="0" u="none" strike="noStrike" dirty="0">
                        <a:solidFill>
                          <a:schemeClr val="tx1">
                            <a:lumMod val="65000"/>
                            <a:lumOff val="35000"/>
                          </a:schemeClr>
                        </a:solidFill>
                        <a:effectLst/>
                        <a:latin typeface="Times New Roman"/>
                      </a:endParaRPr>
                    </a:p>
                  </a:txBody>
                  <a:tcPr marL="9525" marR="9525" marT="9525" marB="0" anchor="b"/>
                </a:tc>
              </a:tr>
              <a:tr h="370840">
                <a:tc>
                  <a:txBody>
                    <a:bodyPr/>
                    <a:lstStyle/>
                    <a:p>
                      <a:pPr algn="l" fontAlgn="b"/>
                      <a:r>
                        <a:rPr lang="en-US" sz="2400" u="none" strike="noStrike" dirty="0">
                          <a:solidFill>
                            <a:schemeClr val="tx1">
                              <a:lumMod val="65000"/>
                              <a:lumOff val="35000"/>
                            </a:schemeClr>
                          </a:solidFill>
                          <a:effectLst/>
                        </a:rPr>
                        <a:t>Remaining</a:t>
                      </a:r>
                      <a:endParaRPr lang="en-US" sz="2400" b="0" i="0" u="none" strike="noStrike" dirty="0">
                        <a:solidFill>
                          <a:schemeClr val="tx1">
                            <a:lumMod val="65000"/>
                            <a:lumOff val="35000"/>
                          </a:schemeClr>
                        </a:solidFill>
                        <a:effectLst/>
                        <a:latin typeface="Times New Roman"/>
                      </a:endParaRPr>
                    </a:p>
                  </a:txBody>
                  <a:tcPr marL="9525" marR="9525" marT="9525" marB="0" anchor="b"/>
                </a:tc>
                <a:tc>
                  <a:txBody>
                    <a:bodyPr/>
                    <a:lstStyle/>
                    <a:p>
                      <a:pPr algn="l" fontAlgn="b"/>
                      <a:r>
                        <a:rPr lang="en-US" sz="2400" b="1" i="0" u="none" strike="noStrike" dirty="0" smtClean="0">
                          <a:solidFill>
                            <a:schemeClr val="tx1">
                              <a:lumMod val="65000"/>
                              <a:lumOff val="35000"/>
                            </a:schemeClr>
                          </a:solidFill>
                          <a:effectLst/>
                          <a:latin typeface="Times New Roman"/>
                        </a:rPr>
                        <a:t>$</a:t>
                      </a:r>
                      <a:endParaRPr lang="en-US" sz="2400" b="1" i="0" u="none" strike="noStrike" dirty="0">
                        <a:solidFill>
                          <a:schemeClr val="tx1">
                            <a:lumMod val="65000"/>
                            <a:lumOff val="35000"/>
                          </a:schemeClr>
                        </a:solidFill>
                        <a:effectLst/>
                        <a:latin typeface="Times New Roman"/>
                      </a:endParaRPr>
                    </a:p>
                  </a:txBody>
                  <a:tcPr marL="9525" marR="9525" marT="9525" marB="0" anchor="b"/>
                </a:tc>
                <a:tc>
                  <a:txBody>
                    <a:bodyPr/>
                    <a:lstStyle/>
                    <a:p>
                      <a:pPr algn="r" fontAlgn="b"/>
                      <a:r>
                        <a:rPr lang="en-US" sz="2400" b="1" i="0" u="none" strike="noStrike" dirty="0" smtClean="0">
                          <a:solidFill>
                            <a:schemeClr val="tx1">
                              <a:lumMod val="65000"/>
                              <a:lumOff val="35000"/>
                            </a:schemeClr>
                          </a:solidFill>
                          <a:effectLst/>
                          <a:latin typeface="Times New Roman"/>
                        </a:rPr>
                        <a:t>23,830</a:t>
                      </a:r>
                      <a:r>
                        <a:rPr lang="en-US" sz="2400" b="0" i="0" u="none" strike="noStrike" dirty="0" smtClean="0">
                          <a:solidFill>
                            <a:schemeClr val="bg1"/>
                          </a:solidFill>
                          <a:effectLst/>
                          <a:latin typeface="Times New Roman"/>
                        </a:rPr>
                        <a:t>)</a:t>
                      </a:r>
                      <a:r>
                        <a:rPr lang="en-US" sz="2400" b="1" i="0" u="none" strike="noStrike" dirty="0" smtClean="0">
                          <a:solidFill>
                            <a:schemeClr val="tx1">
                              <a:lumMod val="65000"/>
                              <a:lumOff val="35000"/>
                            </a:schemeClr>
                          </a:solidFill>
                          <a:effectLst/>
                          <a:latin typeface="Times New Roman"/>
                        </a:rPr>
                        <a:t> </a:t>
                      </a:r>
                      <a:endParaRPr lang="en-US" sz="2400" b="1" i="0" u="none" strike="noStrike" dirty="0">
                        <a:solidFill>
                          <a:schemeClr val="tx1">
                            <a:lumMod val="65000"/>
                            <a:lumOff val="35000"/>
                          </a:schemeClr>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22039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Grant Status</a:t>
            </a:r>
            <a:endParaRPr lang="en-US" dirty="0"/>
          </a:p>
        </p:txBody>
      </p:sp>
      <p:sp>
        <p:nvSpPr>
          <p:cNvPr id="3" name="Content Placeholder 2"/>
          <p:cNvSpPr>
            <a:spLocks noGrp="1"/>
          </p:cNvSpPr>
          <p:nvPr>
            <p:ph sz="half" idx="1"/>
          </p:nvPr>
        </p:nvSpPr>
        <p:spPr>
          <a:xfrm>
            <a:off x="762000" y="2784475"/>
            <a:ext cx="7656512" cy="461665"/>
          </a:xfrm>
        </p:spPr>
        <p:txBody>
          <a:bodyPr>
            <a:spAutoFit/>
          </a:bodyPr>
          <a:lstStyle/>
          <a:p>
            <a:r>
              <a:rPr lang="en-US" dirty="0" smtClean="0"/>
              <a:t>Part II: Accessibility for Emerging Technologies Pilot</a:t>
            </a:r>
            <a:endParaRPr lang="en-US" dirty="0"/>
          </a:p>
        </p:txBody>
      </p:sp>
      <p:graphicFrame>
        <p:nvGraphicFramePr>
          <p:cNvPr id="5" name="Content Placeholder 4"/>
          <p:cNvGraphicFramePr>
            <a:graphicFrameLocks noGrp="1"/>
          </p:cNvGraphicFramePr>
          <p:nvPr>
            <p:ph sz="half" idx="13"/>
            <p:extLst>
              <p:ext uri="{D42A27DB-BD31-4B8C-83A1-F6EECF244321}">
                <p14:modId xmlns:p14="http://schemas.microsoft.com/office/powerpoint/2010/main" val="2805582185"/>
              </p:ext>
            </p:extLst>
          </p:nvPr>
        </p:nvGraphicFramePr>
        <p:xfrm>
          <a:off x="681831" y="3409950"/>
          <a:ext cx="7780338" cy="2966720"/>
        </p:xfrm>
        <a:graphic>
          <a:graphicData uri="http://schemas.openxmlformats.org/drawingml/2006/table">
            <a:tbl>
              <a:tblPr firstRow="1" lastRow="1">
                <a:tableStyleId>{68D230F3-CF80-4859-8CE7-A43EE81993B5}</a:tableStyleId>
              </a:tblPr>
              <a:tblGrid>
                <a:gridCol w="4065588"/>
                <a:gridCol w="1098550"/>
                <a:gridCol w="1098550"/>
                <a:gridCol w="1517650"/>
              </a:tblGrid>
              <a:tr h="370840">
                <a:tc>
                  <a:txBody>
                    <a:bodyPr/>
                    <a:lstStyle/>
                    <a:p>
                      <a:pPr algn="l" fontAlgn="b"/>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dirty="0">
                          <a:solidFill>
                            <a:schemeClr val="tx1">
                              <a:lumMod val="75000"/>
                              <a:lumOff val="25000"/>
                            </a:schemeClr>
                          </a:solidFill>
                          <a:effectLst/>
                        </a:rPr>
                        <a:t>Budget</a:t>
                      </a:r>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Spent</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Remaining</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dirty="0">
                          <a:solidFill>
                            <a:schemeClr val="tx1">
                              <a:lumMod val="75000"/>
                              <a:lumOff val="25000"/>
                            </a:schemeClr>
                          </a:solidFill>
                          <a:effectLst/>
                        </a:rPr>
                        <a:t>Live captioning of committee meetings</a:t>
                      </a:r>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dirty="0">
                          <a:solidFill>
                            <a:schemeClr val="tx1">
                              <a:lumMod val="75000"/>
                              <a:lumOff val="25000"/>
                            </a:schemeClr>
                          </a:solidFill>
                          <a:effectLst/>
                        </a:rPr>
                        <a:t> $ 32,000 </a:t>
                      </a:r>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dirty="0">
                          <a:solidFill>
                            <a:schemeClr val="tx1">
                              <a:lumMod val="75000"/>
                              <a:lumOff val="25000"/>
                            </a:schemeClr>
                          </a:solidFill>
                          <a:effectLst/>
                        </a:rPr>
                        <a:t> $ </a:t>
                      </a:r>
                      <a:r>
                        <a:rPr lang="en-US" sz="2000" u="none" strike="noStrike" dirty="0" smtClean="0">
                          <a:solidFill>
                            <a:schemeClr val="tx1">
                              <a:lumMod val="75000"/>
                              <a:lumOff val="25000"/>
                            </a:schemeClr>
                          </a:solidFill>
                          <a:effectLst/>
                        </a:rPr>
                        <a:t>23,750</a:t>
                      </a:r>
                      <a:r>
                        <a:rPr lang="en-US" sz="2000" u="none" strike="noStrike" dirty="0" smtClean="0">
                          <a:solidFill>
                            <a:srgbClr val="C00000"/>
                          </a:solidFill>
                          <a:effectLst/>
                        </a:rPr>
                        <a:t>*</a:t>
                      </a:r>
                      <a:r>
                        <a:rPr lang="en-US" sz="2000" u="none" strike="noStrike" dirty="0" smtClean="0">
                          <a:solidFill>
                            <a:schemeClr val="tx1">
                              <a:lumMod val="75000"/>
                              <a:lumOff val="25000"/>
                            </a:schemeClr>
                          </a:solidFill>
                          <a:effectLst/>
                        </a:rPr>
                        <a:t> </a:t>
                      </a:r>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dirty="0">
                          <a:solidFill>
                            <a:schemeClr val="tx1">
                              <a:lumMod val="75000"/>
                              <a:lumOff val="25000"/>
                            </a:schemeClr>
                          </a:solidFill>
                          <a:effectLst/>
                        </a:rPr>
                        <a:t> $    8,250 </a:t>
                      </a:r>
                      <a:endParaRPr lang="en-US" sz="2000" b="0" i="0" u="none" strike="noStrike" dirty="0">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dirty="0">
                          <a:solidFill>
                            <a:schemeClr val="tx1">
                              <a:lumMod val="75000"/>
                              <a:lumOff val="25000"/>
                            </a:schemeClr>
                          </a:solidFill>
                          <a:effectLst/>
                        </a:rPr>
                        <a:t>Encoding equipment</a:t>
                      </a:r>
                      <a:endParaRPr lang="en-US" sz="2000" b="0" i="0" u="none" strike="noStrike" dirty="0">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8,000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8,000 </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a:solidFill>
                            <a:schemeClr val="tx1">
                              <a:lumMod val="75000"/>
                              <a:lumOff val="25000"/>
                            </a:schemeClr>
                          </a:solidFill>
                          <a:effectLst/>
                        </a:rPr>
                        <a:t>Live captioning of agency meetings</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2,000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186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1,814 </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a:solidFill>
                            <a:schemeClr val="tx1">
                              <a:lumMod val="75000"/>
                              <a:lumOff val="25000"/>
                            </a:schemeClr>
                          </a:solidFill>
                          <a:effectLst/>
                        </a:rPr>
                        <a:t>Captioning of archived video</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4,000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4,000 </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a:solidFill>
                            <a:schemeClr val="tx1">
                              <a:lumMod val="75000"/>
                              <a:lumOff val="25000"/>
                            </a:schemeClr>
                          </a:solidFill>
                          <a:effectLst/>
                        </a:rPr>
                        <a:t>Captioning tool</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1,500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1,500 </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a:solidFill>
                            <a:schemeClr val="tx1">
                              <a:lumMod val="75000"/>
                              <a:lumOff val="25000"/>
                            </a:schemeClr>
                          </a:solidFill>
                          <a:effectLst/>
                        </a:rPr>
                        <a:t>KLISS-KEEP</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$ 32,500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$ 31,500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1,000 </a:t>
                      </a:r>
                      <a:endParaRPr lang="en-US" sz="2000" b="0" i="0" u="none" strike="noStrike">
                        <a:solidFill>
                          <a:schemeClr val="tx1">
                            <a:lumMod val="75000"/>
                            <a:lumOff val="25000"/>
                          </a:schemeClr>
                        </a:solidFill>
                        <a:effectLst/>
                        <a:latin typeface="Times New Roman"/>
                      </a:endParaRPr>
                    </a:p>
                  </a:txBody>
                  <a:tcPr marL="9525" marR="9525" marT="9525" marB="0" anchor="b"/>
                </a:tc>
              </a:tr>
              <a:tr h="370840">
                <a:tc>
                  <a:txBody>
                    <a:bodyPr/>
                    <a:lstStyle/>
                    <a:p>
                      <a:pPr algn="l" fontAlgn="b"/>
                      <a:r>
                        <a:rPr lang="en-US" sz="2000" u="none" strike="noStrike">
                          <a:solidFill>
                            <a:schemeClr val="tx1">
                              <a:lumMod val="75000"/>
                              <a:lumOff val="25000"/>
                            </a:schemeClr>
                          </a:solidFill>
                          <a:effectLst/>
                        </a:rPr>
                        <a:t>Totals</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$ 80,000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a:solidFill>
                            <a:schemeClr val="tx1">
                              <a:lumMod val="75000"/>
                              <a:lumOff val="25000"/>
                            </a:schemeClr>
                          </a:solidFill>
                          <a:effectLst/>
                        </a:rPr>
                        <a:t> $ 55,436 </a:t>
                      </a:r>
                      <a:endParaRPr lang="en-US" sz="2000" b="0" i="0" u="none" strike="noStrike">
                        <a:solidFill>
                          <a:schemeClr val="tx1">
                            <a:lumMod val="75000"/>
                            <a:lumOff val="25000"/>
                          </a:schemeClr>
                        </a:solidFill>
                        <a:effectLst/>
                        <a:latin typeface="Times New Roman"/>
                      </a:endParaRPr>
                    </a:p>
                  </a:txBody>
                  <a:tcPr marL="9525" marR="9525" marT="9525" marB="0" anchor="b"/>
                </a:tc>
                <a:tc>
                  <a:txBody>
                    <a:bodyPr/>
                    <a:lstStyle/>
                    <a:p>
                      <a:pPr algn="l" fontAlgn="b"/>
                      <a:r>
                        <a:rPr lang="en-US" sz="2000" u="none" strike="noStrike" dirty="0">
                          <a:solidFill>
                            <a:schemeClr val="tx1">
                              <a:lumMod val="75000"/>
                              <a:lumOff val="25000"/>
                            </a:schemeClr>
                          </a:solidFill>
                          <a:effectLst/>
                        </a:rPr>
                        <a:t> $  24,564 </a:t>
                      </a:r>
                      <a:endParaRPr lang="en-US" sz="2000" b="0" i="0" u="none" strike="noStrike" dirty="0">
                        <a:solidFill>
                          <a:schemeClr val="tx1">
                            <a:lumMod val="75000"/>
                            <a:lumOff val="25000"/>
                          </a:schemeClr>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02041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 1210Support Initiatives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020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a:t>
            </a:r>
            <a:endParaRPr lang="en-US" dirty="0"/>
          </a:p>
        </p:txBody>
      </p:sp>
      <p:sp>
        <p:nvSpPr>
          <p:cNvPr id="3" name="Content Placeholder 2"/>
          <p:cNvSpPr>
            <a:spLocks noGrp="1"/>
          </p:cNvSpPr>
          <p:nvPr>
            <p:ph idx="1"/>
          </p:nvPr>
        </p:nvSpPr>
        <p:spPr/>
        <p:txBody>
          <a:bodyPr>
            <a:normAutofit/>
          </a:bodyPr>
          <a:lstStyle/>
          <a:p>
            <a:r>
              <a:rPr lang="en-US" dirty="0" smtClean="0"/>
              <a:t>Ample feedback (as well as own observation) has made quite clear that PDF accessibility is a major challenge.</a:t>
            </a:r>
          </a:p>
          <a:p>
            <a:r>
              <a:rPr lang="en-US" dirty="0" smtClean="0"/>
              <a:t>Will develop and offer training on accessible PDF creation/remediation.</a:t>
            </a:r>
          </a:p>
          <a:p>
            <a:r>
              <a:rPr lang="en-US" dirty="0" smtClean="0"/>
              <a:t>Can investigate tools and services. </a:t>
            </a:r>
            <a:endParaRPr lang="en-US" dirty="0"/>
          </a:p>
        </p:txBody>
      </p:sp>
    </p:spTree>
    <p:extLst>
      <p:ext uri="{BB962C8B-B14F-4D97-AF65-F5344CB8AC3E}">
        <p14:creationId xmlns:p14="http://schemas.microsoft.com/office/powerpoint/2010/main" val="98525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Guidance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Continue with pilot initiatives from INK grant to gain understanding of available methods and challenges</a:t>
            </a:r>
          </a:p>
          <a:p>
            <a:pPr lvl="1"/>
            <a:r>
              <a:rPr lang="en-US" dirty="0" smtClean="0">
                <a:solidFill>
                  <a:srgbClr val="595959"/>
                </a:solidFill>
              </a:rPr>
              <a:t>Pilot live captioning of the legislative committee meetings</a:t>
            </a:r>
          </a:p>
          <a:p>
            <a:pPr lvl="1"/>
            <a:r>
              <a:rPr lang="en-US" b="1" dirty="0" smtClean="0"/>
              <a:t>Other pilot meetings</a:t>
            </a:r>
          </a:p>
          <a:p>
            <a:pPr lvl="1"/>
            <a:r>
              <a:rPr lang="en-US" b="1" dirty="0" smtClean="0"/>
              <a:t>Caption archived video</a:t>
            </a:r>
          </a:p>
          <a:p>
            <a:pPr lvl="1"/>
            <a:r>
              <a:rPr lang="en-US" dirty="0" smtClean="0"/>
              <a:t>Evaluate captioning tool(s)</a:t>
            </a:r>
          </a:p>
          <a:p>
            <a:pPr lvl="1"/>
            <a:r>
              <a:rPr lang="en-US" dirty="0" smtClean="0"/>
              <a:t>Encoding equipment</a:t>
            </a:r>
          </a:p>
          <a:p>
            <a:r>
              <a:rPr lang="en-US" dirty="0" smtClean="0"/>
              <a:t>Develop guidance for common scenarios</a:t>
            </a:r>
            <a:endParaRPr lang="en-US" dirty="0"/>
          </a:p>
        </p:txBody>
      </p:sp>
    </p:spTree>
    <p:extLst>
      <p:ext uri="{BB962C8B-B14F-4D97-AF65-F5344CB8AC3E}">
        <p14:creationId xmlns:p14="http://schemas.microsoft.com/office/powerpoint/2010/main" val="3351929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Non-ITPP IT Procurement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Currently, there is a process in place to review procurements for IT projects over $250K to ensure accessibility requirements are included in procurement.</a:t>
            </a:r>
          </a:p>
          <a:p>
            <a:r>
              <a:rPr lang="en-US" dirty="0" smtClean="0"/>
              <a:t>However, a similar process is not in place for the establishment of statewide software contracts; nor is there a process in place to build in to procurements below $250K.</a:t>
            </a:r>
          </a:p>
          <a:p>
            <a:r>
              <a:rPr lang="en-US" dirty="0" smtClean="0"/>
              <a:t>Propose working with Procurement Officers, state procurement office to raise awareness and identify opportunities.</a:t>
            </a:r>
          </a:p>
          <a:p>
            <a:r>
              <a:rPr lang="en-US" dirty="0" smtClean="0"/>
              <a:t>Ideas?</a:t>
            </a:r>
            <a:endParaRPr lang="en-US" dirty="0"/>
          </a:p>
        </p:txBody>
      </p:sp>
    </p:spTree>
    <p:extLst>
      <p:ext uri="{BB962C8B-B14F-4D97-AF65-F5344CB8AC3E}">
        <p14:creationId xmlns:p14="http://schemas.microsoft.com/office/powerpoint/2010/main" val="345098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Are there other areas of policy support we should engage?</a:t>
            </a:r>
            <a:endParaRPr lang="en-US" dirty="0"/>
          </a:p>
        </p:txBody>
      </p:sp>
    </p:spTree>
    <p:extLst>
      <p:ext uri="{BB962C8B-B14F-4D97-AF65-F5344CB8AC3E}">
        <p14:creationId xmlns:p14="http://schemas.microsoft.com/office/powerpoint/2010/main" val="285575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Refresh /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797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Refresh Draft Released</a:t>
            </a:r>
            <a:endParaRPr lang="en-US" dirty="0"/>
          </a:p>
        </p:txBody>
      </p:sp>
      <p:sp>
        <p:nvSpPr>
          <p:cNvPr id="3" name="Content Placeholder 2"/>
          <p:cNvSpPr>
            <a:spLocks noGrp="1"/>
          </p:cNvSpPr>
          <p:nvPr>
            <p:ph idx="1"/>
          </p:nvPr>
        </p:nvSpPr>
        <p:spPr/>
        <p:txBody>
          <a:bodyPr/>
          <a:lstStyle/>
          <a:p>
            <a:r>
              <a:rPr lang="en-US" dirty="0" smtClean="0"/>
              <a:t>On December 8, the U.S. Access Board released for public comment a second draft of the update to the federal </a:t>
            </a:r>
            <a:r>
              <a:rPr lang="en-US" b="1" dirty="0" smtClean="0"/>
              <a:t>Information and Communication Technology (ICT) Standards and Guidelines</a:t>
            </a:r>
            <a:r>
              <a:rPr lang="en-US" dirty="0" smtClean="0"/>
              <a:t>.</a:t>
            </a:r>
          </a:p>
          <a:p>
            <a:pPr lvl="1"/>
            <a:r>
              <a:rPr lang="en-US" dirty="0" smtClean="0"/>
              <a:t>Section 508 of the Rehabilitation Act</a:t>
            </a:r>
          </a:p>
          <a:p>
            <a:pPr lvl="1"/>
            <a:r>
              <a:rPr lang="en-US" dirty="0" smtClean="0"/>
              <a:t>Section 255 of the Telecommunications Act</a:t>
            </a:r>
            <a:endParaRPr lang="en-US"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18</a:t>
            </a:fld>
            <a:endParaRPr lang="en-US" dirty="0"/>
          </a:p>
        </p:txBody>
      </p:sp>
    </p:spTree>
    <p:extLst>
      <p:ext uri="{BB962C8B-B14F-4D97-AF65-F5344CB8AC3E}">
        <p14:creationId xmlns:p14="http://schemas.microsoft.com/office/powerpoint/2010/main" val="717177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History:</a:t>
            </a:r>
          </a:p>
          <a:p>
            <a:pPr lvl="1"/>
            <a:r>
              <a:rPr lang="en-US" dirty="0" smtClean="0"/>
              <a:t>§255 guidelines effective (1998)</a:t>
            </a:r>
          </a:p>
          <a:p>
            <a:pPr lvl="1"/>
            <a:r>
              <a:rPr lang="en-US" dirty="0" smtClean="0"/>
              <a:t>§508 standards effective (2001)</a:t>
            </a:r>
          </a:p>
          <a:p>
            <a:pPr lvl="1"/>
            <a:r>
              <a:rPr lang="en-US" dirty="0" smtClean="0"/>
              <a:t>Refresh process starts (2006 – 2008): TEITAC </a:t>
            </a:r>
          </a:p>
          <a:p>
            <a:pPr lvl="1"/>
            <a:r>
              <a:rPr lang="en-US" dirty="0" smtClean="0"/>
              <a:t>TEITAC report: April 2008 </a:t>
            </a:r>
          </a:p>
          <a:p>
            <a:pPr lvl="1"/>
            <a:r>
              <a:rPr lang="en-US" dirty="0" smtClean="0"/>
              <a:t>Advance notice and first draft text released: March 2010</a:t>
            </a:r>
          </a:p>
          <a:p>
            <a:pPr lvl="1"/>
            <a:r>
              <a:rPr lang="en-US" dirty="0" smtClean="0"/>
              <a:t>Advance notice and second draft text released: December 2011</a:t>
            </a:r>
          </a:p>
        </p:txBody>
      </p:sp>
      <p:sp>
        <p:nvSpPr>
          <p:cNvPr id="5" name="Content Placeholder 4"/>
          <p:cNvSpPr>
            <a:spLocks noGrp="1"/>
          </p:cNvSpPr>
          <p:nvPr>
            <p:ph sz="half" idx="2"/>
          </p:nvPr>
        </p:nvSpPr>
        <p:spPr/>
        <p:txBody>
          <a:bodyPr>
            <a:normAutofit fontScale="70000" lnSpcReduction="20000"/>
          </a:bodyPr>
          <a:lstStyle/>
          <a:p>
            <a:r>
              <a:rPr lang="en-US" dirty="0" smtClean="0"/>
              <a:t>Next Steps:</a:t>
            </a:r>
          </a:p>
          <a:p>
            <a:pPr lvl="1"/>
            <a:r>
              <a:rPr lang="en-US" dirty="0" smtClean="0"/>
              <a:t>Public comment period ends: March 7, 2012</a:t>
            </a:r>
          </a:p>
          <a:p>
            <a:pPr lvl="1"/>
            <a:r>
              <a:rPr lang="en-US" dirty="0" smtClean="0"/>
              <a:t>Review comments </a:t>
            </a:r>
          </a:p>
          <a:p>
            <a:pPr lvl="1"/>
            <a:r>
              <a:rPr lang="en-US" dirty="0" smtClean="0"/>
              <a:t>Notice of Proposed Rulemaking (NPRM) </a:t>
            </a:r>
          </a:p>
          <a:p>
            <a:pPr lvl="1"/>
            <a:r>
              <a:rPr lang="en-US" dirty="0" smtClean="0"/>
              <a:t>Final rule</a:t>
            </a:r>
          </a:p>
        </p:txBody>
      </p:sp>
      <p:sp>
        <p:nvSpPr>
          <p:cNvPr id="6" name="Slide Number Placeholder 5"/>
          <p:cNvSpPr>
            <a:spLocks noGrp="1"/>
          </p:cNvSpPr>
          <p:nvPr>
            <p:ph type="sldNum" sz="quarter" idx="12"/>
          </p:nvPr>
        </p:nvSpPr>
        <p:spPr/>
        <p:txBody>
          <a:bodyPr/>
          <a:lstStyle/>
          <a:p>
            <a:pPr algn="r"/>
            <a:fld id="{11142FC3-DC0E-439B-ABB5-058A9EF3EA63}" type="slidenum">
              <a:rPr lang="en-US" smtClean="0"/>
              <a:pPr algn="r"/>
              <a:t>19</a:t>
            </a:fld>
            <a:endParaRPr lang="en-US" dirty="0"/>
          </a:p>
        </p:txBody>
      </p:sp>
    </p:spTree>
    <p:extLst>
      <p:ext uri="{BB962C8B-B14F-4D97-AF65-F5344CB8AC3E}">
        <p14:creationId xmlns:p14="http://schemas.microsoft.com/office/powerpoint/2010/main" val="426165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KPAT 2012 Proposed Activity Tracks</a:t>
            </a:r>
            <a:endParaRPr lang="en-US" dirty="0"/>
          </a:p>
        </p:txBody>
      </p:sp>
      <p:sp>
        <p:nvSpPr>
          <p:cNvPr id="3" name="Text Placeholder 2"/>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101574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Released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ANPRM (Advance notice of proposed rulemaking)</a:t>
            </a:r>
          </a:p>
          <a:p>
            <a:pPr lvl="1"/>
            <a:r>
              <a:rPr lang="en-US" dirty="0" smtClean="0"/>
              <a:t>Official notice of rulemaking</a:t>
            </a:r>
          </a:p>
          <a:p>
            <a:pPr lvl="1"/>
            <a:r>
              <a:rPr lang="en-US" dirty="0" smtClean="0"/>
              <a:t>Outlines substantive revisions</a:t>
            </a:r>
          </a:p>
          <a:p>
            <a:pPr lvl="1"/>
            <a:r>
              <a:rPr lang="en-US" dirty="0" smtClean="0"/>
              <a:t>9 Questions to guide public comments</a:t>
            </a:r>
          </a:p>
          <a:p>
            <a:pPr lvl="1"/>
            <a:r>
              <a:rPr lang="en-US" dirty="0" smtClean="0">
                <a:hlinkClick r:id="rId3"/>
              </a:rPr>
              <a:t>http://www.access-board.gov/sec508/</a:t>
            </a:r>
            <a:br>
              <a:rPr lang="en-US" dirty="0" smtClean="0">
                <a:hlinkClick r:id="rId3"/>
              </a:rPr>
            </a:br>
            <a:r>
              <a:rPr lang="en-US" dirty="0" smtClean="0">
                <a:hlinkClick r:id="rId3"/>
              </a:rPr>
              <a:t>refresh/notice.htm</a:t>
            </a:r>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Draft text</a:t>
            </a:r>
          </a:p>
          <a:p>
            <a:pPr lvl="1"/>
            <a:r>
              <a:rPr lang="en-US" dirty="0" smtClean="0"/>
              <a:t>Draft text of 508 and 255 revisions</a:t>
            </a:r>
          </a:p>
          <a:p>
            <a:pPr lvl="1"/>
            <a:r>
              <a:rPr lang="en-US" dirty="0" smtClean="0">
                <a:hlinkClick r:id="rId4"/>
              </a:rPr>
              <a:t>http://www.access-board.gov/sec508/</a:t>
            </a:r>
            <a:br>
              <a:rPr lang="en-US" dirty="0" smtClean="0">
                <a:hlinkClick r:id="rId4"/>
              </a:rPr>
            </a:br>
            <a:r>
              <a:rPr lang="en-US" dirty="0" smtClean="0">
                <a:hlinkClick r:id="rId4"/>
              </a:rPr>
              <a:t>refresh/draft-rule.htm</a:t>
            </a:r>
            <a:endParaRPr lang="en-US" dirty="0" smtClean="0"/>
          </a:p>
        </p:txBody>
      </p:sp>
      <p:sp>
        <p:nvSpPr>
          <p:cNvPr id="5" name="Slide Number Placeholder 4"/>
          <p:cNvSpPr>
            <a:spLocks noGrp="1"/>
          </p:cNvSpPr>
          <p:nvPr>
            <p:ph type="sldNum" sz="quarter" idx="12"/>
          </p:nvPr>
        </p:nvSpPr>
        <p:spPr/>
        <p:txBody>
          <a:bodyPr/>
          <a:lstStyle/>
          <a:p>
            <a:pPr algn="r"/>
            <a:fld id="{11142FC3-DC0E-439B-ABB5-058A9EF3EA63}" type="slidenum">
              <a:rPr lang="en-US" smtClean="0"/>
              <a:pPr algn="r"/>
              <a:t>20</a:t>
            </a:fld>
            <a:endParaRPr lang="en-US" dirty="0"/>
          </a:p>
        </p:txBody>
      </p:sp>
    </p:spTree>
    <p:extLst>
      <p:ext uri="{BB962C8B-B14F-4D97-AF65-F5344CB8AC3E}">
        <p14:creationId xmlns:p14="http://schemas.microsoft.com/office/powerpoint/2010/main" val="182023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Highlights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References WCAG 2.0 directly</a:t>
            </a:r>
          </a:p>
          <a:p>
            <a:r>
              <a:rPr lang="en-US" dirty="0" smtClean="0"/>
              <a:t>Applies WCAG 2.0 broadly, to all document, application, and platform user interfaces </a:t>
            </a:r>
            <a:r>
              <a:rPr lang="en-US" b="1" dirty="0" smtClean="0"/>
              <a:t>(</a:t>
            </a:r>
            <a:r>
              <a:rPr lang="en-US" b="1" dirty="0" smtClean="0">
                <a:solidFill>
                  <a:srgbClr val="595959"/>
                </a:solidFill>
              </a:rPr>
              <a:t>not just web pages)</a:t>
            </a:r>
          </a:p>
          <a:p>
            <a:r>
              <a:rPr lang="en-US" dirty="0"/>
              <a:t>Coverage of electronic content is </a:t>
            </a:r>
            <a:r>
              <a:rPr lang="en-US" dirty="0" smtClean="0"/>
              <a:t>identified by nine </a:t>
            </a:r>
            <a:r>
              <a:rPr lang="en-US" dirty="0"/>
              <a:t>specific categories of information communicated by agencies</a:t>
            </a:r>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21</a:t>
            </a:fld>
            <a:endParaRPr lang="en-US" dirty="0"/>
          </a:p>
        </p:txBody>
      </p:sp>
    </p:spTree>
    <p:extLst>
      <p:ext uri="{BB962C8B-B14F-4D97-AF65-F5344CB8AC3E}">
        <p14:creationId xmlns:p14="http://schemas.microsoft.com/office/powerpoint/2010/main" val="316755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KPAT Comment</a:t>
            </a:r>
            <a:endParaRPr lang="en-US" dirty="0"/>
          </a:p>
        </p:txBody>
      </p:sp>
      <p:sp>
        <p:nvSpPr>
          <p:cNvPr id="3" name="Content Placeholder 2"/>
          <p:cNvSpPr>
            <a:spLocks noGrp="1"/>
          </p:cNvSpPr>
          <p:nvPr>
            <p:ph idx="1"/>
          </p:nvPr>
        </p:nvSpPr>
        <p:spPr/>
        <p:txBody>
          <a:bodyPr>
            <a:normAutofit/>
          </a:bodyPr>
          <a:lstStyle/>
          <a:p>
            <a:r>
              <a:rPr lang="en-US" dirty="0" smtClean="0"/>
              <a:t>Comment on </a:t>
            </a:r>
            <a:r>
              <a:rPr lang="en-US" dirty="0"/>
              <a:t>2010 Draft at </a:t>
            </a:r>
            <a:r>
              <a:rPr lang="en-US" dirty="0">
                <a:hlinkClick r:id="rId3"/>
              </a:rPr>
              <a:t>http://go.usa.gov/</a:t>
            </a:r>
            <a:r>
              <a:rPr lang="en-US" dirty="0" smtClean="0">
                <a:hlinkClick r:id="rId3"/>
              </a:rPr>
              <a:t>nDL</a:t>
            </a:r>
            <a:endParaRPr lang="en-US" dirty="0" smtClean="0"/>
          </a:p>
          <a:p>
            <a:r>
              <a:rPr lang="en-US" b="1" dirty="0" smtClean="0"/>
              <a:t>Public comment period ends</a:t>
            </a:r>
            <a:br>
              <a:rPr lang="en-US" b="1" dirty="0" smtClean="0"/>
            </a:br>
            <a:r>
              <a:rPr lang="en-US" b="1" dirty="0" smtClean="0"/>
              <a:t>March 7, 2012.</a:t>
            </a:r>
            <a:endParaRPr lang="en-US" b="1" dirty="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22</a:t>
            </a:fld>
            <a:endParaRPr lang="en-US" dirty="0"/>
          </a:p>
        </p:txBody>
      </p:sp>
    </p:spTree>
    <p:extLst>
      <p:ext uri="{BB962C8B-B14F-4D97-AF65-F5344CB8AC3E}">
        <p14:creationId xmlns:p14="http://schemas.microsoft.com/office/powerpoint/2010/main" val="1788302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Homepage</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hlinkClick r:id="rId3"/>
              </a:rPr>
              <a:t>http://www.access-board.gov/508.htm</a:t>
            </a:r>
            <a:endParaRPr lang="en-US" dirty="0" smtClean="0"/>
          </a:p>
        </p:txBody>
      </p:sp>
      <p:sp>
        <p:nvSpPr>
          <p:cNvPr id="4" name="Slide Number Placeholder 3"/>
          <p:cNvSpPr>
            <a:spLocks noGrp="1"/>
          </p:cNvSpPr>
          <p:nvPr>
            <p:ph type="sldNum" sz="quarter" idx="12"/>
          </p:nvPr>
        </p:nvSpPr>
        <p:spPr/>
        <p:txBody>
          <a:bodyPr/>
          <a:lstStyle/>
          <a:p>
            <a:pPr algn="r"/>
            <a:fld id="{11142FC3-DC0E-439B-ABB5-058A9EF3EA63}" type="slidenum">
              <a:rPr lang="en-US" smtClean="0"/>
              <a:pPr algn="r"/>
              <a:t>23</a:t>
            </a:fld>
            <a:endParaRPr lang="en-US" dirty="0"/>
          </a:p>
        </p:txBody>
      </p:sp>
    </p:spTree>
    <p:extLst>
      <p:ext uri="{BB962C8B-B14F-4D97-AF65-F5344CB8AC3E}">
        <p14:creationId xmlns:p14="http://schemas.microsoft.com/office/powerpoint/2010/main" val="45494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KPAT Annual Report / 2012 Initiatives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3631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Governance</a:t>
            </a:r>
          </a:p>
          <a:p>
            <a:pPr lvl="1"/>
            <a:r>
              <a:rPr lang="en-US" dirty="0" smtClean="0">
                <a:solidFill>
                  <a:srgbClr val="595959"/>
                </a:solidFill>
              </a:rPr>
              <a:t>Review of 29 </a:t>
            </a:r>
            <a:r>
              <a:rPr lang="en-US" dirty="0">
                <a:solidFill>
                  <a:srgbClr val="595959"/>
                </a:solidFill>
              </a:rPr>
              <a:t>IT Project </a:t>
            </a:r>
            <a:r>
              <a:rPr lang="en-US" dirty="0" smtClean="0">
                <a:solidFill>
                  <a:srgbClr val="595959"/>
                </a:solidFill>
              </a:rPr>
              <a:t>Plans under ITEC </a:t>
            </a:r>
            <a:r>
              <a:rPr lang="en-US" dirty="0">
                <a:solidFill>
                  <a:srgbClr val="595959"/>
                </a:solidFill>
              </a:rPr>
              <a:t>Guideline </a:t>
            </a:r>
            <a:r>
              <a:rPr lang="en-US" dirty="0" smtClean="0">
                <a:solidFill>
                  <a:srgbClr val="595959"/>
                </a:solidFill>
              </a:rPr>
              <a:t>2400A</a:t>
            </a:r>
          </a:p>
          <a:p>
            <a:pPr lvl="1"/>
            <a:r>
              <a:rPr lang="en-US" dirty="0" smtClean="0">
                <a:solidFill>
                  <a:srgbClr val="595959"/>
                </a:solidFill>
              </a:rPr>
              <a:t>KEES statement of work and accessibility consulting task order</a:t>
            </a:r>
          </a:p>
          <a:p>
            <a:r>
              <a:rPr lang="en-US" dirty="0"/>
              <a:t>Assistance</a:t>
            </a:r>
          </a:p>
          <a:p>
            <a:pPr lvl="1"/>
            <a:r>
              <a:rPr lang="en-US" dirty="0"/>
              <a:t>Sponsorship of KSDE meeting webcast captioning</a:t>
            </a:r>
          </a:p>
          <a:p>
            <a:pPr lvl="1"/>
            <a:r>
              <a:rPr lang="en-US" dirty="0" smtClean="0"/>
              <a:t>Support</a:t>
            </a:r>
            <a:endParaRPr lang="en-US" dirty="0"/>
          </a:p>
        </p:txBody>
      </p:sp>
    </p:spTree>
    <p:extLst>
      <p:ext uri="{BB962C8B-B14F-4D97-AF65-F5344CB8AC3E}">
        <p14:creationId xmlns:p14="http://schemas.microsoft.com/office/powerpoint/2010/main" val="356965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Communication</a:t>
            </a:r>
          </a:p>
          <a:p>
            <a:pPr lvl="1"/>
            <a:r>
              <a:rPr lang="en-US" dirty="0" smtClean="0"/>
              <a:t>ITAB</a:t>
            </a:r>
          </a:p>
          <a:p>
            <a:pPr lvl="1"/>
            <a:r>
              <a:rPr lang="en-US" dirty="0" smtClean="0"/>
              <a:t>KEES project staff training</a:t>
            </a:r>
          </a:p>
          <a:p>
            <a:pPr lvl="1"/>
            <a:r>
              <a:rPr lang="en-US" dirty="0" smtClean="0"/>
              <a:t>KSLUG</a:t>
            </a:r>
          </a:p>
          <a:p>
            <a:pPr lvl="1"/>
            <a:r>
              <a:rPr lang="en-US" dirty="0" smtClean="0"/>
              <a:t>Pilot AMP training</a:t>
            </a:r>
          </a:p>
          <a:p>
            <a:pPr lvl="1"/>
            <a:r>
              <a:rPr lang="en-US" dirty="0" smtClean="0"/>
              <a:t>Website</a:t>
            </a:r>
          </a:p>
          <a:p>
            <a:r>
              <a:rPr lang="en-US" dirty="0" smtClean="0"/>
              <a:t>Assessment</a:t>
            </a:r>
          </a:p>
          <a:p>
            <a:pPr lvl="1"/>
            <a:r>
              <a:rPr lang="en-US" dirty="0" smtClean="0"/>
              <a:t>AMP procurement and rollout</a:t>
            </a:r>
          </a:p>
          <a:p>
            <a:pPr lvl="1"/>
            <a:r>
              <a:rPr lang="en-US" dirty="0" smtClean="0"/>
              <a:t>3 Year IT Plans </a:t>
            </a:r>
            <a:endParaRPr lang="en-US" dirty="0"/>
          </a:p>
        </p:txBody>
      </p:sp>
    </p:spTree>
    <p:extLst>
      <p:ext uri="{BB962C8B-B14F-4D97-AF65-F5344CB8AC3E}">
        <p14:creationId xmlns:p14="http://schemas.microsoft.com/office/powerpoint/2010/main" val="428040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Year IT Plan</a:t>
            </a:r>
            <a:br>
              <a:rPr lang="en-US" dirty="0" smtClean="0"/>
            </a:br>
            <a:r>
              <a:rPr lang="en-US" dirty="0" smtClean="0"/>
              <a:t>Responses Update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7321990"/>
              </p:ext>
            </p:extLst>
          </p:nvPr>
        </p:nvGraphicFramePr>
        <p:xfrm>
          <a:off x="739775" y="2770188"/>
          <a:ext cx="7662863" cy="3267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0791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Governance</a:t>
            </a:r>
          </a:p>
          <a:p>
            <a:pPr lvl="1"/>
            <a:r>
              <a:rPr lang="en-US" dirty="0" smtClean="0"/>
              <a:t>Procurement (non-ITPP)</a:t>
            </a:r>
          </a:p>
          <a:p>
            <a:pPr lvl="1"/>
            <a:r>
              <a:rPr lang="en-US" dirty="0" smtClean="0"/>
              <a:t>Federal updates</a:t>
            </a:r>
          </a:p>
          <a:p>
            <a:r>
              <a:rPr lang="en-US" dirty="0" smtClean="0"/>
              <a:t>Assistance</a:t>
            </a:r>
          </a:p>
          <a:p>
            <a:pPr lvl="1"/>
            <a:r>
              <a:rPr lang="en-US" dirty="0" smtClean="0"/>
              <a:t>Training</a:t>
            </a:r>
          </a:p>
          <a:p>
            <a:pPr lvl="1"/>
            <a:r>
              <a:rPr lang="en-US" dirty="0" smtClean="0"/>
              <a:t>PDF accessibility resources</a:t>
            </a:r>
          </a:p>
          <a:p>
            <a:pPr lvl="1"/>
            <a:r>
              <a:rPr lang="en-US" dirty="0" smtClean="0"/>
              <a:t>Captioning pilots and guidance</a:t>
            </a:r>
            <a:endParaRPr lang="en-US" dirty="0"/>
          </a:p>
        </p:txBody>
      </p:sp>
    </p:spTree>
    <p:extLst>
      <p:ext uri="{BB962C8B-B14F-4D97-AF65-F5344CB8AC3E}">
        <p14:creationId xmlns:p14="http://schemas.microsoft.com/office/powerpoint/2010/main" val="98267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Initiatives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Communication</a:t>
            </a:r>
          </a:p>
          <a:p>
            <a:pPr lvl="1"/>
            <a:r>
              <a:rPr lang="en-US" dirty="0" smtClean="0"/>
              <a:t>Continue with AMP rollout</a:t>
            </a:r>
          </a:p>
          <a:p>
            <a:pPr lvl="1"/>
            <a:r>
              <a:rPr lang="en-US" dirty="0" smtClean="0"/>
              <a:t>Webmasters outreach / user group</a:t>
            </a:r>
          </a:p>
          <a:p>
            <a:pPr lvl="1"/>
            <a:r>
              <a:rPr lang="en-US" dirty="0" smtClean="0"/>
              <a:t>Establish dialogue with accessibility personnel for major software vendors</a:t>
            </a:r>
          </a:p>
          <a:p>
            <a:r>
              <a:rPr lang="en-US" dirty="0" smtClean="0"/>
              <a:t>Assessment</a:t>
            </a:r>
          </a:p>
          <a:p>
            <a:pPr lvl="1"/>
            <a:r>
              <a:rPr lang="en-US" dirty="0" smtClean="0"/>
              <a:t>Seek means to renew AMP license</a:t>
            </a:r>
          </a:p>
          <a:p>
            <a:pPr lvl="1"/>
            <a:r>
              <a:rPr lang="en-US" dirty="0" smtClean="0"/>
              <a:t>PDF accessibility assessment tool?</a:t>
            </a:r>
            <a:endParaRPr lang="en-US" dirty="0"/>
          </a:p>
        </p:txBody>
      </p:sp>
    </p:spTree>
    <p:extLst>
      <p:ext uri="{BB962C8B-B14F-4D97-AF65-F5344CB8AC3E}">
        <p14:creationId xmlns:p14="http://schemas.microsoft.com/office/powerpoint/2010/main" val="233777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Activity Tracks</a:t>
            </a:r>
            <a:endParaRPr lang="en-US" dirty="0"/>
          </a:p>
        </p:txBody>
      </p:sp>
      <p:sp>
        <p:nvSpPr>
          <p:cNvPr id="3" name="Content Placeholder 2"/>
          <p:cNvSpPr>
            <a:spLocks noGrp="1"/>
          </p:cNvSpPr>
          <p:nvPr>
            <p:ph idx="1"/>
          </p:nvPr>
        </p:nvSpPr>
        <p:spPr/>
        <p:txBody>
          <a:bodyPr/>
          <a:lstStyle/>
          <a:p>
            <a:r>
              <a:rPr lang="en-US" dirty="0" smtClean="0"/>
              <a:t>In may be useful to regard our ongoing and new activities as fitting naturally into three “tracks”:</a:t>
            </a:r>
          </a:p>
          <a:p>
            <a:pPr lvl="1"/>
            <a:r>
              <a:rPr lang="en-US" dirty="0" smtClean="0"/>
              <a:t>Operations</a:t>
            </a:r>
          </a:p>
          <a:p>
            <a:pPr lvl="1"/>
            <a:r>
              <a:rPr lang="en-US" dirty="0" smtClean="0"/>
              <a:t>Other initiatives necessary to support ITEC Policy 1210</a:t>
            </a:r>
          </a:p>
          <a:p>
            <a:pPr lvl="1"/>
            <a:r>
              <a:rPr lang="en-US" dirty="0" smtClean="0"/>
              <a:t>Bigger Picture / Strategic Direction</a:t>
            </a:r>
            <a:endParaRPr lang="en-US" dirty="0"/>
          </a:p>
        </p:txBody>
      </p:sp>
    </p:spTree>
    <p:extLst>
      <p:ext uri="{BB962C8B-B14F-4D97-AF65-F5344CB8AC3E}">
        <p14:creationId xmlns:p14="http://schemas.microsoft.com/office/powerpoint/2010/main" val="2952984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Status of State of Kansas Websites</a:t>
            </a:r>
            <a:endParaRPr lang="en-US" dirty="0"/>
          </a:p>
        </p:txBody>
      </p:sp>
      <p:sp>
        <p:nvSpPr>
          <p:cNvPr id="3" name="Content Placeholder 2"/>
          <p:cNvSpPr>
            <a:spLocks noGrp="1"/>
          </p:cNvSpPr>
          <p:nvPr>
            <p:ph idx="1"/>
          </p:nvPr>
        </p:nvSpPr>
        <p:spPr/>
        <p:txBody>
          <a:bodyPr/>
          <a:lstStyle/>
          <a:p>
            <a:r>
              <a:rPr lang="en-US" dirty="0" smtClean="0"/>
              <a:t>In the past, this required section of the annual report has necessarily been addressed anecdotally.</a:t>
            </a:r>
          </a:p>
          <a:p>
            <a:r>
              <a:rPr lang="en-US" dirty="0" smtClean="0"/>
              <a:t>Now, with AMP, we can finally report the results of a statewide assessment.</a:t>
            </a:r>
          </a:p>
        </p:txBody>
      </p:sp>
    </p:spTree>
    <p:extLst>
      <p:ext uri="{BB962C8B-B14F-4D97-AF65-F5344CB8AC3E}">
        <p14:creationId xmlns:p14="http://schemas.microsoft.com/office/powerpoint/2010/main" val="352010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Sample</a:t>
            </a:r>
            <a:endParaRPr lang="en-US" dirty="0"/>
          </a:p>
        </p:txBody>
      </p:sp>
      <p:sp>
        <p:nvSpPr>
          <p:cNvPr id="3" name="Content Placeholder 2"/>
          <p:cNvSpPr>
            <a:spLocks noGrp="1"/>
          </p:cNvSpPr>
          <p:nvPr>
            <p:ph idx="1"/>
          </p:nvPr>
        </p:nvSpPr>
        <p:spPr/>
        <p:txBody>
          <a:bodyPr>
            <a:normAutofit fontScale="92500"/>
          </a:bodyPr>
          <a:lstStyle/>
          <a:p>
            <a:r>
              <a:rPr lang="en-US" dirty="0" smtClean="0"/>
              <a:t>63 agency home page domains, as represented in the Agency Contact Listing page of the Communication Directory on the Department of Administration website (with corrections and a few additions)</a:t>
            </a:r>
          </a:p>
          <a:p>
            <a:r>
              <a:rPr lang="en-US" dirty="0" err="1" smtClean="0"/>
              <a:t>Spidered</a:t>
            </a:r>
            <a:r>
              <a:rPr lang="en-US" dirty="0" smtClean="0"/>
              <a:t> each site up to 250 pages</a:t>
            </a:r>
          </a:p>
          <a:p>
            <a:r>
              <a:rPr lang="en-US" dirty="0" smtClean="0"/>
              <a:t>Automated testing</a:t>
            </a:r>
            <a:endParaRPr lang="en-US" dirty="0"/>
          </a:p>
        </p:txBody>
      </p:sp>
    </p:spTree>
    <p:extLst>
      <p:ext uri="{BB962C8B-B14F-4D97-AF65-F5344CB8AC3E}">
        <p14:creationId xmlns:p14="http://schemas.microsoft.com/office/powerpoint/2010/main" val="369613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of Violations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11,084 pages scanned</a:t>
            </a:r>
          </a:p>
          <a:p>
            <a:r>
              <a:rPr lang="en-US" dirty="0" smtClean="0"/>
              <a:t>114,991 violations found</a:t>
            </a:r>
          </a:p>
          <a:p>
            <a:r>
              <a:rPr lang="en-US" b="1" dirty="0" smtClean="0"/>
              <a:t>10.4</a:t>
            </a:r>
            <a:r>
              <a:rPr lang="en-US" dirty="0" smtClean="0"/>
              <a:t> average violations per page</a:t>
            </a:r>
          </a:p>
          <a:p>
            <a:pPr lvl="1"/>
            <a:r>
              <a:rPr lang="en-US" dirty="0" smtClean="0"/>
              <a:t>(Min.: 0.0, max.: 154.0)</a:t>
            </a:r>
          </a:p>
          <a:p>
            <a:r>
              <a:rPr lang="en-US" dirty="0" smtClean="0"/>
              <a:t>1,825.3 average violations per site</a:t>
            </a:r>
          </a:p>
          <a:p>
            <a:pPr lvl="1"/>
            <a:r>
              <a:rPr lang="en-US" dirty="0" smtClean="0"/>
              <a:t>(Min.: 0, max.: 37,719)</a:t>
            </a:r>
          </a:p>
          <a:p>
            <a:pPr lvl="1"/>
            <a:r>
              <a:rPr lang="en-US" dirty="0" smtClean="0"/>
              <a:t>(Average number of pages: 175.9)</a:t>
            </a:r>
            <a:endParaRPr lang="en-US" dirty="0"/>
          </a:p>
        </p:txBody>
      </p:sp>
      <p:sp>
        <p:nvSpPr>
          <p:cNvPr id="4" name="Rectangle 3"/>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3"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60632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 Average Violations Per Page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1405188"/>
              </p:ext>
            </p:extLst>
          </p:nvPr>
        </p:nvGraphicFramePr>
        <p:xfrm>
          <a:off x="739775" y="2770188"/>
          <a:ext cx="7662863" cy="37068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4"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175084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Violations Per Page by Site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1901058"/>
              </p:ext>
            </p:extLst>
          </p:nvPr>
        </p:nvGraphicFramePr>
        <p:xfrm>
          <a:off x="739775" y="2770187"/>
          <a:ext cx="7662863" cy="37033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4"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8019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with Violations</a:t>
            </a:r>
            <a:endParaRPr lang="en-US" dirty="0"/>
          </a:p>
        </p:txBody>
      </p:sp>
      <p:sp>
        <p:nvSpPr>
          <p:cNvPr id="3" name="Content Placeholder 2"/>
          <p:cNvSpPr>
            <a:spLocks noGrp="1"/>
          </p:cNvSpPr>
          <p:nvPr>
            <p:ph idx="1"/>
          </p:nvPr>
        </p:nvSpPr>
        <p:spPr/>
        <p:txBody>
          <a:bodyPr/>
          <a:lstStyle/>
          <a:p>
            <a:r>
              <a:rPr lang="en-US" dirty="0" smtClean="0"/>
              <a:t>1,792 pages had no violations (16.2%)</a:t>
            </a:r>
          </a:p>
          <a:p>
            <a:r>
              <a:rPr lang="en-US" dirty="0" smtClean="0"/>
              <a:t>9,292 pages had one or more violations (83.8%)</a:t>
            </a:r>
            <a:endParaRPr lang="en-US" dirty="0"/>
          </a:p>
        </p:txBody>
      </p:sp>
      <p:sp>
        <p:nvSpPr>
          <p:cNvPr id="4" name="Rectangle 3"/>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3"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312637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Most Frequent Violations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0864460"/>
              </p:ext>
            </p:extLst>
          </p:nvPr>
        </p:nvGraphicFramePr>
        <p:xfrm>
          <a:off x="759079" y="2770188"/>
          <a:ext cx="7625843" cy="3645408"/>
        </p:xfrm>
        <a:graphic>
          <a:graphicData uri="http://schemas.openxmlformats.org/drawingml/2006/table">
            <a:tbl>
              <a:tblPr firstRow="1">
                <a:tableStyleId>{68D230F3-CF80-4859-8CE7-A43EE81993B5}</a:tableStyleId>
              </a:tblPr>
              <a:tblGrid>
                <a:gridCol w="2917825"/>
                <a:gridCol w="1295400"/>
                <a:gridCol w="900748"/>
                <a:gridCol w="1297623"/>
                <a:gridCol w="1214247"/>
              </a:tblGrid>
              <a:tr h="370840">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Best Practice</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Percentage of Pages </a:t>
                      </a:r>
                      <a:r>
                        <a:rPr lang="en-US" sz="1600" dirty="0" smtClean="0">
                          <a:solidFill>
                            <a:schemeClr val="tx1">
                              <a:lumMod val="65000"/>
                              <a:lumOff val="35000"/>
                            </a:schemeClr>
                          </a:solidFill>
                          <a:effectLst/>
                          <a:latin typeface="+mn-lt"/>
                        </a:rPr>
                        <a:t>with Violation</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Severity</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Noticeability</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Tractability</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Ensure the language of a document is set</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52%</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a:t>
                      </a: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6</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2</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Provide explicit labels for form fields</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42%</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6</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2</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Ensure headers and cells are properly associated</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24%</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7</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4</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Ensure table headers are used in a valid fashion</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20%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4</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4</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solidFill>
                            <a:schemeClr val="tx1">
                              <a:lumMod val="65000"/>
                              <a:lumOff val="35000"/>
                            </a:schemeClr>
                          </a:solidFill>
                          <a:effectLst/>
                          <a:latin typeface="+mn-lt"/>
                        </a:rPr>
                        <a:t>Provide alternative text for images</a:t>
                      </a:r>
                      <a:endParaRPr lang="en-US" sz="160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solidFill>
                            <a:schemeClr val="tx1">
                              <a:lumMod val="65000"/>
                              <a:lumOff val="35000"/>
                            </a:schemeClr>
                          </a:solidFill>
                          <a:effectLst/>
                          <a:latin typeface="+mn-lt"/>
                        </a:rPr>
                        <a:t>19%</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10</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solidFill>
                            <a:schemeClr val="tx1">
                              <a:lumMod val="65000"/>
                              <a:lumOff val="35000"/>
                            </a:schemeClr>
                          </a:solidFill>
                          <a:effectLst/>
                          <a:latin typeface="+mn-lt"/>
                          <a:ea typeface="Times New Roman"/>
                          <a:cs typeface="Times New Roman"/>
                        </a:rPr>
                        <a:t>2</a:t>
                      </a:r>
                      <a:endParaRPr lang="en-US" sz="1600" dirty="0">
                        <a:solidFill>
                          <a:schemeClr val="tx1">
                            <a:lumMod val="65000"/>
                            <a:lumOff val="35000"/>
                          </a:schemeClr>
                        </a:solidFill>
                        <a:effectLst/>
                        <a:latin typeface="+mn-lt"/>
                        <a:ea typeface="Times New Roman"/>
                        <a:cs typeface="Times New Roman"/>
                      </a:endParaRPr>
                    </a:p>
                  </a:txBody>
                  <a:tcPr marL="68580" marR="68580" marT="0" marB="0"/>
                </a:tc>
              </a:tr>
            </a:tbl>
          </a:graphicData>
        </a:graphic>
      </p:graphicFrame>
      <p:sp>
        <p:nvSpPr>
          <p:cNvPr id="5" name="Rectangle 4"/>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3"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3306042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Five Violations</a:t>
            </a:r>
            <a:br>
              <a:rPr lang="en-US" dirty="0" smtClean="0"/>
            </a:br>
            <a:r>
              <a:rPr lang="en-US" dirty="0" smtClean="0"/>
              <a:t>as Prioritized by AMP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113697"/>
              </p:ext>
            </p:extLst>
          </p:nvPr>
        </p:nvGraphicFramePr>
        <p:xfrm>
          <a:off x="235235" y="2770188"/>
          <a:ext cx="8673530" cy="2374392"/>
        </p:xfrm>
        <a:graphic>
          <a:graphicData uri="http://schemas.openxmlformats.org/drawingml/2006/table">
            <a:tbl>
              <a:tblPr firstRow="1">
                <a:tableStyleId>{68D230F3-CF80-4859-8CE7-A43EE81993B5}</a:tableStyleId>
              </a:tblPr>
              <a:tblGrid>
                <a:gridCol w="2843784"/>
                <a:gridCol w="1605153"/>
                <a:gridCol w="710248"/>
                <a:gridCol w="867855"/>
                <a:gridCol w="1007110"/>
                <a:gridCol w="945007"/>
                <a:gridCol w="694373"/>
              </a:tblGrid>
              <a:tr h="370840">
                <a:tc>
                  <a:txBody>
                    <a:bodyPr/>
                    <a:lstStyle/>
                    <a:p>
                      <a:pPr marL="0" marR="0">
                        <a:lnSpc>
                          <a:spcPct val="115000"/>
                        </a:lnSpc>
                        <a:spcBef>
                          <a:spcPts val="0"/>
                        </a:spcBef>
                        <a:spcAft>
                          <a:spcPts val="0"/>
                        </a:spcAft>
                      </a:pPr>
                      <a:r>
                        <a:rPr lang="en-US" sz="1200" dirty="0">
                          <a:solidFill>
                            <a:srgbClr val="595959"/>
                          </a:solidFill>
                          <a:effectLst/>
                        </a:rPr>
                        <a:t>Best Practice</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Technology Platform</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Severity</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Frequency</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Noticeability</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Tractability</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Priority</a:t>
                      </a:r>
                      <a:endParaRPr lang="en-US" sz="1200" dirty="0">
                        <a:solidFill>
                          <a:srgbClr val="595959"/>
                        </a:solidFill>
                        <a:effectLst/>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dirty="0">
                          <a:solidFill>
                            <a:srgbClr val="595959"/>
                          </a:solidFill>
                          <a:effectLst/>
                        </a:rPr>
                        <a:t>Provide alternative text for images</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Images</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10</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1.9</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10</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2</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10</a:t>
                      </a:r>
                      <a:endParaRPr lang="en-US" sz="1200">
                        <a:solidFill>
                          <a:srgbClr val="595959"/>
                        </a:solidFill>
                        <a:effectLst/>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dirty="0">
                          <a:solidFill>
                            <a:srgbClr val="595959"/>
                          </a:solidFill>
                          <a:effectLst/>
                        </a:rPr>
                        <a:t>Provide explicit labels for form fields</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Forms</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10</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4.2</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6</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2</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9.5</a:t>
                      </a:r>
                      <a:endParaRPr lang="en-US" sz="1200">
                        <a:solidFill>
                          <a:srgbClr val="595959"/>
                        </a:solidFill>
                        <a:effectLst/>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dirty="0">
                          <a:solidFill>
                            <a:srgbClr val="595959"/>
                          </a:solidFill>
                          <a:effectLst/>
                        </a:rPr>
                        <a:t>Ensure headers and cells are properly associated</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Data Tables</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10</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2.4</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7</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4</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8.4</a:t>
                      </a:r>
                      <a:endParaRPr lang="en-US" sz="1200">
                        <a:solidFill>
                          <a:srgbClr val="595959"/>
                        </a:solidFill>
                        <a:effectLst/>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dirty="0">
                          <a:solidFill>
                            <a:srgbClr val="595959"/>
                          </a:solidFill>
                          <a:effectLst/>
                        </a:rPr>
                        <a:t>Ensure the sole use of device dependent event handlers is avoided</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Keyboard Accessibility</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8</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1.8</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7</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2</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8</a:t>
                      </a:r>
                      <a:endParaRPr lang="en-US" sz="1200">
                        <a:solidFill>
                          <a:srgbClr val="595959"/>
                        </a:solidFill>
                        <a:effectLst/>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dirty="0">
                          <a:solidFill>
                            <a:srgbClr val="595959"/>
                          </a:solidFill>
                          <a:effectLst/>
                        </a:rPr>
                        <a:t>Ensure table headers are used in a valid fashion</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solidFill>
                            <a:srgbClr val="595959"/>
                          </a:solidFill>
                          <a:effectLst/>
                        </a:rPr>
                        <a:t>Data Tables</a:t>
                      </a:r>
                      <a:endParaRPr lang="en-US" sz="120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10</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2</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4</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4</a:t>
                      </a:r>
                      <a:endParaRPr lang="en-US" sz="1200" dirty="0">
                        <a:solidFill>
                          <a:srgbClr val="595959"/>
                        </a:solidFill>
                        <a:effectLst/>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595959"/>
                          </a:solidFill>
                          <a:effectLst/>
                        </a:rPr>
                        <a:t>7.3</a:t>
                      </a:r>
                      <a:endParaRPr lang="en-US" sz="1200" dirty="0">
                        <a:solidFill>
                          <a:srgbClr val="595959"/>
                        </a:solidFill>
                        <a:effectLst/>
                        <a:latin typeface="Times New Roman"/>
                        <a:ea typeface="Times New Roman"/>
                        <a:cs typeface="Times New Roman"/>
                      </a:endParaRPr>
                    </a:p>
                  </a:txBody>
                  <a:tcPr marL="68580" marR="68580" marT="0" marB="0"/>
                </a:tc>
              </a:tr>
            </a:tbl>
          </a:graphicData>
        </a:graphic>
      </p:graphicFrame>
      <p:sp>
        <p:nvSpPr>
          <p:cNvPr id="5" name="Rectangle 4"/>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3"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2540801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Severity, Noticeability, and Tractability</a:t>
            </a:r>
            <a:endParaRPr lang="en-US" dirty="0"/>
          </a:p>
        </p:txBody>
      </p:sp>
      <p:sp>
        <p:nvSpPr>
          <p:cNvPr id="3" name="Content Placeholder 2"/>
          <p:cNvSpPr>
            <a:spLocks noGrp="1"/>
          </p:cNvSpPr>
          <p:nvPr>
            <p:ph idx="1"/>
          </p:nvPr>
        </p:nvSpPr>
        <p:spPr/>
        <p:txBody>
          <a:bodyPr/>
          <a:lstStyle/>
          <a:p>
            <a:r>
              <a:rPr lang="en-US" dirty="0" smtClean="0"/>
              <a:t>Average violation severity: 6.3</a:t>
            </a:r>
          </a:p>
          <a:p>
            <a:r>
              <a:rPr lang="en-US" dirty="0" smtClean="0"/>
              <a:t>Average violation noticeability: 6.0</a:t>
            </a:r>
          </a:p>
          <a:p>
            <a:r>
              <a:rPr lang="en-US" dirty="0" smtClean="0"/>
              <a:t>Average violation tractability: 2.9</a:t>
            </a:r>
            <a:endParaRPr lang="en-US" dirty="0"/>
          </a:p>
        </p:txBody>
      </p:sp>
      <p:sp>
        <p:nvSpPr>
          <p:cNvPr id="4" name="Rectangle 3"/>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3"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167450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Histograms – Average Violation Severity, Noticeability, and Tractability</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1843463"/>
              </p:ext>
            </p:extLst>
          </p:nvPr>
        </p:nvGraphicFramePr>
        <p:xfrm>
          <a:off x="4635500" y="2784475"/>
          <a:ext cx="3767138" cy="1554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13"/>
            <p:extLst>
              <p:ext uri="{D42A27DB-BD31-4B8C-83A1-F6EECF244321}">
                <p14:modId xmlns:p14="http://schemas.microsoft.com/office/powerpoint/2010/main" val="317136058"/>
              </p:ext>
            </p:extLst>
          </p:nvPr>
        </p:nvGraphicFramePr>
        <p:xfrm>
          <a:off x="4635500" y="4497388"/>
          <a:ext cx="3767138" cy="155416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14"/>
          </p:nvPr>
        </p:nvSpPr>
        <p:spPr/>
        <p:txBody>
          <a:bodyPr>
            <a:normAutofit fontScale="92500"/>
          </a:bodyPr>
          <a:lstStyle/>
          <a:p>
            <a:pPr marL="0" indent="0">
              <a:buNone/>
            </a:pPr>
            <a:r>
              <a:rPr lang="en-US" dirty="0"/>
              <a:t>Histograms show moderate peak at severity average, very strong peaks for noticeability and tractability averages.</a:t>
            </a:r>
          </a:p>
          <a:p>
            <a:endParaRPr lang="en-US" dirty="0"/>
          </a:p>
        </p:txBody>
      </p:sp>
      <p:graphicFrame>
        <p:nvGraphicFramePr>
          <p:cNvPr id="8" name="Content Placeholder 7"/>
          <p:cNvGraphicFramePr>
            <a:graphicFrameLocks noGrp="1"/>
          </p:cNvGraphicFramePr>
          <p:nvPr>
            <p:ph sz="half" idx="15"/>
            <p:extLst>
              <p:ext uri="{D42A27DB-BD31-4B8C-83A1-F6EECF244321}">
                <p14:modId xmlns:p14="http://schemas.microsoft.com/office/powerpoint/2010/main" val="2794435665"/>
              </p:ext>
            </p:extLst>
          </p:nvPr>
        </p:nvGraphicFramePr>
        <p:xfrm>
          <a:off x="739775" y="4497388"/>
          <a:ext cx="3767138" cy="155416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5"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320547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1: Operations</a:t>
            </a:r>
            <a:endParaRPr lang="en-US" dirty="0"/>
          </a:p>
        </p:txBody>
      </p:sp>
      <p:sp>
        <p:nvSpPr>
          <p:cNvPr id="3" name="Content Placeholder 2"/>
          <p:cNvSpPr>
            <a:spLocks noGrp="1"/>
          </p:cNvSpPr>
          <p:nvPr>
            <p:ph idx="1"/>
          </p:nvPr>
        </p:nvSpPr>
        <p:spPr>
          <a:xfrm>
            <a:off x="739774" y="2770094"/>
            <a:ext cx="7947025" cy="3554506"/>
          </a:xfrm>
        </p:spPr>
        <p:txBody>
          <a:bodyPr>
            <a:normAutofit fontScale="92500"/>
          </a:bodyPr>
          <a:lstStyle/>
          <a:p>
            <a:r>
              <a:rPr lang="en-US" dirty="0" smtClean="0">
                <a:solidFill>
                  <a:srgbClr val="595959"/>
                </a:solidFill>
              </a:rPr>
              <a:t>These are ongoing activities. Some are inherently of this nature, while others may begin as new initiatives, then move to operations upon implementation.</a:t>
            </a:r>
          </a:p>
          <a:p>
            <a:r>
              <a:rPr lang="en-US" dirty="0" smtClean="0">
                <a:solidFill>
                  <a:srgbClr val="595959"/>
                </a:solidFill>
              </a:rPr>
              <a:t>For 2012, examples include:</a:t>
            </a:r>
          </a:p>
          <a:p>
            <a:pPr lvl="1"/>
            <a:r>
              <a:rPr lang="en-US" dirty="0" smtClean="0">
                <a:solidFill>
                  <a:srgbClr val="595959"/>
                </a:solidFill>
              </a:rPr>
              <a:t>Continuing implementation of AMP</a:t>
            </a:r>
          </a:p>
          <a:p>
            <a:pPr lvl="1"/>
            <a:r>
              <a:rPr lang="en-US" dirty="0" smtClean="0">
                <a:solidFill>
                  <a:srgbClr val="595959"/>
                </a:solidFill>
              </a:rPr>
              <a:t>Training</a:t>
            </a:r>
          </a:p>
          <a:p>
            <a:pPr lvl="1"/>
            <a:r>
              <a:rPr lang="en-US" dirty="0" smtClean="0">
                <a:solidFill>
                  <a:srgbClr val="595959"/>
                </a:solidFill>
              </a:rPr>
              <a:t>ITEC Guideline 2400A IT Project Plan review</a:t>
            </a:r>
            <a:endParaRPr lang="en-US" dirty="0">
              <a:solidFill>
                <a:srgbClr val="595959"/>
              </a:solidFill>
            </a:endParaRPr>
          </a:p>
        </p:txBody>
      </p:sp>
    </p:spTree>
    <p:extLst>
      <p:ext uri="{BB962C8B-B14F-4D97-AF65-F5344CB8AC3E}">
        <p14:creationId xmlns:p14="http://schemas.microsoft.com/office/powerpoint/2010/main" val="3854098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Severity</a:t>
            </a:r>
            <a:endParaRPr lang="en-US" dirty="0"/>
          </a:p>
        </p:txBody>
      </p:sp>
      <p:sp>
        <p:nvSpPr>
          <p:cNvPr id="3" name="Content Placeholder 2"/>
          <p:cNvSpPr>
            <a:spLocks noGrp="1"/>
          </p:cNvSpPr>
          <p:nvPr>
            <p:ph idx="1"/>
          </p:nvPr>
        </p:nvSpPr>
        <p:spPr/>
        <p:txBody>
          <a:bodyPr/>
          <a:lstStyle/>
          <a:p>
            <a:r>
              <a:rPr lang="en-US" dirty="0" smtClean="0"/>
              <a:t>Of the 114,991 total violations, 26, 646, or 23.2%, have a severity rating of 10.</a:t>
            </a:r>
            <a:endParaRPr lang="en-US" dirty="0"/>
          </a:p>
        </p:txBody>
      </p:sp>
      <p:sp>
        <p:nvSpPr>
          <p:cNvPr id="4" name="Rectangle 3"/>
          <p:cNvSpPr/>
          <p:nvPr/>
        </p:nvSpPr>
        <p:spPr>
          <a:xfrm>
            <a:off x="0" y="6442502"/>
            <a:ext cx="9144000" cy="415498"/>
          </a:xfrm>
          <a:prstGeom prst="rect">
            <a:avLst/>
          </a:prstGeom>
        </p:spPr>
        <p:txBody>
          <a:bodyPr wrap="square">
            <a:spAutoFit/>
          </a:bodyPr>
          <a:lstStyle/>
          <a:p>
            <a:r>
              <a:rPr lang="en-US" sz="1050" b="1" i="1" dirty="0">
                <a:solidFill>
                  <a:schemeClr val="tx1">
                    <a:lumMod val="65000"/>
                    <a:lumOff val="35000"/>
                  </a:schemeClr>
                </a:solidFill>
              </a:rPr>
              <a:t>Note: </a:t>
            </a:r>
            <a:r>
              <a:rPr lang="en-US" sz="1050" i="1" dirty="0">
                <a:solidFill>
                  <a:schemeClr val="tx1">
                    <a:lumMod val="65000"/>
                    <a:lumOff val="35000"/>
                  </a:schemeClr>
                </a:solidFill>
              </a:rPr>
              <a:t>These statistics are only </a:t>
            </a:r>
            <a:r>
              <a:rPr lang="en-US" sz="1050" i="1" dirty="0" smtClean="0">
                <a:solidFill>
                  <a:schemeClr val="tx1">
                    <a:lumMod val="65000"/>
                    <a:lumOff val="35000"/>
                  </a:schemeClr>
                </a:solidFill>
              </a:rPr>
              <a:t>proposed as </a:t>
            </a:r>
            <a:r>
              <a:rPr lang="en-US" sz="1050" i="1" dirty="0">
                <a:solidFill>
                  <a:schemeClr val="tx1">
                    <a:lumMod val="65000"/>
                    <a:lumOff val="35000"/>
                  </a:schemeClr>
                </a:solidFill>
              </a:rPr>
              <a:t>indicative of the options </a:t>
            </a:r>
            <a:r>
              <a:rPr lang="en-US" sz="1050" i="1" dirty="0" smtClean="0">
                <a:solidFill>
                  <a:schemeClr val="tx1">
                    <a:lumMod val="65000"/>
                    <a:lumOff val="35000"/>
                  </a:schemeClr>
                </a:solidFill>
              </a:rPr>
              <a:t>available, </a:t>
            </a:r>
            <a:r>
              <a:rPr lang="en-US" sz="1050" i="1" dirty="0">
                <a:solidFill>
                  <a:schemeClr val="tx1">
                    <a:lumMod val="65000"/>
                    <a:lumOff val="35000"/>
                  </a:schemeClr>
                </a:solidFill>
              </a:rPr>
              <a:t>and may or may not represent what will </a:t>
            </a:r>
            <a:r>
              <a:rPr lang="en-US" sz="1050" i="1" dirty="0" smtClean="0">
                <a:solidFill>
                  <a:schemeClr val="tx1">
                    <a:lumMod val="65000"/>
                    <a:lumOff val="35000"/>
                  </a:schemeClr>
                </a:solidFill>
              </a:rPr>
              <a:t>appear in </a:t>
            </a:r>
            <a:r>
              <a:rPr lang="en-US" sz="1050" i="1" dirty="0">
                <a:solidFill>
                  <a:schemeClr val="tx1">
                    <a:lumMod val="65000"/>
                    <a:lumOff val="35000"/>
                  </a:schemeClr>
                </a:solidFill>
              </a:rPr>
              <a:t>the KPAT Annual Report</a:t>
            </a:r>
            <a:r>
              <a:rPr lang="en-US" sz="1050" i="1" dirty="0" smtClean="0">
                <a:solidFill>
                  <a:schemeClr val="tx1">
                    <a:lumMod val="65000"/>
                    <a:lumOff val="35000"/>
                  </a:schemeClr>
                </a:solidFill>
              </a:rPr>
              <a:t>. </a:t>
            </a:r>
            <a:r>
              <a:rPr lang="en-US" sz="1050" i="1" dirty="0">
                <a:solidFill>
                  <a:schemeClr val="tx1">
                    <a:lumMod val="65000"/>
                    <a:lumOff val="35000"/>
                  </a:schemeClr>
                </a:solidFill>
              </a:rPr>
              <a:t>Furthermore, the dataset from which they are derived is merely a sampling (see </a:t>
            </a:r>
            <a:r>
              <a:rPr lang="en-US" sz="1050" i="1" dirty="0">
                <a:solidFill>
                  <a:schemeClr val="tx1">
                    <a:lumMod val="65000"/>
                    <a:lumOff val="35000"/>
                  </a:schemeClr>
                </a:solidFill>
                <a:hlinkClick r:id="rId2" action="ppaction://hlinksldjump"/>
              </a:rPr>
              <a:t>Slide 31</a:t>
            </a:r>
            <a:r>
              <a:rPr lang="en-US" sz="1050" i="1" dirty="0">
                <a:solidFill>
                  <a:schemeClr val="tx1">
                    <a:lumMod val="65000"/>
                    <a:lumOff val="35000"/>
                  </a:schemeClr>
                </a:solidFill>
              </a:rPr>
              <a:t> for details</a:t>
            </a:r>
            <a:r>
              <a:rPr lang="en-US" sz="1050" i="1" dirty="0" smtClean="0">
                <a:solidFill>
                  <a:schemeClr val="tx1">
                    <a:lumMod val="65000"/>
                    <a:lumOff val="35000"/>
                  </a:schemeClr>
                </a:solidFill>
              </a:rPr>
              <a:t>).</a:t>
            </a:r>
            <a:endParaRPr lang="en-US" sz="1050" i="1" dirty="0">
              <a:solidFill>
                <a:schemeClr val="tx1">
                  <a:lumMod val="65000"/>
                  <a:lumOff val="35000"/>
                </a:schemeClr>
              </a:solidFill>
            </a:endParaRPr>
          </a:p>
        </p:txBody>
      </p:sp>
    </p:spTree>
    <p:extLst>
      <p:ext uri="{BB962C8B-B14F-4D97-AF65-F5344CB8AC3E}">
        <p14:creationId xmlns:p14="http://schemas.microsoft.com/office/powerpoint/2010/main" val="2191105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9659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2:</a:t>
            </a:r>
            <a:br>
              <a:rPr lang="en-US" dirty="0" smtClean="0"/>
            </a:br>
            <a:r>
              <a:rPr lang="en-US" dirty="0" smtClean="0"/>
              <a:t>Initiatives to Support Policy</a:t>
            </a:r>
            <a:endParaRPr lang="en-US" dirty="0"/>
          </a:p>
        </p:txBody>
      </p:sp>
      <p:sp>
        <p:nvSpPr>
          <p:cNvPr id="3" name="Content Placeholder 2"/>
          <p:cNvSpPr>
            <a:spLocks noGrp="1"/>
          </p:cNvSpPr>
          <p:nvPr>
            <p:ph idx="1"/>
          </p:nvPr>
        </p:nvSpPr>
        <p:spPr>
          <a:xfrm>
            <a:off x="739775" y="2770094"/>
            <a:ext cx="7662864" cy="3630706"/>
          </a:xfrm>
        </p:spPr>
        <p:txBody>
          <a:bodyPr>
            <a:normAutofit fontScale="77500" lnSpcReduction="20000"/>
          </a:bodyPr>
          <a:lstStyle/>
          <a:p>
            <a:r>
              <a:rPr lang="en-US" dirty="0" smtClean="0">
                <a:solidFill>
                  <a:srgbClr val="595959"/>
                </a:solidFill>
              </a:rPr>
              <a:t>Support activities for ITEC Policy 1210 (and any future accessibility policies) are ongoing. However, there are still areas where the need for support has not yet been fully addressed.</a:t>
            </a:r>
          </a:p>
          <a:p>
            <a:r>
              <a:rPr lang="en-US" dirty="0" smtClean="0">
                <a:solidFill>
                  <a:srgbClr val="595959"/>
                </a:solidFill>
              </a:rPr>
              <a:t>For 2012, this may include:</a:t>
            </a:r>
          </a:p>
          <a:p>
            <a:pPr lvl="1"/>
            <a:r>
              <a:rPr lang="en-US" dirty="0" smtClean="0">
                <a:solidFill>
                  <a:srgbClr val="595959"/>
                </a:solidFill>
              </a:rPr>
              <a:t>Efforts to embed accessibility requirements into statewide software contracts; as well as procurements below $250K threshold governed by ITEC Guideline 2400A</a:t>
            </a:r>
          </a:p>
          <a:p>
            <a:pPr lvl="1"/>
            <a:r>
              <a:rPr lang="en-US" dirty="0" smtClean="0">
                <a:solidFill>
                  <a:srgbClr val="595959"/>
                </a:solidFill>
              </a:rPr>
              <a:t>Support for PDF accessibility, and perhaps other non-HTML file types</a:t>
            </a:r>
          </a:p>
          <a:p>
            <a:pPr lvl="1"/>
            <a:r>
              <a:rPr lang="en-US" dirty="0" smtClean="0">
                <a:solidFill>
                  <a:srgbClr val="595959"/>
                </a:solidFill>
              </a:rPr>
              <a:t>Captioning guidance</a:t>
            </a:r>
          </a:p>
        </p:txBody>
      </p:sp>
    </p:spTree>
    <p:extLst>
      <p:ext uri="{BB962C8B-B14F-4D97-AF65-F5344CB8AC3E}">
        <p14:creationId xmlns:p14="http://schemas.microsoft.com/office/powerpoint/2010/main" val="311063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3: Bigger Picture / Strategic Direction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solidFill>
                  <a:schemeClr val="tx2"/>
                </a:solidFill>
              </a:rPr>
              <a:t>Excerpt from charter in Executive Order 8-12:</a:t>
            </a:r>
          </a:p>
          <a:p>
            <a:pPr marL="342900" lvl="1" indent="0">
              <a:buNone/>
            </a:pPr>
            <a:r>
              <a:rPr lang="en-US" i="1" dirty="0">
                <a:solidFill>
                  <a:schemeClr val="tx2"/>
                </a:solidFill>
              </a:rPr>
              <a:t>The Partnership shall aim to establish a leadership role for Kansas in the </a:t>
            </a:r>
            <a:r>
              <a:rPr lang="en-US" i="1" dirty="0" smtClean="0">
                <a:solidFill>
                  <a:schemeClr val="tx2"/>
                </a:solidFill>
              </a:rPr>
              <a:t>national effort </a:t>
            </a:r>
            <a:r>
              <a:rPr lang="en-US" i="1" dirty="0">
                <a:solidFill>
                  <a:schemeClr val="tx2"/>
                </a:solidFill>
              </a:rPr>
              <a:t>to improve access to and use of information and services by individuals </a:t>
            </a:r>
            <a:r>
              <a:rPr lang="en-US" i="1" dirty="0" smtClean="0">
                <a:solidFill>
                  <a:schemeClr val="tx2"/>
                </a:solidFill>
              </a:rPr>
              <a:t>with disabilities.</a:t>
            </a:r>
          </a:p>
          <a:p>
            <a:r>
              <a:rPr lang="en-US" dirty="0" smtClean="0">
                <a:solidFill>
                  <a:srgbClr val="595959"/>
                </a:solidFill>
              </a:rPr>
              <a:t>Broader, more forward-looking activities fall into this track, focused on addressing issues related to new and emerging technologies; evaluating and responding to emerging changes in accessibility standards; answering the question “What does Kansas state government need to do to set the bar in this area?”</a:t>
            </a:r>
          </a:p>
          <a:p>
            <a:r>
              <a:rPr lang="en-US" dirty="0" smtClean="0">
                <a:solidFill>
                  <a:srgbClr val="595959"/>
                </a:solidFill>
              </a:rPr>
              <a:t>Examples of activities for the coming year include:</a:t>
            </a:r>
          </a:p>
          <a:p>
            <a:pPr lvl="1"/>
            <a:r>
              <a:rPr lang="en-US" dirty="0" smtClean="0">
                <a:solidFill>
                  <a:srgbClr val="595959"/>
                </a:solidFill>
              </a:rPr>
              <a:t>Review of Section 508 Refresh, and analysis of strategic impact</a:t>
            </a:r>
          </a:p>
          <a:p>
            <a:pPr lvl="2"/>
            <a:r>
              <a:rPr lang="en-US" dirty="0" smtClean="0">
                <a:solidFill>
                  <a:srgbClr val="595959"/>
                </a:solidFill>
              </a:rPr>
              <a:t>Perhaps others as they arise as well, e.g., new CVAA captioning rules</a:t>
            </a:r>
          </a:p>
          <a:p>
            <a:pPr lvl="1"/>
            <a:r>
              <a:rPr lang="en-US" dirty="0" smtClean="0">
                <a:solidFill>
                  <a:srgbClr val="595959"/>
                </a:solidFill>
              </a:rPr>
              <a:t>Review of successes / lessons learned from other efforts</a:t>
            </a:r>
          </a:p>
          <a:p>
            <a:pPr lvl="1"/>
            <a:r>
              <a:rPr lang="en-US" dirty="0" smtClean="0">
                <a:solidFill>
                  <a:srgbClr val="595959"/>
                </a:solidFill>
              </a:rPr>
              <a:t>Increasing outreach</a:t>
            </a:r>
            <a:endParaRPr lang="en-US" dirty="0">
              <a:solidFill>
                <a:srgbClr val="595959"/>
              </a:solidFill>
            </a:endParaRPr>
          </a:p>
        </p:txBody>
      </p:sp>
    </p:spTree>
    <p:extLst>
      <p:ext uri="{BB962C8B-B14F-4D97-AF65-F5344CB8AC3E}">
        <p14:creationId xmlns:p14="http://schemas.microsoft.com/office/powerpoint/2010/main" val="3737164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 Rollout Update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290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AMP Rollout</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Configuration/enhancements complete, will go live very soon</a:t>
            </a:r>
          </a:p>
          <a:p>
            <a:r>
              <a:rPr lang="en-US" dirty="0" smtClean="0"/>
              <a:t>Martha Gabehart presented </a:t>
            </a:r>
            <a:r>
              <a:rPr lang="en-US" dirty="0"/>
              <a:t>to the Governor’s cabinet in October, at which meeting the Governor expressed his support</a:t>
            </a:r>
            <a:r>
              <a:rPr lang="en-US" dirty="0" smtClean="0"/>
              <a:t>.</a:t>
            </a:r>
          </a:p>
          <a:p>
            <a:r>
              <a:rPr lang="en-US" dirty="0" smtClean="0"/>
              <a:t>Following up </a:t>
            </a:r>
            <a:r>
              <a:rPr lang="en-US" dirty="0"/>
              <a:t>with meetings with agency personnel to introduce AMP and its </a:t>
            </a:r>
            <a:r>
              <a:rPr lang="en-US" dirty="0" smtClean="0"/>
              <a:t>implementation</a:t>
            </a:r>
          </a:p>
          <a:p>
            <a:pPr lvl="1"/>
            <a:r>
              <a:rPr lang="en-US" dirty="0"/>
              <a:t>3 </a:t>
            </a:r>
            <a:r>
              <a:rPr lang="en-US" dirty="0" smtClean="0"/>
              <a:t>so </a:t>
            </a:r>
            <a:r>
              <a:rPr lang="en-US" dirty="0"/>
              <a:t>far (Corrections, SRS, Revenue), </a:t>
            </a:r>
            <a:r>
              <a:rPr lang="en-US" dirty="0" smtClean="0"/>
              <a:t>others scheduled</a:t>
            </a:r>
          </a:p>
          <a:p>
            <a:r>
              <a:rPr lang="en-US" dirty="0" smtClean="0"/>
              <a:t>Presented to ITAB about AMP May 2011, June 2011, and January 2012</a:t>
            </a:r>
          </a:p>
          <a:p>
            <a:r>
              <a:rPr lang="en-US" dirty="0" smtClean="0"/>
              <a:t>66 users from 19 agencies to date.</a:t>
            </a:r>
            <a:endParaRPr lang="en-US" dirty="0"/>
          </a:p>
        </p:txBody>
      </p:sp>
    </p:spTree>
    <p:extLst>
      <p:ext uri="{BB962C8B-B14F-4D97-AF65-F5344CB8AC3E}">
        <p14:creationId xmlns:p14="http://schemas.microsoft.com/office/powerpoint/2010/main" val="307245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Grant Review</a:t>
            </a:r>
            <a:endParaRPr lang="en-US" dirty="0"/>
          </a:p>
        </p:txBody>
      </p:sp>
      <p:sp>
        <p:nvSpPr>
          <p:cNvPr id="3" name="Text Placeholder 2"/>
          <p:cNvSpPr>
            <a:spLocks noGrp="1"/>
          </p:cNvSpPr>
          <p:nvPr>
            <p:ph type="body" idx="1"/>
          </p:nvPr>
        </p:nvSpPr>
        <p:spPr/>
        <p:txBody>
          <a:bodyPr/>
          <a:lstStyle/>
          <a:p>
            <a:r>
              <a:rPr lang="en-US" dirty="0" smtClean="0"/>
              <a:t>Status, Next Steps</a:t>
            </a:r>
            <a:endParaRPr lang="en-US" dirty="0"/>
          </a:p>
        </p:txBody>
      </p:sp>
    </p:spTree>
    <p:extLst>
      <p:ext uri="{BB962C8B-B14F-4D97-AF65-F5344CB8AC3E}">
        <p14:creationId xmlns:p14="http://schemas.microsoft.com/office/powerpoint/2010/main" val="4051926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Kansas Office">
      <a:dk1>
        <a:sysClr val="windowText" lastClr="000000"/>
      </a:dk1>
      <a:lt1>
        <a:sysClr val="window" lastClr="FFFFFF"/>
      </a:lt1>
      <a:dk2>
        <a:srgbClr val="002569"/>
      </a:dk2>
      <a:lt2>
        <a:srgbClr val="E8E8E8"/>
      </a:lt2>
      <a:accent1>
        <a:srgbClr val="0056F5"/>
      </a:accent1>
      <a:accent2>
        <a:srgbClr val="761B0C"/>
      </a:accent2>
      <a:accent3>
        <a:srgbClr val="82B509"/>
      </a:accent3>
      <a:accent4>
        <a:srgbClr val="6953CF"/>
      </a:accent4>
      <a:accent5>
        <a:srgbClr val="159BBE"/>
      </a:accent5>
      <a:accent6>
        <a:srgbClr val="F1AD02"/>
      </a:accent6>
      <a:hlink>
        <a:srgbClr val="0040B5"/>
      </a:hlink>
      <a:folHlink>
        <a:srgbClr val="870AA4"/>
      </a:folHlink>
    </a:clrScheme>
    <a:fontScheme name="Kansas">
      <a:majorFont>
        <a:latin typeface="Futura Std Book"/>
        <a:ea typeface=""/>
        <a:cs typeface=""/>
      </a:majorFont>
      <a:minorFont>
        <a:latin typeface="Times New Roman"/>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emplate>
  <TotalTime>861</TotalTime>
  <Words>2303</Words>
  <Application>Microsoft Office PowerPoint</Application>
  <PresentationFormat>On-screen Show (4:3)</PresentationFormat>
  <Paragraphs>365</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Times New Roman</vt:lpstr>
      <vt:lpstr>Futura Std Book</vt:lpstr>
      <vt:lpstr>Wingdings 2</vt:lpstr>
      <vt:lpstr>Wingdings</vt:lpstr>
      <vt:lpstr>Calibri</vt:lpstr>
      <vt:lpstr>Genesis</vt:lpstr>
      <vt:lpstr>Kansas Partnership for Accessible Technology</vt:lpstr>
      <vt:lpstr>KPAT 2012 Proposed Activity Tracks</vt:lpstr>
      <vt:lpstr>Proposed Activity Tracks</vt:lpstr>
      <vt:lpstr>Track 1: Operations</vt:lpstr>
      <vt:lpstr>Track 2: Initiatives to Support Policy</vt:lpstr>
      <vt:lpstr>Track 3: Bigger Picture / Strategic Direction</vt:lpstr>
      <vt:lpstr>AMP Rollout Update</vt:lpstr>
      <vt:lpstr>AMP Rollout</vt:lpstr>
      <vt:lpstr>INK Grant Review</vt:lpstr>
      <vt:lpstr>INK Grant Status</vt:lpstr>
      <vt:lpstr>INK Grant Status</vt:lpstr>
      <vt:lpstr>ITEC 1210Support Initiatives</vt:lpstr>
      <vt:lpstr>PDF Accessibility</vt:lpstr>
      <vt:lpstr>Captioning Guidance</vt:lpstr>
      <vt:lpstr>Non-ITPP IT Procurement</vt:lpstr>
      <vt:lpstr>Others?</vt:lpstr>
      <vt:lpstr>Section 508 Refresh / Discussion</vt:lpstr>
      <vt:lpstr>Second Refresh Draft Released</vt:lpstr>
      <vt:lpstr>Timeline</vt:lpstr>
      <vt:lpstr>Documents Released</vt:lpstr>
      <vt:lpstr>Draft Highlights</vt:lpstr>
      <vt:lpstr>KPAT Comment</vt:lpstr>
      <vt:lpstr>Section 508 Homepage</vt:lpstr>
      <vt:lpstr>KPAT Annual Report / 2012 Initiatives</vt:lpstr>
      <vt:lpstr>Accomplishments</vt:lpstr>
      <vt:lpstr>Accomplishments</vt:lpstr>
      <vt:lpstr>3 Year IT Plan Responses Update</vt:lpstr>
      <vt:lpstr>Planned Initiatives</vt:lpstr>
      <vt:lpstr>Planned Initiatives</vt:lpstr>
      <vt:lpstr>Accessibility Status of State of Kansas Websites</vt:lpstr>
      <vt:lpstr>Assessment Sample</vt:lpstr>
      <vt:lpstr>Numbers of Violations</vt:lpstr>
      <vt:lpstr>Histogram – Average Violations Per Page</vt:lpstr>
      <vt:lpstr>Average Violations Per Page by Site</vt:lpstr>
      <vt:lpstr>Pages with Violations</vt:lpstr>
      <vt:lpstr>Five Most Frequent Violations</vt:lpstr>
      <vt:lpstr>Top Five Violations as Prioritized by AMP</vt:lpstr>
      <vt:lpstr>Severity, Noticeability, and Tractability</vt:lpstr>
      <vt:lpstr>Histograms – Average Violation Severity, Noticeability, and Tractability</vt:lpstr>
      <vt:lpstr>Severity</vt:lpstr>
      <vt:lpstr>Open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43</cp:revision>
  <cp:lastPrinted>2012-01-27T15:23:06Z</cp:lastPrinted>
  <dcterms:created xsi:type="dcterms:W3CDTF">2012-01-25T15:49:27Z</dcterms:created>
  <dcterms:modified xsi:type="dcterms:W3CDTF">2012-03-29T17:25:39Z</dcterms:modified>
</cp:coreProperties>
</file>