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6" r:id="rId2"/>
    <p:sldId id="262" r:id="rId3"/>
    <p:sldId id="265" r:id="rId4"/>
    <p:sldId id="307" r:id="rId5"/>
    <p:sldId id="308" r:id="rId6"/>
    <p:sldId id="259" r:id="rId7"/>
    <p:sldId id="283" r:id="rId8"/>
    <p:sldId id="310" r:id="rId9"/>
    <p:sldId id="263" r:id="rId10"/>
    <p:sldId id="291" r:id="rId11"/>
    <p:sldId id="297" r:id="rId12"/>
    <p:sldId id="311" r:id="rId13"/>
    <p:sldId id="300" r:id="rId14"/>
    <p:sldId id="312" r:id="rId15"/>
    <p:sldId id="301" r:id="rId16"/>
    <p:sldId id="313" r:id="rId17"/>
    <p:sldId id="314" r:id="rId18"/>
    <p:sldId id="315" r:id="rId19"/>
    <p:sldId id="316" r:id="rId20"/>
    <p:sldId id="317" r:id="rId21"/>
    <p:sldId id="318" r:id="rId22"/>
    <p:sldId id="319" r:id="rId23"/>
    <p:sldId id="324" r:id="rId24"/>
    <p:sldId id="320" r:id="rId25"/>
    <p:sldId id="326" r:id="rId26"/>
    <p:sldId id="340" r:id="rId27"/>
    <p:sldId id="321" r:id="rId28"/>
    <p:sldId id="322" r:id="rId29"/>
    <p:sldId id="323" r:id="rId30"/>
    <p:sldId id="332" r:id="rId31"/>
    <p:sldId id="333" r:id="rId32"/>
    <p:sldId id="325" r:id="rId33"/>
    <p:sldId id="327" r:id="rId34"/>
    <p:sldId id="328" r:id="rId35"/>
    <p:sldId id="329" r:id="rId36"/>
    <p:sldId id="330" r:id="rId37"/>
    <p:sldId id="331" r:id="rId38"/>
    <p:sldId id="336" r:id="rId39"/>
    <p:sldId id="337" r:id="rId40"/>
    <p:sldId id="338" r:id="rId41"/>
    <p:sldId id="339" r:id="rId42"/>
    <p:sldId id="335" r:id="rId43"/>
    <p:sldId id="334" r:id="rId44"/>
    <p:sldId id="264" r:id="rId45"/>
  </p:sldIdLst>
  <p:sldSz cx="9144000" cy="6858000" type="screen4x3"/>
  <p:notesSz cx="6858000" cy="9296400"/>
  <p:embeddedFontLst>
    <p:embeddedFont>
      <p:font typeface="Wingdings 2" pitchFamily="18" charset="2"/>
      <p:regular r:id="rId47"/>
    </p:embeddedFont>
    <p:embeddedFont>
      <p:font typeface="Calibri"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34" autoAdjust="0"/>
  </p:normalViewPr>
  <p:slideViewPr>
    <p:cSldViewPr>
      <p:cViewPr varScale="1">
        <p:scale>
          <a:sx n="103" d="100"/>
          <a:sy n="103" d="100"/>
        </p:scale>
        <p:origin x="-1134" y="-90"/>
      </p:cViewPr>
      <p:guideLst>
        <p:guide orient="horz" pos="2160"/>
        <p:guide pos="2880"/>
      </p:guideLst>
    </p:cSldViewPr>
  </p:slideViewPr>
  <p:outlineViewPr>
    <p:cViewPr>
      <p:scale>
        <a:sx n="33" d="100"/>
        <a:sy n="33" d="100"/>
      </p:scale>
      <p:origin x="0" y="1000"/>
    </p:cViewPr>
  </p:outlineViewPr>
  <p:notesTextViewPr>
    <p:cViewPr>
      <p:scale>
        <a:sx n="1" d="1"/>
        <a:sy n="1" d="1"/>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4F288D-C538-B443-8817-A6AE1173035A}" type="datetimeFigureOut">
              <a:rPr lang="en-US" smtClean="0"/>
              <a:t>4/4/2012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CB28A6B-E5E4-4940-B408-8BD85FC423E3}" type="slidenum">
              <a:rPr lang="en-US" smtClean="0"/>
              <a:t>‹#›</a:t>
            </a:fld>
            <a:endParaRPr lang="en-US"/>
          </a:p>
        </p:txBody>
      </p:sp>
    </p:spTree>
    <p:extLst>
      <p:ext uri="{BB962C8B-B14F-4D97-AF65-F5344CB8AC3E}">
        <p14:creationId xmlns:p14="http://schemas.microsoft.com/office/powerpoint/2010/main" val="1703723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a:t>
            </a:fld>
            <a:endParaRPr lang="en-US"/>
          </a:p>
        </p:txBody>
      </p:sp>
    </p:spTree>
    <p:extLst>
      <p:ext uri="{BB962C8B-B14F-4D97-AF65-F5344CB8AC3E}">
        <p14:creationId xmlns:p14="http://schemas.microsoft.com/office/powerpoint/2010/main" val="105353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10</a:t>
            </a:fld>
            <a:endParaRPr lang="en-US"/>
          </a:p>
        </p:txBody>
      </p:sp>
    </p:spTree>
    <p:extLst>
      <p:ext uri="{BB962C8B-B14F-4D97-AF65-F5344CB8AC3E}">
        <p14:creationId xmlns:p14="http://schemas.microsoft.com/office/powerpoint/2010/main" val="183079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 Contact Listing at http://</a:t>
            </a:r>
            <a:r>
              <a:rPr lang="en-US" dirty="0" err="1" smtClean="0"/>
              <a:t>da.ks.gov</a:t>
            </a:r>
            <a:r>
              <a:rPr lang="en-US" dirty="0" smtClean="0"/>
              <a:t>/Phonebook/</a:t>
            </a:r>
            <a:r>
              <a:rPr lang="en-US" dirty="0" err="1" smtClean="0"/>
              <a:t>agencyprint.asp</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Additions were public universities from http://</a:t>
            </a:r>
            <a:r>
              <a:rPr lang="en-US" dirty="0" err="1" smtClean="0"/>
              <a:t>www.kansasregents.org</a:t>
            </a:r>
            <a:r>
              <a:rPr lang="en-US" dirty="0" smtClean="0"/>
              <a:t>/</a:t>
            </a:r>
            <a:r>
              <a:rPr lang="en-US" dirty="0" err="1" smtClean="0"/>
              <a:t>interactive_map_listing</a:t>
            </a:r>
            <a:r>
              <a:rPr lang="en-US" dirty="0" smtClean="0"/>
              <a:t> missing from the list, and the Legislature.</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11</a:t>
            </a:fld>
            <a:endParaRPr lang="en-US"/>
          </a:p>
        </p:txBody>
      </p:sp>
    </p:spTree>
    <p:extLst>
      <p:ext uri="{BB962C8B-B14F-4D97-AF65-F5344CB8AC3E}">
        <p14:creationId xmlns:p14="http://schemas.microsoft.com/office/powerpoint/2010/main" val="28965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13</a:t>
            </a:fld>
            <a:endParaRPr lang="en-US"/>
          </a:p>
        </p:txBody>
      </p:sp>
    </p:spTree>
    <p:extLst>
      <p:ext uri="{BB962C8B-B14F-4D97-AF65-F5344CB8AC3E}">
        <p14:creationId xmlns:p14="http://schemas.microsoft.com/office/powerpoint/2010/main" val="24997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14</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15</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16</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17</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18</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22</a:t>
            </a:fld>
            <a:endParaRPr lang="en-US"/>
          </a:p>
        </p:txBody>
      </p:sp>
    </p:spTree>
    <p:extLst>
      <p:ext uri="{BB962C8B-B14F-4D97-AF65-F5344CB8AC3E}">
        <p14:creationId xmlns:p14="http://schemas.microsoft.com/office/powerpoint/2010/main" val="268175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24</a:t>
            </a:fld>
            <a:endParaRPr lang="en-US"/>
          </a:p>
        </p:txBody>
      </p:sp>
    </p:spTree>
    <p:extLst>
      <p:ext uri="{BB962C8B-B14F-4D97-AF65-F5344CB8AC3E}">
        <p14:creationId xmlns:p14="http://schemas.microsoft.com/office/powerpoint/2010/main" val="405903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a:t>
            </a:fld>
            <a:endParaRPr lang="en-US"/>
          </a:p>
        </p:txBody>
      </p:sp>
    </p:spTree>
    <p:extLst>
      <p:ext uri="{BB962C8B-B14F-4D97-AF65-F5344CB8AC3E}">
        <p14:creationId xmlns:p14="http://schemas.microsoft.com/office/powerpoint/2010/main" val="389674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j.mp</a:t>
            </a:r>
            <a:r>
              <a:rPr lang="en-US" dirty="0" smtClean="0"/>
              <a:t>/</a:t>
            </a:r>
            <a:r>
              <a:rPr lang="en-US" dirty="0" err="1" smtClean="0"/>
              <a:t>HMFJDh</a:t>
            </a:r>
            <a:r>
              <a:rPr lang="en-US" dirty="0" smtClean="0"/>
              <a:t> → http://</a:t>
            </a:r>
            <a:r>
              <a:rPr lang="en-US" dirty="0" err="1" smtClean="0"/>
              <a:t>office.microsoft.com</a:t>
            </a:r>
            <a:r>
              <a:rPr lang="en-US" dirty="0" smtClean="0"/>
              <a:t>/en-us/word-help/creating-accessible-word-documents-HA101999993.aspx</a:t>
            </a:r>
          </a:p>
          <a:p>
            <a:r>
              <a:rPr lang="en-US" dirty="0" smtClean="0"/>
              <a:t>http://</a:t>
            </a:r>
            <a:r>
              <a:rPr lang="en-US" dirty="0" err="1" smtClean="0"/>
              <a:t>j.mp</a:t>
            </a:r>
            <a:r>
              <a:rPr lang="en-US" dirty="0" smtClean="0"/>
              <a:t>/</a:t>
            </a:r>
            <a:r>
              <a:rPr lang="en-US" dirty="0" err="1" smtClean="0"/>
              <a:t>hwgvTD</a:t>
            </a:r>
            <a:r>
              <a:rPr lang="en-US" dirty="0" smtClean="0"/>
              <a:t> → http://</a:t>
            </a:r>
            <a:r>
              <a:rPr lang="en-US" dirty="0" err="1" smtClean="0"/>
              <a:t>office.microsoft.com</a:t>
            </a:r>
            <a:r>
              <a:rPr lang="en-US" dirty="0" smtClean="0"/>
              <a:t>/en-us/excel-help/creating-accessible-excel-files-HA102013545.aspx</a:t>
            </a:r>
          </a:p>
          <a:p>
            <a:r>
              <a:rPr lang="en-US" dirty="0" smtClean="0"/>
              <a:t>http://</a:t>
            </a:r>
            <a:r>
              <a:rPr lang="en-US" dirty="0" err="1" smtClean="0"/>
              <a:t>j.mp</a:t>
            </a:r>
            <a:r>
              <a:rPr lang="en-US" dirty="0" smtClean="0"/>
              <a:t>/HMH50N → http://</a:t>
            </a:r>
            <a:r>
              <a:rPr lang="en-US" dirty="0" err="1" smtClean="0"/>
              <a:t>office.microsoft.com</a:t>
            </a:r>
            <a:r>
              <a:rPr lang="en-US" dirty="0" smtClean="0"/>
              <a:t>/en-us/</a:t>
            </a:r>
            <a:r>
              <a:rPr lang="en-US" dirty="0" err="1" smtClean="0"/>
              <a:t>powerpoint</a:t>
            </a:r>
            <a:r>
              <a:rPr lang="en-US" dirty="0" smtClean="0"/>
              <a:t>-help/creating-accessible-powerpoint-presentations-HA102013555.aspx</a:t>
            </a:r>
          </a:p>
          <a:p>
            <a:r>
              <a:rPr lang="en-US" dirty="0" smtClean="0"/>
              <a:t>http://j.mp/idYMkx → http://</a:t>
            </a:r>
            <a:r>
              <a:rPr lang="en-US" dirty="0" smtClean="0"/>
              <a:t>office.microsoft.com/en-us/excel-help/create-accessible-pdfs-HA102478227.aspx</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was skipped in the meeting due to time constraints.)</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25</a:t>
            </a:fld>
            <a:endParaRPr lang="en-US"/>
          </a:p>
        </p:txBody>
      </p:sp>
    </p:spTree>
    <p:extLst>
      <p:ext uri="{BB962C8B-B14F-4D97-AF65-F5344CB8AC3E}">
        <p14:creationId xmlns:p14="http://schemas.microsoft.com/office/powerpoint/2010/main" val="314149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Bill Griffiths for passing along this information</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was skipped in the meeting due to time constraints.)</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26</a:t>
            </a:fld>
            <a:endParaRPr lang="en-US"/>
          </a:p>
        </p:txBody>
      </p:sp>
    </p:spTree>
    <p:extLst>
      <p:ext uri="{BB962C8B-B14F-4D97-AF65-F5344CB8AC3E}">
        <p14:creationId xmlns:p14="http://schemas.microsoft.com/office/powerpoint/2010/main" val="58523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was skipped in the meeting due to time constraints.)</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27</a:t>
            </a:fld>
            <a:endParaRPr lang="en-US"/>
          </a:p>
        </p:txBody>
      </p:sp>
    </p:spTree>
    <p:extLst>
      <p:ext uri="{BB962C8B-B14F-4D97-AF65-F5344CB8AC3E}">
        <p14:creationId xmlns:p14="http://schemas.microsoft.com/office/powerpoint/2010/main" val="3335984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28</a:t>
            </a:fld>
            <a:endParaRPr lang="en-US"/>
          </a:p>
        </p:txBody>
      </p:sp>
    </p:spTree>
    <p:extLst>
      <p:ext uri="{BB962C8B-B14F-4D97-AF65-F5344CB8AC3E}">
        <p14:creationId xmlns:p14="http://schemas.microsoft.com/office/powerpoint/2010/main" val="6036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also a “Quick Check” in Acrobat Pro</a:t>
            </a:r>
            <a:r>
              <a:rPr lang="en-US" dirty="0" smtClean="0"/>
              <a:t>.</a:t>
            </a:r>
          </a:p>
          <a:p>
            <a:endParaRPr lang="en-US" dirty="0" smtClean="0"/>
          </a:p>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29</a:t>
            </a:fld>
            <a:endParaRPr lang="en-US"/>
          </a:p>
        </p:txBody>
      </p:sp>
    </p:spTree>
    <p:extLst>
      <p:ext uri="{BB962C8B-B14F-4D97-AF65-F5344CB8AC3E}">
        <p14:creationId xmlns:p14="http://schemas.microsoft.com/office/powerpoint/2010/main" val="200565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30</a:t>
            </a:fld>
            <a:endParaRPr lang="en-US"/>
          </a:p>
        </p:txBody>
      </p:sp>
    </p:spTree>
    <p:extLst>
      <p:ext uri="{BB962C8B-B14F-4D97-AF65-F5344CB8AC3E}">
        <p14:creationId xmlns:p14="http://schemas.microsoft.com/office/powerpoint/2010/main" val="2481828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31</a:t>
            </a:fld>
            <a:endParaRPr lang="en-US"/>
          </a:p>
        </p:txBody>
      </p:sp>
    </p:spTree>
    <p:extLst>
      <p:ext uri="{BB962C8B-B14F-4D97-AF65-F5344CB8AC3E}">
        <p14:creationId xmlns:p14="http://schemas.microsoft.com/office/powerpoint/2010/main" val="168934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32</a:t>
            </a:fld>
            <a:endParaRPr lang="en-US"/>
          </a:p>
        </p:txBody>
      </p:sp>
    </p:spTree>
    <p:extLst>
      <p:ext uri="{BB962C8B-B14F-4D97-AF65-F5344CB8AC3E}">
        <p14:creationId xmlns:p14="http://schemas.microsoft.com/office/powerpoint/2010/main" val="132326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http://j.mp/szZkKC</a:t>
            </a:r>
            <a:r>
              <a:rPr lang="en-US" baseline="0" dirty="0" smtClean="0"/>
              <a:t> → http://</a:t>
            </a:r>
            <a:r>
              <a:rPr lang="en-US" baseline="0" dirty="0" smtClean="0"/>
              <a:t>office.microsoft.com/en-us/excel-help/accessibility-checker-HA010369192.aspx</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was skipped in the meeting due to time constraints.)</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33</a:t>
            </a:fld>
            <a:endParaRPr lang="en-US"/>
          </a:p>
        </p:txBody>
      </p:sp>
    </p:spTree>
    <p:extLst>
      <p:ext uri="{BB962C8B-B14F-4D97-AF65-F5344CB8AC3E}">
        <p14:creationId xmlns:p14="http://schemas.microsoft.com/office/powerpoint/2010/main" val="1732083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34</a:t>
            </a:fld>
            <a:endParaRPr lang="en-US"/>
          </a:p>
        </p:txBody>
      </p:sp>
    </p:spTree>
    <p:extLst>
      <p:ext uri="{BB962C8B-B14F-4D97-AF65-F5344CB8AC3E}">
        <p14:creationId xmlns:p14="http://schemas.microsoft.com/office/powerpoint/2010/main" val="99378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35</a:t>
            </a:fld>
            <a:endParaRPr lang="en-US"/>
          </a:p>
        </p:txBody>
      </p:sp>
    </p:spTree>
    <p:extLst>
      <p:ext uri="{BB962C8B-B14F-4D97-AF65-F5344CB8AC3E}">
        <p14:creationId xmlns:p14="http://schemas.microsoft.com/office/powerpoint/2010/main" val="341539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http://j.mp/idYMkx → http://</a:t>
            </a:r>
            <a:r>
              <a:rPr lang="en-US" dirty="0" smtClean="0"/>
              <a:t>office.microsoft.com/en-us/excel-help/create-accessible-pdfs-HA102478227.aspx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was skipped in the meeting due to time constraints.)</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36</a:t>
            </a:fld>
            <a:endParaRPr lang="en-US"/>
          </a:p>
        </p:txBody>
      </p:sp>
    </p:spTree>
    <p:extLst>
      <p:ext uri="{BB962C8B-B14F-4D97-AF65-F5344CB8AC3E}">
        <p14:creationId xmlns:p14="http://schemas.microsoft.com/office/powerpoint/2010/main" val="305955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37</a:t>
            </a:fld>
            <a:endParaRPr lang="en-US"/>
          </a:p>
        </p:txBody>
      </p:sp>
    </p:spTree>
    <p:extLst>
      <p:ext uri="{BB962C8B-B14F-4D97-AF65-F5344CB8AC3E}">
        <p14:creationId xmlns:p14="http://schemas.microsoft.com/office/powerpoint/2010/main" val="2806063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 in a</a:t>
            </a:r>
            <a:r>
              <a:rPr lang="en-US" baseline="0" dirty="0" smtClean="0"/>
              <a:t> demo at the next meeting</a:t>
            </a:r>
            <a:r>
              <a:rPr lang="en-US" baseline="0" dirty="0" smtClean="0"/>
              <a:t>?</a:t>
            </a:r>
          </a:p>
          <a:p>
            <a:endParaRPr lang="en-US" baseline="0" dirty="0" smtClean="0"/>
          </a:p>
          <a:p>
            <a:r>
              <a:rPr lang="en-US" dirty="0" smtClean="0"/>
              <a:t>(This</a:t>
            </a:r>
            <a:r>
              <a:rPr lang="en-US" baseline="0" dirty="0" smtClean="0"/>
              <a:t> slide was skipped in the meeting due to time constraints.)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41</a:t>
            </a:fld>
            <a:endParaRPr lang="en-US"/>
          </a:p>
        </p:txBody>
      </p:sp>
    </p:spTree>
    <p:extLst>
      <p:ext uri="{BB962C8B-B14F-4D97-AF65-F5344CB8AC3E}">
        <p14:creationId xmlns:p14="http://schemas.microsoft.com/office/powerpoint/2010/main" val="3416342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44</a:t>
            </a:fld>
            <a:endParaRPr lang="en-US"/>
          </a:p>
        </p:txBody>
      </p:sp>
    </p:spTree>
    <p:extLst>
      <p:ext uri="{BB962C8B-B14F-4D97-AF65-F5344CB8AC3E}">
        <p14:creationId xmlns:p14="http://schemas.microsoft.com/office/powerpoint/2010/main" val="9177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Shortened</a:t>
            </a:r>
            <a:r>
              <a:rPr lang="en-US" baseline="0" dirty="0" smtClean="0"/>
              <a:t> URL redirects to http://</a:t>
            </a:r>
            <a:r>
              <a:rPr lang="en-US" baseline="0" dirty="0" err="1" smtClean="0"/>
              <a:t>www.regulations.gov</a:t>
            </a:r>
            <a:r>
              <a:rPr lang="en-US" baseline="0" dirty="0" smtClean="0"/>
              <a:t>/#!</a:t>
            </a:r>
            <a:r>
              <a:rPr lang="en-US" baseline="0" dirty="0" err="1" smtClean="0"/>
              <a:t>documentDetail;D</a:t>
            </a:r>
            <a:r>
              <a:rPr lang="en-US" baseline="0" dirty="0" smtClean="0"/>
              <a:t>=ATBCB-2011-0007-0042</a:t>
            </a:r>
            <a:endParaRPr lang="en-US" dirty="0" smtClean="0"/>
          </a:p>
          <a:p>
            <a:endParaRPr lang="en-US" dirty="0" smtClean="0"/>
          </a:p>
          <a:p>
            <a:r>
              <a:rPr lang="en-US" dirty="0" smtClean="0"/>
              <a:t>Oracle Accessibility</a:t>
            </a:r>
            <a:r>
              <a:rPr lang="en-US" baseline="0" dirty="0" smtClean="0"/>
              <a:t> Program Director has remarked to me, in a separate email conversation, that he noticed our comment. </a:t>
            </a:r>
            <a:r>
              <a:rPr lang="en-US" i="1" baseline="0" dirty="0" smtClean="0"/>
              <a:t>—CDR</a:t>
            </a:r>
            <a:endParaRPr lang="en-US" i="1" dirty="0"/>
          </a:p>
        </p:txBody>
      </p:sp>
      <p:sp>
        <p:nvSpPr>
          <p:cNvPr id="4" name="Slide Number Placeholder 3"/>
          <p:cNvSpPr>
            <a:spLocks noGrp="1"/>
          </p:cNvSpPr>
          <p:nvPr>
            <p:ph type="sldNum" sz="quarter" idx="10"/>
          </p:nvPr>
        </p:nvSpPr>
        <p:spPr/>
        <p:txBody>
          <a:bodyPr/>
          <a:lstStyle/>
          <a:p>
            <a:fld id="{9CB28A6B-E5E4-4940-B408-8BD85FC423E3}" type="slidenum">
              <a:rPr lang="en-US" smtClean="0"/>
              <a:t>4</a:t>
            </a:fld>
            <a:endParaRPr lang="en-US"/>
          </a:p>
        </p:txBody>
      </p:sp>
    </p:spTree>
    <p:extLst>
      <p:ext uri="{BB962C8B-B14F-4D97-AF65-F5344CB8AC3E}">
        <p14:creationId xmlns:p14="http://schemas.microsoft.com/office/powerpoint/2010/main" val="420538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NASCIO: </a:t>
            </a:r>
            <a:r>
              <a:rPr lang="en-US" sz="1200" kern="1200" dirty="0" smtClean="0">
                <a:solidFill>
                  <a:schemeClr val="tx1"/>
                </a:solidFill>
                <a:latin typeface="+mn-lt"/>
                <a:ea typeface="+mn-ea"/>
                <a:cs typeface="+mn-cs"/>
              </a:rPr>
              <a:t>National Association of State Chief Information Officers</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a:t>
            </a:r>
            <a:r>
              <a:rPr lang="en-US" sz="1200" kern="1200" baseline="0" dirty="0" err="1" smtClean="0">
                <a:solidFill>
                  <a:schemeClr val="tx1"/>
                </a:solidFill>
                <a:latin typeface="+mn-lt"/>
                <a:ea typeface="+mn-ea"/>
                <a:cs typeface="+mn-cs"/>
              </a:rPr>
              <a:t>go.usa.gov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mOz</a:t>
            </a:r>
            <a:r>
              <a:rPr lang="en-US" sz="1200" kern="1200" baseline="0" dirty="0" smtClean="0">
                <a:solidFill>
                  <a:schemeClr val="tx1"/>
                </a:solidFill>
                <a:latin typeface="+mn-lt"/>
                <a:ea typeface="+mn-ea"/>
                <a:cs typeface="+mn-cs"/>
              </a:rPr>
              <a:t> → http://</a:t>
            </a:r>
            <a:r>
              <a:rPr lang="en-US" sz="1200" kern="1200" baseline="0" dirty="0" err="1" smtClean="0">
                <a:solidFill>
                  <a:schemeClr val="tx1"/>
                </a:solidFill>
                <a:latin typeface="+mn-lt"/>
                <a:ea typeface="+mn-ea"/>
                <a:cs typeface="+mn-cs"/>
              </a:rPr>
              <a:t>www.regulations.gov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documentDetail;D</a:t>
            </a:r>
            <a:r>
              <a:rPr lang="en-US" sz="1200" kern="1200" baseline="0" dirty="0" smtClean="0">
                <a:solidFill>
                  <a:schemeClr val="tx1"/>
                </a:solidFill>
                <a:latin typeface="+mn-lt"/>
                <a:ea typeface="+mn-ea"/>
                <a:cs typeface="+mn-cs"/>
              </a:rPr>
              <a:t>=ATBCB-2011-0007-0052</a:t>
            </a:r>
          </a:p>
          <a:p>
            <a:r>
              <a:rPr lang="en-US" dirty="0" smtClean="0"/>
              <a:t>http://</a:t>
            </a:r>
            <a:r>
              <a:rPr lang="en-US" dirty="0" err="1" smtClean="0"/>
              <a:t>go.usa.gov</a:t>
            </a:r>
            <a:r>
              <a:rPr lang="en-US" dirty="0" smtClean="0"/>
              <a:t>/</a:t>
            </a:r>
            <a:r>
              <a:rPr lang="en-US" dirty="0" err="1" smtClean="0"/>
              <a:t>mOu</a:t>
            </a:r>
            <a:r>
              <a:rPr lang="en-US" baseline="0" dirty="0" smtClean="0"/>
              <a:t> → http://</a:t>
            </a:r>
            <a:r>
              <a:rPr lang="en-US" baseline="0" dirty="0" err="1" smtClean="0"/>
              <a:t>www.regulations.gov</a:t>
            </a:r>
            <a:r>
              <a:rPr lang="en-US" baseline="0" dirty="0" smtClean="0"/>
              <a:t>/#!</a:t>
            </a:r>
            <a:r>
              <a:rPr lang="en-US" baseline="0" dirty="0" err="1" smtClean="0"/>
              <a:t>docketDetail;dct</a:t>
            </a:r>
            <a:r>
              <a:rPr lang="en-US" baseline="0" dirty="0" smtClean="0"/>
              <a:t>=</a:t>
            </a:r>
            <a:r>
              <a:rPr lang="en-US" baseline="0" dirty="0" err="1" smtClean="0"/>
              <a:t>PS;rpp</a:t>
            </a:r>
            <a:r>
              <a:rPr lang="en-US" baseline="0" dirty="0" smtClean="0"/>
              <a:t>=250;po=0;D=ATBCB-2011-0007</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5</a:t>
            </a:fld>
            <a:endParaRPr lang="en-US"/>
          </a:p>
        </p:txBody>
      </p:sp>
    </p:spTree>
    <p:extLst>
      <p:ext uri="{BB962C8B-B14F-4D97-AF65-F5344CB8AC3E}">
        <p14:creationId xmlns:p14="http://schemas.microsoft.com/office/powerpoint/2010/main" val="119159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6</a:t>
            </a:fld>
            <a:endParaRPr lang="en-US"/>
          </a:p>
        </p:txBody>
      </p:sp>
    </p:spTree>
    <p:extLst>
      <p:ext uri="{BB962C8B-B14F-4D97-AF65-F5344CB8AC3E}">
        <p14:creationId xmlns:p14="http://schemas.microsoft.com/office/powerpoint/2010/main" val="56801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7</a:t>
            </a:fld>
            <a:endParaRPr lang="en-US"/>
          </a:p>
        </p:txBody>
      </p:sp>
    </p:spTree>
    <p:extLst>
      <p:ext uri="{BB962C8B-B14F-4D97-AF65-F5344CB8AC3E}">
        <p14:creationId xmlns:p14="http://schemas.microsoft.com/office/powerpoint/2010/main" val="418699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received similar email from Kansas Highway Patrol.</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8</a:t>
            </a:fld>
            <a:endParaRPr lang="en-US"/>
          </a:p>
        </p:txBody>
      </p:sp>
    </p:spTree>
    <p:extLst>
      <p:ext uri="{BB962C8B-B14F-4D97-AF65-F5344CB8AC3E}">
        <p14:creationId xmlns:p14="http://schemas.microsoft.com/office/powerpoint/2010/main" val="18209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9</a:t>
            </a:fld>
            <a:endParaRPr lang="en-US"/>
          </a:p>
        </p:txBody>
      </p:sp>
    </p:spTree>
    <p:extLst>
      <p:ext uri="{BB962C8B-B14F-4D97-AF65-F5344CB8AC3E}">
        <p14:creationId xmlns:p14="http://schemas.microsoft.com/office/powerpoint/2010/main" val="416157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sz="4400" dirty="0">
              <a:solidFill>
                <a:schemeClr val="accent6"/>
              </a:solidFill>
              <a:latin typeface="Wingdings 2" pitchFamily="18" charset="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46EC8-7558-49A0-8C2D-63102DD3D46D}" type="datetimeFigureOut">
              <a:rPr lang="en-US" smtClean="0"/>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800"/>
            </a:lvl1pPr>
            <a:lvl2pPr>
              <a:defRPr sz="28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3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6"/>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6"/>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B46EC8-7558-49A0-8C2D-63102DD3D46D}" type="datetimeFigureOut">
              <a:rPr lang="en-US" smtClean="0"/>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normAutofit/>
          </a:bodyPr>
          <a:lstStyle>
            <a:lvl1pPr marL="0" indent="0" algn="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4/4/2012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lang="en-US" sz="4400" dirty="0">
              <a:solidFill>
                <a:schemeClr val="accent6"/>
              </a:solidFill>
              <a:latin typeface="Wingdings 2" pitchFamily="18" charset="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34753"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A1B46EC8-7558-49A0-8C2D-63102DD3D46D}" type="datetimeFigureOut">
              <a:rPr lang="en-US" smtClean="0"/>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Content Placeholder 2"/>
          <p:cNvSpPr>
            <a:spLocks noGrp="1"/>
          </p:cNvSpPr>
          <p:nvPr>
            <p:ph sz="half" idx="14"/>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2"/>
          <p:cNvSpPr>
            <a:spLocks noGrp="1"/>
          </p:cNvSpPr>
          <p:nvPr>
            <p:ph sz="half" idx="14"/>
          </p:nvPr>
        </p:nvSpPr>
        <p:spPr>
          <a:xfrm>
            <a:off x="739775"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5"/>
          </p:nvPr>
        </p:nvSpPr>
        <p:spPr>
          <a:xfrm>
            <a:off x="739775"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46EC8-7558-49A0-8C2D-63102DD3D46D}" type="datetimeFigureOut">
              <a:rPr lang="en-US" smtClean="0"/>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1B46EC8-7558-49A0-8C2D-63102DD3D46D}" type="datetimeFigureOut">
              <a:rPr lang="en-US" smtClean="0"/>
              <a:t>4/4/2012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EE9565A-0C4C-4C97-88AF-2120387028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6"/>
        </a:buClr>
        <a:buSzPct val="90000"/>
        <a:buFont typeface="Wingdings 2" pitchFamily="18" charset="2"/>
        <a:buChar char=""/>
        <a:defRPr sz="2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4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dobe.com/accessibility/products/acrobat/pdf/A9-access-best-practice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hhs.gov/web/508/pdfs/" TargetMode="External"/><Relationship Id="rId4" Type="http://schemas.openxmlformats.org/officeDocument/2006/relationships/hyperlink" Target="http://www.w3.org/TR/WCAG20-TECHS/pdf.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j.mp/HMFJD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j.mp/idYMkx" TargetMode="External"/><Relationship Id="rId5" Type="http://schemas.openxmlformats.org/officeDocument/2006/relationships/hyperlink" Target="http://j.mp/HMH50N" TargetMode="External"/><Relationship Id="rId4" Type="http://schemas.openxmlformats.org/officeDocument/2006/relationships/hyperlink" Target="http://j.mp/hwgvT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pdfa.org/competence-centers/pdfua-competence-cen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o.usa.gov/jG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hs.gov/web/policies/checklistpdf.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dobe.com/products/acrobatpro.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commonlook.com/CommonLook-PDF" TargetMode="External"/><Relationship Id="rId4" Type="http://schemas.openxmlformats.org/officeDocument/2006/relationships/hyperlink" Target="http://www.access-for-all.ch/en/pdf-lab/pdf-accessibility-checker-pac.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ccess-board.gov/sec508/refresh/notic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ccess-board.gov/sec508/refresh/draft-rule.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hhs.gov/web/508/checklis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mp/szZkKC"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hyperlink" Target="http://www.commonlook.com/CommonLook-Clarit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dobe.com/products/acrobatpro.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ommonlook.com/CommonLook-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j.mp/idYMkx"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www.commonlook.com/CommonLook-offic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ommonlook.com/verification-and-remedi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o.usa.gov/PI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nascio.org/aboutNASCIO/index.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o.usa.gov/mOu" TargetMode="External"/><Relationship Id="rId4" Type="http://schemas.openxmlformats.org/officeDocument/2006/relationships/hyperlink" Target="http://go.usa.gov/mOz"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Kansas Partnership for Accessible Technology</a:t>
            </a:r>
            <a:endParaRPr lang="en-US" dirty="0"/>
          </a:p>
        </p:txBody>
      </p:sp>
      <p:sp>
        <p:nvSpPr>
          <p:cNvPr id="7" name="Subtitle 6"/>
          <p:cNvSpPr>
            <a:spLocks noGrp="1"/>
          </p:cNvSpPr>
          <p:nvPr>
            <p:ph type="subTitle" idx="1"/>
          </p:nvPr>
        </p:nvSpPr>
        <p:spPr/>
        <p:txBody>
          <a:bodyPr/>
          <a:lstStyle/>
          <a:p>
            <a:r>
              <a:rPr lang="en-US" dirty="0" smtClean="0"/>
              <a:t>April 3, 2012 Meeting</a:t>
            </a:r>
            <a:endParaRPr lang="en-US" dirty="0"/>
          </a:p>
        </p:txBody>
      </p:sp>
    </p:spTree>
    <p:extLst>
      <p:ext uri="{BB962C8B-B14F-4D97-AF65-F5344CB8AC3E}">
        <p14:creationId xmlns:p14="http://schemas.microsoft.com/office/powerpoint/2010/main" val="186318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 Draft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Accomplishments and Planned Initiatives as outlined last meeting</a:t>
            </a:r>
          </a:p>
          <a:p>
            <a:r>
              <a:rPr lang="en-US" dirty="0" smtClean="0"/>
              <a:t>A number of tentative possibilities for reporting AMP results for the Accessibility Status of State Websites last time.</a:t>
            </a:r>
          </a:p>
          <a:p>
            <a:r>
              <a:rPr lang="en-US" dirty="0" smtClean="0"/>
              <a:t>Refined and came up with some new ideas based on your feedback</a:t>
            </a:r>
            <a:endParaRPr lang="en-US" dirty="0"/>
          </a:p>
        </p:txBody>
      </p:sp>
    </p:spTree>
    <p:extLst>
      <p:ext uri="{BB962C8B-B14F-4D97-AF65-F5344CB8AC3E}">
        <p14:creationId xmlns:p14="http://schemas.microsoft.com/office/powerpoint/2010/main" val="356965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Sample</a:t>
            </a:r>
            <a:endParaRPr lang="en-US" dirty="0"/>
          </a:p>
        </p:txBody>
      </p:sp>
      <p:sp>
        <p:nvSpPr>
          <p:cNvPr id="3" name="Content Placeholder 2"/>
          <p:cNvSpPr>
            <a:spLocks noGrp="1"/>
          </p:cNvSpPr>
          <p:nvPr>
            <p:ph idx="1"/>
          </p:nvPr>
        </p:nvSpPr>
        <p:spPr/>
        <p:txBody>
          <a:bodyPr>
            <a:normAutofit fontScale="92500"/>
          </a:bodyPr>
          <a:lstStyle/>
          <a:p>
            <a:r>
              <a:rPr lang="en-US" dirty="0" smtClean="0"/>
              <a:t>63 agency home page domains, as represented in the Agency Contact Listing page of the Communication Directory on the Department of Administration website (with corrections and a few additions)</a:t>
            </a:r>
          </a:p>
          <a:p>
            <a:r>
              <a:rPr lang="en-US" dirty="0" err="1" smtClean="0"/>
              <a:t>Spidered</a:t>
            </a:r>
            <a:r>
              <a:rPr lang="en-US" dirty="0" smtClean="0"/>
              <a:t> each site up to 250 pages</a:t>
            </a:r>
          </a:p>
          <a:p>
            <a:r>
              <a:rPr lang="en-US" dirty="0" smtClean="0"/>
              <a:t>Automated testing</a:t>
            </a:r>
          </a:p>
        </p:txBody>
      </p:sp>
    </p:spTree>
    <p:extLst>
      <p:ext uri="{BB962C8B-B14F-4D97-AF65-F5344CB8AC3E}">
        <p14:creationId xmlns:p14="http://schemas.microsoft.com/office/powerpoint/2010/main" val="3696132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Sample</a:t>
            </a:r>
            <a:endParaRPr lang="en-US" dirty="0"/>
          </a:p>
        </p:txBody>
      </p:sp>
      <p:sp>
        <p:nvSpPr>
          <p:cNvPr id="3" name="Content Placeholder 2"/>
          <p:cNvSpPr>
            <a:spLocks noGrp="1"/>
          </p:cNvSpPr>
          <p:nvPr>
            <p:ph idx="1"/>
          </p:nvPr>
        </p:nvSpPr>
        <p:spPr/>
        <p:txBody>
          <a:bodyPr>
            <a:normAutofit fontScale="92500"/>
          </a:bodyPr>
          <a:lstStyle/>
          <a:p>
            <a:r>
              <a:rPr lang="en-US" dirty="0" smtClean="0"/>
              <a:t>This is the same sample as presented last time.</a:t>
            </a:r>
          </a:p>
          <a:p>
            <a:r>
              <a:rPr lang="en-US" dirty="0" smtClean="0"/>
              <a:t>There was some discussion then of reporting from a different, more comprehensive, dataset, but another run would be too far removed from calendar year.</a:t>
            </a:r>
          </a:p>
          <a:p>
            <a:r>
              <a:rPr lang="en-US" dirty="0" smtClean="0"/>
              <a:t>The next, and subsequent, reports will feature more comprehensive datasets.</a:t>
            </a:r>
            <a:endParaRPr lang="en-US" dirty="0"/>
          </a:p>
        </p:txBody>
      </p:sp>
    </p:spTree>
    <p:extLst>
      <p:ext uri="{BB962C8B-B14F-4D97-AF65-F5344CB8AC3E}">
        <p14:creationId xmlns:p14="http://schemas.microsoft.com/office/powerpoint/2010/main" val="369459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a:t>
            </a:r>
            <a:endParaRPr lang="en-US" dirty="0"/>
          </a:p>
        </p:txBody>
      </p:sp>
      <p:sp>
        <p:nvSpPr>
          <p:cNvPr id="3" name="Content Placeholder 2"/>
          <p:cNvSpPr>
            <a:spLocks noGrp="1"/>
          </p:cNvSpPr>
          <p:nvPr>
            <p:ph idx="1"/>
          </p:nvPr>
        </p:nvSpPr>
        <p:spPr/>
        <p:txBody>
          <a:bodyPr/>
          <a:lstStyle/>
          <a:p>
            <a:r>
              <a:rPr lang="en-US" dirty="0"/>
              <a:t>11,084 pages scanned</a:t>
            </a:r>
          </a:p>
          <a:p>
            <a:r>
              <a:rPr lang="en-US" dirty="0" smtClean="0"/>
              <a:t>9,292 pages had one or more violations (83.8%)</a:t>
            </a:r>
            <a:endParaRPr lang="en-US" dirty="0"/>
          </a:p>
        </p:txBody>
      </p:sp>
    </p:spTree>
    <p:extLst>
      <p:ext uri="{BB962C8B-B14F-4D97-AF65-F5344CB8AC3E}">
        <p14:creationId xmlns:p14="http://schemas.microsoft.com/office/powerpoint/2010/main" val="3126372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of Violations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0666260"/>
              </p:ext>
            </p:extLst>
          </p:nvPr>
        </p:nvGraphicFramePr>
        <p:xfrm>
          <a:off x="2299780" y="2770188"/>
          <a:ext cx="4544440" cy="2072640"/>
        </p:xfrm>
        <a:graphic>
          <a:graphicData uri="http://schemas.openxmlformats.org/drawingml/2006/table">
            <a:tbl>
              <a:tblPr lastRow="1">
                <a:tableStyleId>{68D230F3-CF80-4859-8CE7-A43EE81993B5}</a:tableStyleId>
              </a:tblPr>
              <a:tblGrid>
                <a:gridCol w="2630170"/>
                <a:gridCol w="1079563"/>
                <a:gridCol w="834707"/>
              </a:tblGrid>
              <a:tr h="370840">
                <a:tc>
                  <a:txBody>
                    <a:bodyPr/>
                    <a:lstStyle/>
                    <a:p>
                      <a:pPr algn="l" fontAlgn="ctr"/>
                      <a:r>
                        <a:rPr lang="en-US" sz="1600" b="0" i="0" u="none" strike="noStrike" dirty="0">
                          <a:solidFill>
                            <a:srgbClr val="595959"/>
                          </a:solidFill>
                          <a:effectLst/>
                          <a:latin typeface="Times New Roman"/>
                        </a:rPr>
                        <a:t>High Severity Violations</a:t>
                      </a:r>
                    </a:p>
                  </a:txBody>
                  <a:tcPr marL="137160" marR="137160" marT="137160" marB="137160" anchor="ctr"/>
                </a:tc>
                <a:tc>
                  <a:txBody>
                    <a:bodyPr/>
                    <a:lstStyle/>
                    <a:p>
                      <a:pPr algn="r" fontAlgn="b"/>
                      <a:r>
                        <a:rPr lang="en-US" sz="1600" b="0" i="0" u="none" strike="noStrike" dirty="0">
                          <a:solidFill>
                            <a:schemeClr val="tx1">
                              <a:lumMod val="65000"/>
                              <a:lumOff val="35000"/>
                            </a:schemeClr>
                          </a:solidFill>
                          <a:effectLst/>
                          <a:latin typeface="Times New Roman"/>
                        </a:rPr>
                        <a:t> </a:t>
                      </a:r>
                      <a:r>
                        <a:rPr lang="en-US" sz="1600" b="0" i="0" u="none" strike="noStrike" dirty="0" smtClean="0">
                          <a:solidFill>
                            <a:schemeClr val="tx1">
                              <a:lumMod val="65000"/>
                              <a:lumOff val="35000"/>
                            </a:schemeClr>
                          </a:solidFill>
                          <a:effectLst/>
                          <a:latin typeface="Times New Roman"/>
                        </a:rPr>
                        <a:t>55,210 </a:t>
                      </a:r>
                      <a:endParaRPr lang="en-US" sz="1600" b="0" i="0" u="none" strike="noStrike" dirty="0">
                        <a:solidFill>
                          <a:schemeClr val="tx1">
                            <a:lumMod val="65000"/>
                            <a:lumOff val="35000"/>
                          </a:schemeClr>
                        </a:solidFill>
                        <a:effectLst/>
                        <a:latin typeface="Times New Roman"/>
                      </a:endParaRPr>
                    </a:p>
                  </a:txBody>
                  <a:tcPr marL="137160" marR="137160" marT="137160" marB="137160" anchor="ctr"/>
                </a:tc>
                <a:tc>
                  <a:txBody>
                    <a:bodyPr/>
                    <a:lstStyle/>
                    <a:p>
                      <a:pPr algn="ctr" fontAlgn="b"/>
                      <a:r>
                        <a:rPr lang="en-US" sz="1600" b="0" i="0" u="none" strike="noStrike" dirty="0" smtClean="0">
                          <a:solidFill>
                            <a:schemeClr val="tx1">
                              <a:lumMod val="65000"/>
                              <a:lumOff val="35000"/>
                            </a:schemeClr>
                          </a:solidFill>
                          <a:effectLst/>
                          <a:latin typeface="Times New Roman"/>
                        </a:rPr>
                        <a:t>(48%)</a:t>
                      </a:r>
                    </a:p>
                  </a:txBody>
                  <a:tcPr marL="137160" marR="137160" marT="137160" marB="137160" anchor="ctr"/>
                </a:tc>
              </a:tr>
              <a:tr h="370840">
                <a:tc>
                  <a:txBody>
                    <a:bodyPr/>
                    <a:lstStyle/>
                    <a:p>
                      <a:pPr algn="l" fontAlgn="ctr"/>
                      <a:r>
                        <a:rPr lang="en-US" sz="1600" b="0" i="0" u="none" strike="noStrike" dirty="0">
                          <a:solidFill>
                            <a:srgbClr val="595959"/>
                          </a:solidFill>
                          <a:effectLst/>
                          <a:latin typeface="Times New Roman"/>
                        </a:rPr>
                        <a:t>Medium Severity Violations</a:t>
                      </a:r>
                    </a:p>
                  </a:txBody>
                  <a:tcPr marL="137160" marR="137160" marT="137160" marB="137160" anchor="ctr"/>
                </a:tc>
                <a:tc>
                  <a:txBody>
                    <a:bodyPr/>
                    <a:lstStyle/>
                    <a:p>
                      <a:pPr algn="r" fontAlgn="b"/>
                      <a:r>
                        <a:rPr lang="en-US" sz="1600" b="0" i="0" u="none" strike="noStrike" dirty="0">
                          <a:solidFill>
                            <a:schemeClr val="tx1">
                              <a:lumMod val="65000"/>
                              <a:lumOff val="35000"/>
                            </a:schemeClr>
                          </a:solidFill>
                          <a:effectLst/>
                          <a:latin typeface="Times New Roman"/>
                        </a:rPr>
                        <a:t> </a:t>
                      </a:r>
                      <a:r>
                        <a:rPr lang="en-US" sz="1600" b="0" i="0" u="none" strike="noStrike" dirty="0" smtClean="0">
                          <a:solidFill>
                            <a:schemeClr val="tx1">
                              <a:lumMod val="65000"/>
                              <a:lumOff val="35000"/>
                            </a:schemeClr>
                          </a:solidFill>
                          <a:effectLst/>
                          <a:latin typeface="Times New Roman"/>
                        </a:rPr>
                        <a:t>11,533 </a:t>
                      </a:r>
                      <a:endParaRPr lang="en-US" sz="1600" b="0" i="0" u="none" strike="noStrike" dirty="0">
                        <a:solidFill>
                          <a:schemeClr val="tx1">
                            <a:lumMod val="65000"/>
                            <a:lumOff val="35000"/>
                          </a:schemeClr>
                        </a:solidFill>
                        <a:effectLst/>
                        <a:latin typeface="Times New Roman"/>
                      </a:endParaRPr>
                    </a:p>
                  </a:txBody>
                  <a:tcPr marL="137160" marR="137160" marT="137160" marB="137160" anchor="ctr"/>
                </a:tc>
                <a:tc>
                  <a:txBody>
                    <a:bodyPr/>
                    <a:lstStyle/>
                    <a:p>
                      <a:pPr algn="ctr" fontAlgn="b"/>
                      <a:r>
                        <a:rPr lang="en-US" sz="1600" b="0" i="0" u="none" strike="noStrike" dirty="0" smtClean="0">
                          <a:solidFill>
                            <a:schemeClr val="tx1">
                              <a:lumMod val="65000"/>
                              <a:lumOff val="35000"/>
                            </a:schemeClr>
                          </a:solidFill>
                          <a:effectLst/>
                          <a:latin typeface="Times New Roman"/>
                        </a:rPr>
                        <a:t>(10%)</a:t>
                      </a:r>
                      <a:endParaRPr lang="en-US" sz="1600" b="0" i="0" u="none" strike="noStrike" dirty="0">
                        <a:solidFill>
                          <a:schemeClr val="tx1">
                            <a:lumMod val="65000"/>
                            <a:lumOff val="35000"/>
                          </a:schemeClr>
                        </a:solidFill>
                        <a:effectLst/>
                        <a:latin typeface="Times New Roman"/>
                      </a:endParaRPr>
                    </a:p>
                  </a:txBody>
                  <a:tcPr marL="137160" marR="137160" marT="137160" marB="137160" anchor="ctr"/>
                </a:tc>
              </a:tr>
              <a:tr h="370840">
                <a:tc>
                  <a:txBody>
                    <a:bodyPr/>
                    <a:lstStyle/>
                    <a:p>
                      <a:pPr algn="l" fontAlgn="ctr"/>
                      <a:r>
                        <a:rPr lang="en-US" sz="1600" b="0" i="0" u="none" strike="noStrike" dirty="0">
                          <a:solidFill>
                            <a:srgbClr val="595959"/>
                          </a:solidFill>
                          <a:effectLst/>
                          <a:latin typeface="Times New Roman"/>
                        </a:rPr>
                        <a:t>Low Severity Violations</a:t>
                      </a:r>
                    </a:p>
                  </a:txBody>
                  <a:tcPr marL="137160" marR="137160" marT="137160" marB="137160" anchor="ctr"/>
                </a:tc>
                <a:tc>
                  <a:txBody>
                    <a:bodyPr/>
                    <a:lstStyle/>
                    <a:p>
                      <a:pPr algn="r" fontAlgn="b"/>
                      <a:r>
                        <a:rPr lang="en-US" sz="1600" b="0" i="0" u="none" strike="noStrike" dirty="0">
                          <a:solidFill>
                            <a:schemeClr val="tx1">
                              <a:lumMod val="65000"/>
                              <a:lumOff val="35000"/>
                            </a:schemeClr>
                          </a:solidFill>
                          <a:effectLst/>
                          <a:latin typeface="Times New Roman"/>
                        </a:rPr>
                        <a:t> </a:t>
                      </a:r>
                      <a:r>
                        <a:rPr lang="en-US" sz="1600" b="0" i="0" u="none" strike="noStrike" dirty="0" smtClean="0">
                          <a:solidFill>
                            <a:schemeClr val="tx1">
                              <a:lumMod val="65000"/>
                              <a:lumOff val="35000"/>
                            </a:schemeClr>
                          </a:solidFill>
                          <a:effectLst/>
                          <a:latin typeface="Times New Roman"/>
                        </a:rPr>
                        <a:t>48,248 </a:t>
                      </a:r>
                      <a:endParaRPr lang="en-US" sz="1600" b="0" i="0" u="none" strike="noStrike" dirty="0">
                        <a:solidFill>
                          <a:schemeClr val="tx1">
                            <a:lumMod val="65000"/>
                            <a:lumOff val="35000"/>
                          </a:schemeClr>
                        </a:solidFill>
                        <a:effectLst/>
                        <a:latin typeface="Times New Roman"/>
                      </a:endParaRPr>
                    </a:p>
                  </a:txBody>
                  <a:tcPr marL="137160" marR="137160" marT="137160" marB="137160" anchor="ctr"/>
                </a:tc>
                <a:tc>
                  <a:txBody>
                    <a:bodyPr/>
                    <a:lstStyle/>
                    <a:p>
                      <a:pPr algn="ctr" fontAlgn="b"/>
                      <a:r>
                        <a:rPr lang="en-US" sz="1600" b="0" i="0" u="none" strike="noStrike" dirty="0" smtClean="0">
                          <a:solidFill>
                            <a:schemeClr val="tx1">
                              <a:lumMod val="65000"/>
                              <a:lumOff val="35000"/>
                            </a:schemeClr>
                          </a:solidFill>
                          <a:effectLst/>
                          <a:latin typeface="Times New Roman"/>
                        </a:rPr>
                        <a:t>(42%)</a:t>
                      </a:r>
                      <a:endParaRPr lang="en-US" sz="1600" b="0" i="0" u="none" strike="noStrike" dirty="0">
                        <a:solidFill>
                          <a:schemeClr val="tx1">
                            <a:lumMod val="65000"/>
                            <a:lumOff val="35000"/>
                          </a:schemeClr>
                        </a:solidFill>
                        <a:effectLst/>
                        <a:latin typeface="Times New Roman"/>
                      </a:endParaRPr>
                    </a:p>
                  </a:txBody>
                  <a:tcPr marL="137160" marR="137160" marT="137160" marB="137160" anchor="ctr"/>
                </a:tc>
              </a:tr>
              <a:tr h="370840">
                <a:tc>
                  <a:txBody>
                    <a:bodyPr/>
                    <a:lstStyle/>
                    <a:p>
                      <a:pPr algn="l" fontAlgn="ctr"/>
                      <a:r>
                        <a:rPr lang="en-US" sz="1600" b="0" i="0" u="none" strike="noStrike" dirty="0">
                          <a:solidFill>
                            <a:srgbClr val="595959"/>
                          </a:solidFill>
                          <a:effectLst/>
                          <a:latin typeface="Times New Roman"/>
                        </a:rPr>
                        <a:t>Total violations</a:t>
                      </a:r>
                    </a:p>
                  </a:txBody>
                  <a:tcPr marL="137160" marR="137160" marT="137160" marB="137160" anchor="ctr"/>
                </a:tc>
                <a:tc>
                  <a:txBody>
                    <a:bodyPr/>
                    <a:lstStyle/>
                    <a:p>
                      <a:pPr algn="r" fontAlgn="b"/>
                      <a:r>
                        <a:rPr lang="en-US" sz="1600" b="0" i="0" u="none" strike="noStrike" dirty="0">
                          <a:solidFill>
                            <a:schemeClr val="tx1">
                              <a:lumMod val="65000"/>
                              <a:lumOff val="35000"/>
                            </a:schemeClr>
                          </a:solidFill>
                          <a:effectLst/>
                          <a:latin typeface="Times New Roman"/>
                        </a:rPr>
                        <a:t> 114,991 </a:t>
                      </a:r>
                    </a:p>
                  </a:txBody>
                  <a:tcPr marL="137160" marR="137160" marT="137160" marB="137160" anchor="ctr"/>
                </a:tc>
                <a:tc>
                  <a:txBody>
                    <a:bodyPr/>
                    <a:lstStyle/>
                    <a:p>
                      <a:pPr algn="r" fontAlgn="b"/>
                      <a:endParaRPr lang="en-US" sz="1600" b="0" i="0" u="none" strike="noStrike" dirty="0">
                        <a:solidFill>
                          <a:schemeClr val="tx1">
                            <a:lumMod val="65000"/>
                            <a:lumOff val="35000"/>
                          </a:schemeClr>
                        </a:solidFill>
                        <a:effectLst/>
                        <a:latin typeface="Times New Roman"/>
                      </a:endParaRPr>
                    </a:p>
                  </a:txBody>
                  <a:tcPr marL="137160" marR="137160" marT="137160" marB="137160" anchor="ctr"/>
                </a:tc>
              </a:tr>
            </a:tbl>
          </a:graphicData>
        </a:graphic>
      </p:graphicFrame>
    </p:spTree>
    <p:extLst>
      <p:ext uri="{BB962C8B-B14F-4D97-AF65-F5344CB8AC3E}">
        <p14:creationId xmlns:p14="http://schemas.microsoft.com/office/powerpoint/2010/main" val="149568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Frequent Violations</a:t>
            </a:r>
            <a:br>
              <a:rPr lang="en-US" dirty="0" smtClean="0"/>
            </a:br>
            <a:r>
              <a:rPr lang="en-US" sz="4000" dirty="0" smtClean="0"/>
              <a:t>(by Pages Affected)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3767637"/>
              </p:ext>
            </p:extLst>
          </p:nvPr>
        </p:nvGraphicFramePr>
        <p:xfrm>
          <a:off x="278773" y="2743200"/>
          <a:ext cx="8586454" cy="3027680"/>
        </p:xfrm>
        <a:graphic>
          <a:graphicData uri="http://schemas.openxmlformats.org/drawingml/2006/table">
            <a:tbl>
              <a:tblPr firstRow="1">
                <a:tableStyleId>{68D230F3-CF80-4859-8CE7-A43EE81993B5}</a:tableStyleId>
              </a:tblPr>
              <a:tblGrid>
                <a:gridCol w="2895600"/>
                <a:gridCol w="946864"/>
                <a:gridCol w="1249340"/>
                <a:gridCol w="1150709"/>
                <a:gridCol w="1193232"/>
                <a:gridCol w="1150709"/>
              </a:tblGrid>
              <a:tr h="370840">
                <a:tc>
                  <a:txBody>
                    <a:bodyPr/>
                    <a:lstStyle/>
                    <a:p>
                      <a:pPr algn="l" fontAlgn="b"/>
                      <a:r>
                        <a:rPr lang="en-US" sz="1400" b="1" i="0" u="none" strike="noStrike" dirty="0">
                          <a:solidFill>
                            <a:srgbClr val="595959"/>
                          </a:solidFill>
                          <a:effectLst/>
                          <a:latin typeface="Times New Roman"/>
                        </a:rPr>
                        <a:t>Best Practice</a:t>
                      </a:r>
                    </a:p>
                  </a:txBody>
                  <a:tcPr anchor="b"/>
                </a:tc>
                <a:tc>
                  <a:txBody>
                    <a:bodyPr/>
                    <a:lstStyle/>
                    <a:p>
                      <a:pPr algn="ctr" fontAlgn="b"/>
                      <a:r>
                        <a:rPr lang="en-US" sz="1400" b="1" i="0" u="none" strike="noStrike" dirty="0">
                          <a:solidFill>
                            <a:srgbClr val="595959"/>
                          </a:solidFill>
                          <a:effectLst/>
                          <a:latin typeface="Times New Roman"/>
                        </a:rPr>
                        <a:t>Violations</a:t>
                      </a:r>
                    </a:p>
                  </a:txBody>
                  <a:tcPr anchor="b"/>
                </a:tc>
                <a:tc>
                  <a:txBody>
                    <a:bodyPr/>
                    <a:lstStyle/>
                    <a:p>
                      <a:pPr algn="ctr" fontAlgn="b"/>
                      <a:r>
                        <a:rPr lang="en-US" sz="1400" b="1" i="0" u="none" strike="noStrike" dirty="0">
                          <a:solidFill>
                            <a:srgbClr val="595959"/>
                          </a:solidFill>
                          <a:effectLst/>
                          <a:latin typeface="Times New Roman"/>
                        </a:rPr>
                        <a:t>Percentage of Pages with Violation</a:t>
                      </a:r>
                    </a:p>
                  </a:txBody>
                  <a:tcPr anchor="b">
                    <a:solidFill>
                      <a:schemeClr val="accent6">
                        <a:lumMod val="20000"/>
                        <a:lumOff val="80000"/>
                      </a:schemeClr>
                    </a:solidFill>
                  </a:tcPr>
                </a:tc>
                <a:tc>
                  <a:txBody>
                    <a:bodyPr/>
                    <a:lstStyle/>
                    <a:p>
                      <a:pPr algn="ctr" fontAlgn="b"/>
                      <a:r>
                        <a:rPr lang="en-US" sz="1400" b="1" i="0" u="none" strike="noStrike" dirty="0" smtClean="0">
                          <a:solidFill>
                            <a:srgbClr val="595959"/>
                          </a:solidFill>
                          <a:effectLst/>
                          <a:latin typeface="Times New Roman"/>
                        </a:rPr>
                        <a:t>Severity</a:t>
                      </a:r>
                      <a:endParaRPr lang="en-US" sz="1400" b="1" i="0" u="none" strike="noStrike" dirty="0">
                        <a:solidFill>
                          <a:srgbClr val="595959"/>
                        </a:solidFill>
                        <a:effectLst/>
                        <a:latin typeface="Times New Roman"/>
                      </a:endParaRPr>
                    </a:p>
                  </a:txBody>
                  <a:tcPr anchor="b"/>
                </a:tc>
                <a:tc>
                  <a:txBody>
                    <a:bodyPr/>
                    <a:lstStyle/>
                    <a:p>
                      <a:pPr algn="ctr" fontAlgn="b"/>
                      <a:r>
                        <a:rPr lang="en-US" sz="1400" b="1" i="0" u="none" strike="noStrike" dirty="0" smtClean="0">
                          <a:solidFill>
                            <a:srgbClr val="595959"/>
                          </a:solidFill>
                          <a:effectLst/>
                          <a:latin typeface="+mn-lt"/>
                        </a:rPr>
                        <a:t>Noticeability</a:t>
                      </a:r>
                      <a:endParaRPr lang="en-US" sz="1400" b="1" i="0" u="none" strike="noStrike" dirty="0">
                        <a:solidFill>
                          <a:srgbClr val="595959"/>
                        </a:solidFill>
                        <a:effectLst/>
                        <a:latin typeface="+mn-lt"/>
                      </a:endParaRPr>
                    </a:p>
                  </a:txBody>
                  <a:tcPr anchor="b"/>
                </a:tc>
                <a:tc>
                  <a:txBody>
                    <a:bodyPr/>
                    <a:lstStyle/>
                    <a:p>
                      <a:pPr algn="ctr" fontAlgn="b"/>
                      <a:r>
                        <a:rPr lang="en-US" sz="1400" b="1" i="0" u="none" strike="noStrike" dirty="0" smtClean="0">
                          <a:solidFill>
                            <a:srgbClr val="595959"/>
                          </a:solidFill>
                          <a:effectLst/>
                          <a:latin typeface="+mn-lt"/>
                        </a:rPr>
                        <a:t>Tractability</a:t>
                      </a:r>
                      <a:endParaRPr lang="en-US" sz="1400" b="1" i="0" u="none" strike="noStrike" dirty="0">
                        <a:solidFill>
                          <a:srgbClr val="595959"/>
                        </a:solidFill>
                        <a:effectLst/>
                        <a:latin typeface="+mn-lt"/>
                      </a:endParaRPr>
                    </a:p>
                  </a:txBody>
                  <a:tcPr anchor="b"/>
                </a:tc>
              </a:tr>
              <a:tr h="370840">
                <a:tc>
                  <a:txBody>
                    <a:bodyPr/>
                    <a:lstStyle/>
                    <a:p>
                      <a:pPr algn="l" fontAlgn="b"/>
                      <a:r>
                        <a:rPr lang="en-US" sz="1400" b="0" i="0" u="none" strike="noStrike" dirty="0">
                          <a:solidFill>
                            <a:srgbClr val="595959"/>
                          </a:solidFill>
                          <a:effectLst/>
                          <a:latin typeface="Times New Roman"/>
                        </a:rPr>
                        <a:t>Ensure the language of a document is set</a:t>
                      </a:r>
                    </a:p>
                  </a:txBody>
                  <a:tcPr/>
                </a:tc>
                <a:tc>
                  <a:txBody>
                    <a:bodyPr/>
                    <a:lstStyle/>
                    <a:p>
                      <a:pPr algn="r" fontAlgn="b"/>
                      <a:r>
                        <a:rPr lang="en-US" sz="1400" b="0" i="0" u="none" strike="noStrike" dirty="0">
                          <a:solidFill>
                            <a:srgbClr val="595959"/>
                          </a:solidFill>
                          <a:effectLst/>
                          <a:latin typeface="Times New Roman"/>
                        </a:rPr>
                        <a:t> 5,918 </a:t>
                      </a:r>
                    </a:p>
                  </a:txBody>
                  <a:tcPr/>
                </a:tc>
                <a:tc>
                  <a:txBody>
                    <a:bodyPr/>
                    <a:lstStyle/>
                    <a:p>
                      <a:pPr algn="r" fontAlgn="b"/>
                      <a:r>
                        <a:rPr lang="en-US" sz="1400" b="0" i="0" u="none" strike="noStrike" dirty="0">
                          <a:solidFill>
                            <a:srgbClr val="595959"/>
                          </a:solidFill>
                          <a:effectLst/>
                          <a:latin typeface="Times New Roman"/>
                        </a:rPr>
                        <a:t>52%</a:t>
                      </a:r>
                    </a:p>
                  </a:txBody>
                  <a:tcPr>
                    <a:solidFill>
                      <a:schemeClr val="accent6">
                        <a:lumMod val="20000"/>
                        <a:lumOff val="80000"/>
                      </a:schemeClr>
                    </a:solidFill>
                  </a:tcPr>
                </a:tc>
                <a:tc>
                  <a:txBody>
                    <a:bodyPr/>
                    <a:lstStyle/>
                    <a:p>
                      <a:pPr algn="r" fontAlgn="b"/>
                      <a:r>
                        <a:rPr lang="en-US" sz="1400" b="0" i="0" u="none" strike="noStrike" dirty="0">
                          <a:solidFill>
                            <a:srgbClr val="595959"/>
                          </a:solidFill>
                          <a:effectLst/>
                          <a:latin typeface="Times New Roman"/>
                        </a:rPr>
                        <a:t>1</a:t>
                      </a:r>
                    </a:p>
                  </a:txBody>
                  <a:tcPr/>
                </a:tc>
                <a:tc>
                  <a:txBody>
                    <a:bodyPr/>
                    <a:lstStyle/>
                    <a:p>
                      <a:pPr algn="r" fontAlgn="b"/>
                      <a:r>
                        <a:rPr lang="en-US" sz="1400" b="0" i="0" u="none" strike="noStrike">
                          <a:solidFill>
                            <a:srgbClr val="595959"/>
                          </a:solidFill>
                          <a:effectLst/>
                          <a:latin typeface="Times New Roman"/>
                        </a:rPr>
                        <a:t>6</a:t>
                      </a:r>
                    </a:p>
                  </a:txBody>
                  <a:tcPr/>
                </a:tc>
                <a:tc>
                  <a:txBody>
                    <a:bodyPr/>
                    <a:lstStyle/>
                    <a:p>
                      <a:pPr algn="r" fontAlgn="b"/>
                      <a:r>
                        <a:rPr lang="en-US" sz="1400" b="0" i="0" u="none" strike="noStrike" dirty="0">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Provide explicit labels for form fields</a:t>
                      </a:r>
                    </a:p>
                  </a:txBody>
                  <a:tcPr/>
                </a:tc>
                <a:tc>
                  <a:txBody>
                    <a:bodyPr/>
                    <a:lstStyle/>
                    <a:p>
                      <a:pPr algn="r" fontAlgn="b"/>
                      <a:r>
                        <a:rPr lang="en-US" sz="1400" b="0" i="0" u="none" strike="noStrike" dirty="0">
                          <a:solidFill>
                            <a:srgbClr val="595959"/>
                          </a:solidFill>
                          <a:effectLst/>
                          <a:latin typeface="Times New Roman"/>
                        </a:rPr>
                        <a:t> 12,301 </a:t>
                      </a:r>
                    </a:p>
                  </a:txBody>
                  <a:tcPr/>
                </a:tc>
                <a:tc>
                  <a:txBody>
                    <a:bodyPr/>
                    <a:lstStyle/>
                    <a:p>
                      <a:pPr algn="r" fontAlgn="b"/>
                      <a:r>
                        <a:rPr lang="en-US" sz="1400" b="0" i="0" u="none" strike="noStrike" dirty="0">
                          <a:solidFill>
                            <a:srgbClr val="595959"/>
                          </a:solidFill>
                          <a:effectLst/>
                          <a:latin typeface="Times New Roman"/>
                        </a:rPr>
                        <a:t>42%</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6</a:t>
                      </a:r>
                    </a:p>
                  </a:txBody>
                  <a:tcPr/>
                </a:tc>
                <a:tc>
                  <a:txBody>
                    <a:bodyPr/>
                    <a:lstStyle/>
                    <a:p>
                      <a:pPr algn="r" fontAlgn="b"/>
                      <a:r>
                        <a:rPr lang="en-US" sz="1400" b="0" i="0" u="none" strike="noStrike" dirty="0">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Ensure headers and cells are properly associated</a:t>
                      </a:r>
                    </a:p>
                  </a:txBody>
                  <a:tcPr/>
                </a:tc>
                <a:tc>
                  <a:txBody>
                    <a:bodyPr/>
                    <a:lstStyle/>
                    <a:p>
                      <a:pPr algn="r" fontAlgn="b"/>
                      <a:r>
                        <a:rPr lang="en-US" sz="1400" b="0" i="0" u="none" strike="noStrike">
                          <a:solidFill>
                            <a:srgbClr val="595959"/>
                          </a:solidFill>
                          <a:effectLst/>
                          <a:latin typeface="Times New Roman"/>
                        </a:rPr>
                        <a:t> 4,043 </a:t>
                      </a:r>
                    </a:p>
                  </a:txBody>
                  <a:tcPr/>
                </a:tc>
                <a:tc>
                  <a:txBody>
                    <a:bodyPr/>
                    <a:lstStyle/>
                    <a:p>
                      <a:pPr algn="r" fontAlgn="b"/>
                      <a:r>
                        <a:rPr lang="en-US" sz="1400" b="0" i="0" u="none" strike="noStrike" dirty="0">
                          <a:solidFill>
                            <a:srgbClr val="595959"/>
                          </a:solidFill>
                          <a:effectLst/>
                          <a:latin typeface="Times New Roman"/>
                        </a:rPr>
                        <a:t>24%</a:t>
                      </a:r>
                    </a:p>
                  </a:txBody>
                  <a:tcPr>
                    <a:solidFill>
                      <a:schemeClr val="accent6">
                        <a:lumMod val="20000"/>
                        <a:lumOff val="80000"/>
                      </a:schemeClr>
                    </a:solidFill>
                  </a:tcPr>
                </a:tc>
                <a:tc>
                  <a:txBody>
                    <a:bodyPr/>
                    <a:lstStyle/>
                    <a:p>
                      <a:pPr algn="r" fontAlgn="b"/>
                      <a:r>
                        <a:rPr lang="en-US" sz="1400" b="0" i="0" u="none" strike="noStrike" dirty="0">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7</a:t>
                      </a:r>
                    </a:p>
                  </a:txBody>
                  <a:tcPr/>
                </a:tc>
                <a:tc>
                  <a:txBody>
                    <a:bodyPr/>
                    <a:lstStyle/>
                    <a:p>
                      <a:pPr algn="r" fontAlgn="b"/>
                      <a:r>
                        <a:rPr lang="en-US" sz="1400" b="0" i="0" u="none" strike="noStrike" dirty="0">
                          <a:solidFill>
                            <a:srgbClr val="595959"/>
                          </a:solidFill>
                          <a:effectLst/>
                          <a:latin typeface="Times New Roman"/>
                        </a:rPr>
                        <a:t>4</a:t>
                      </a:r>
                    </a:p>
                  </a:txBody>
                  <a:tcPr/>
                </a:tc>
              </a:tr>
              <a:tr h="370840">
                <a:tc>
                  <a:txBody>
                    <a:bodyPr/>
                    <a:lstStyle/>
                    <a:p>
                      <a:pPr algn="l" fontAlgn="b"/>
                      <a:r>
                        <a:rPr lang="en-US" sz="1400" b="0" i="0" u="none" strike="noStrike">
                          <a:solidFill>
                            <a:srgbClr val="595959"/>
                          </a:solidFill>
                          <a:effectLst/>
                          <a:latin typeface="Times New Roman"/>
                        </a:rPr>
                        <a:t>Ensure table headers are used in a valid fashion</a:t>
                      </a:r>
                    </a:p>
                  </a:txBody>
                  <a:tcPr/>
                </a:tc>
                <a:tc>
                  <a:txBody>
                    <a:bodyPr/>
                    <a:lstStyle/>
                    <a:p>
                      <a:pPr algn="r" fontAlgn="b"/>
                      <a:r>
                        <a:rPr lang="en-US" sz="1400" b="0" i="0" u="none" strike="noStrike">
                          <a:solidFill>
                            <a:srgbClr val="595959"/>
                          </a:solidFill>
                          <a:effectLst/>
                          <a:latin typeface="Times New Roman"/>
                        </a:rPr>
                        <a:t> 3,131 </a:t>
                      </a:r>
                    </a:p>
                  </a:txBody>
                  <a:tcPr/>
                </a:tc>
                <a:tc>
                  <a:txBody>
                    <a:bodyPr/>
                    <a:lstStyle/>
                    <a:p>
                      <a:pPr algn="r" fontAlgn="b"/>
                      <a:r>
                        <a:rPr lang="en-US" sz="1400" b="0" i="0" u="none" strike="noStrike" dirty="0">
                          <a:solidFill>
                            <a:srgbClr val="595959"/>
                          </a:solidFill>
                          <a:effectLst/>
                          <a:latin typeface="Times New Roman"/>
                        </a:rPr>
                        <a:t>19%</a:t>
                      </a:r>
                    </a:p>
                  </a:txBody>
                  <a:tcPr>
                    <a:solidFill>
                      <a:schemeClr val="accent6">
                        <a:lumMod val="20000"/>
                        <a:lumOff val="80000"/>
                      </a:schemeClr>
                    </a:solidFill>
                  </a:tcPr>
                </a:tc>
                <a:tc>
                  <a:txBody>
                    <a:bodyPr/>
                    <a:lstStyle/>
                    <a:p>
                      <a:pPr algn="r" fontAlgn="b"/>
                      <a:r>
                        <a:rPr lang="en-US" sz="1400" b="0" i="0" u="none" strike="noStrike" dirty="0">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4</a:t>
                      </a:r>
                    </a:p>
                  </a:txBody>
                  <a:tcPr/>
                </a:tc>
                <a:tc>
                  <a:txBody>
                    <a:bodyPr/>
                    <a:lstStyle/>
                    <a:p>
                      <a:pPr algn="r" fontAlgn="b"/>
                      <a:r>
                        <a:rPr lang="en-US" sz="1400" b="0" i="0" u="none" strike="noStrike" dirty="0">
                          <a:solidFill>
                            <a:srgbClr val="595959"/>
                          </a:solidFill>
                          <a:effectLst/>
                          <a:latin typeface="Times New Roman"/>
                        </a:rPr>
                        <a:t>4</a:t>
                      </a:r>
                    </a:p>
                  </a:txBody>
                  <a:tcPr/>
                </a:tc>
              </a:tr>
              <a:tr h="370840">
                <a:tc>
                  <a:txBody>
                    <a:bodyPr/>
                    <a:lstStyle/>
                    <a:p>
                      <a:pPr algn="l" fontAlgn="b"/>
                      <a:r>
                        <a:rPr lang="en-US" sz="1400" b="0" i="0" u="none" strike="noStrike">
                          <a:solidFill>
                            <a:srgbClr val="595959"/>
                          </a:solidFill>
                          <a:effectLst/>
                          <a:latin typeface="Times New Roman"/>
                        </a:rPr>
                        <a:t>Provide alternative text for images</a:t>
                      </a:r>
                    </a:p>
                  </a:txBody>
                  <a:tcPr/>
                </a:tc>
                <a:tc>
                  <a:txBody>
                    <a:bodyPr/>
                    <a:lstStyle/>
                    <a:p>
                      <a:pPr algn="r" fontAlgn="b"/>
                      <a:r>
                        <a:rPr lang="en-US" sz="1400" b="0" i="0" u="none" strike="noStrike" dirty="0">
                          <a:solidFill>
                            <a:srgbClr val="595959"/>
                          </a:solidFill>
                          <a:effectLst/>
                          <a:latin typeface="Times New Roman"/>
                        </a:rPr>
                        <a:t> 7,171 </a:t>
                      </a:r>
                    </a:p>
                  </a:txBody>
                  <a:tcPr/>
                </a:tc>
                <a:tc>
                  <a:txBody>
                    <a:bodyPr/>
                    <a:lstStyle/>
                    <a:p>
                      <a:pPr algn="r" fontAlgn="b"/>
                      <a:r>
                        <a:rPr lang="en-US" sz="1400" b="0" i="0" u="none" strike="noStrike" dirty="0">
                          <a:solidFill>
                            <a:srgbClr val="595959"/>
                          </a:solidFill>
                          <a:effectLst/>
                          <a:latin typeface="Times New Roman"/>
                        </a:rPr>
                        <a:t>18%</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2</a:t>
                      </a:r>
                    </a:p>
                  </a:txBody>
                  <a:tcPr/>
                </a:tc>
              </a:tr>
            </a:tbl>
          </a:graphicData>
        </a:graphic>
      </p:graphicFrame>
    </p:spTree>
    <p:extLst>
      <p:ext uri="{BB962C8B-B14F-4D97-AF65-F5344CB8AC3E}">
        <p14:creationId xmlns:p14="http://schemas.microsoft.com/office/powerpoint/2010/main" val="330604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Frequent Violations</a:t>
            </a:r>
            <a:br>
              <a:rPr lang="en-US" dirty="0" smtClean="0"/>
            </a:br>
            <a:r>
              <a:rPr lang="en-US" sz="4000" dirty="0" smtClean="0"/>
              <a:t>(by Violation Count)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6735291"/>
              </p:ext>
            </p:extLst>
          </p:nvPr>
        </p:nvGraphicFramePr>
        <p:xfrm>
          <a:off x="278773" y="2743200"/>
          <a:ext cx="8586454" cy="3454400"/>
        </p:xfrm>
        <a:graphic>
          <a:graphicData uri="http://schemas.openxmlformats.org/drawingml/2006/table">
            <a:tbl>
              <a:tblPr firstRow="1">
                <a:tableStyleId>{68D230F3-CF80-4859-8CE7-A43EE81993B5}</a:tableStyleId>
              </a:tblPr>
              <a:tblGrid>
                <a:gridCol w="2895600"/>
                <a:gridCol w="946864"/>
                <a:gridCol w="1249340"/>
                <a:gridCol w="1150709"/>
                <a:gridCol w="1193232"/>
                <a:gridCol w="1150709"/>
              </a:tblGrid>
              <a:tr h="370840">
                <a:tc>
                  <a:txBody>
                    <a:bodyPr/>
                    <a:lstStyle/>
                    <a:p>
                      <a:pPr algn="l" fontAlgn="b"/>
                      <a:r>
                        <a:rPr lang="en-US" sz="1400" b="1" i="0" u="none" strike="noStrike" dirty="0">
                          <a:solidFill>
                            <a:srgbClr val="595959"/>
                          </a:solidFill>
                          <a:effectLst/>
                          <a:latin typeface="Times New Roman"/>
                        </a:rPr>
                        <a:t>Best Practice</a:t>
                      </a:r>
                    </a:p>
                  </a:txBody>
                  <a:tcPr anchor="b"/>
                </a:tc>
                <a:tc>
                  <a:txBody>
                    <a:bodyPr/>
                    <a:lstStyle/>
                    <a:p>
                      <a:pPr algn="ctr" fontAlgn="b"/>
                      <a:r>
                        <a:rPr lang="en-US" sz="1400" b="1" i="0" u="none" strike="noStrike" dirty="0">
                          <a:solidFill>
                            <a:srgbClr val="595959"/>
                          </a:solidFill>
                          <a:effectLst/>
                          <a:latin typeface="Times New Roman"/>
                        </a:rPr>
                        <a:t>Violations</a:t>
                      </a:r>
                    </a:p>
                  </a:txBody>
                  <a:tcPr anchor="b">
                    <a:solidFill>
                      <a:srgbClr val="FFF0CA"/>
                    </a:solidFill>
                  </a:tcPr>
                </a:tc>
                <a:tc>
                  <a:txBody>
                    <a:bodyPr/>
                    <a:lstStyle/>
                    <a:p>
                      <a:pPr algn="ctr" fontAlgn="b"/>
                      <a:r>
                        <a:rPr lang="en-US" sz="1400" b="1" i="0" u="none" strike="noStrike" dirty="0">
                          <a:solidFill>
                            <a:srgbClr val="595959"/>
                          </a:solidFill>
                          <a:effectLst/>
                          <a:latin typeface="Times New Roman"/>
                        </a:rPr>
                        <a:t>Percentage of Pages with Violation</a:t>
                      </a:r>
                    </a:p>
                  </a:txBody>
                  <a:tcPr anchor="b">
                    <a:noFill/>
                  </a:tcPr>
                </a:tc>
                <a:tc>
                  <a:txBody>
                    <a:bodyPr/>
                    <a:lstStyle/>
                    <a:p>
                      <a:pPr algn="ctr" fontAlgn="b"/>
                      <a:r>
                        <a:rPr lang="en-US" sz="1400" b="1" i="0" u="none" strike="noStrike" dirty="0" smtClean="0">
                          <a:solidFill>
                            <a:srgbClr val="595959"/>
                          </a:solidFill>
                          <a:effectLst/>
                          <a:latin typeface="Times New Roman"/>
                        </a:rPr>
                        <a:t>Severity</a:t>
                      </a:r>
                      <a:endParaRPr lang="en-US" sz="1400" b="1" i="0" u="none" strike="noStrike" dirty="0">
                        <a:solidFill>
                          <a:srgbClr val="595959"/>
                        </a:solidFill>
                        <a:effectLst/>
                        <a:latin typeface="Times New Roman"/>
                      </a:endParaRPr>
                    </a:p>
                  </a:txBody>
                  <a:tcPr anchor="b"/>
                </a:tc>
                <a:tc>
                  <a:txBody>
                    <a:bodyPr/>
                    <a:lstStyle/>
                    <a:p>
                      <a:pPr algn="ctr" fontAlgn="b"/>
                      <a:r>
                        <a:rPr lang="en-US" sz="1400" b="1" i="0" u="none" strike="noStrike" dirty="0" smtClean="0">
                          <a:solidFill>
                            <a:srgbClr val="595959"/>
                          </a:solidFill>
                          <a:effectLst/>
                          <a:latin typeface="+mn-lt"/>
                        </a:rPr>
                        <a:t>Noticeability</a:t>
                      </a:r>
                      <a:endParaRPr lang="en-US" sz="1400" b="1" i="0" u="none" strike="noStrike" dirty="0">
                        <a:solidFill>
                          <a:srgbClr val="595959"/>
                        </a:solidFill>
                        <a:effectLst/>
                        <a:latin typeface="+mn-lt"/>
                      </a:endParaRPr>
                    </a:p>
                  </a:txBody>
                  <a:tcPr anchor="b"/>
                </a:tc>
                <a:tc>
                  <a:txBody>
                    <a:bodyPr/>
                    <a:lstStyle/>
                    <a:p>
                      <a:pPr algn="ctr" fontAlgn="b"/>
                      <a:r>
                        <a:rPr lang="en-US" sz="1400" b="1" i="0" u="none" strike="noStrike" dirty="0" smtClean="0">
                          <a:solidFill>
                            <a:srgbClr val="595959"/>
                          </a:solidFill>
                          <a:effectLst/>
                          <a:latin typeface="+mn-lt"/>
                        </a:rPr>
                        <a:t>Tractability</a:t>
                      </a:r>
                      <a:endParaRPr lang="en-US" sz="1400" b="1" i="0" u="none" strike="noStrike" dirty="0">
                        <a:solidFill>
                          <a:srgbClr val="595959"/>
                        </a:solidFill>
                        <a:effectLst/>
                        <a:latin typeface="+mn-lt"/>
                      </a:endParaRPr>
                    </a:p>
                  </a:txBody>
                  <a:tcPr anchor="b"/>
                </a:tc>
              </a:tr>
              <a:tr h="370840">
                <a:tc>
                  <a:txBody>
                    <a:bodyPr/>
                    <a:lstStyle/>
                    <a:p>
                      <a:pPr algn="l" fontAlgn="b"/>
                      <a:r>
                        <a:rPr lang="en-US" sz="1400" b="0" i="0" u="none" strike="noStrike" dirty="0">
                          <a:solidFill>
                            <a:srgbClr val="595959"/>
                          </a:solidFill>
                          <a:effectLst/>
                          <a:latin typeface="Times New Roman"/>
                        </a:rPr>
                        <a:t>Ensure heading elements are properly ordered</a:t>
                      </a:r>
                    </a:p>
                  </a:txBody>
                  <a:tcPr/>
                </a:tc>
                <a:tc>
                  <a:txBody>
                    <a:bodyPr/>
                    <a:lstStyle/>
                    <a:p>
                      <a:pPr algn="r" fontAlgn="b"/>
                      <a:r>
                        <a:rPr lang="en-US" sz="1400" b="0" i="0" u="none" strike="noStrike" dirty="0">
                          <a:solidFill>
                            <a:srgbClr val="595959"/>
                          </a:solidFill>
                          <a:effectLst/>
                          <a:latin typeface="Times New Roman"/>
                        </a:rPr>
                        <a:t> 38,957 </a:t>
                      </a:r>
                    </a:p>
                  </a:txBody>
                  <a:tcPr>
                    <a:solidFill>
                      <a:srgbClr val="FFF0CA"/>
                    </a:solidFill>
                  </a:tcPr>
                </a:tc>
                <a:tc>
                  <a:txBody>
                    <a:bodyPr/>
                    <a:lstStyle/>
                    <a:p>
                      <a:pPr algn="r" fontAlgn="b"/>
                      <a:r>
                        <a:rPr lang="en-US" sz="1400" b="0" i="0" u="none" strike="noStrike" dirty="0">
                          <a:solidFill>
                            <a:srgbClr val="595959"/>
                          </a:solidFill>
                          <a:effectLst/>
                          <a:latin typeface="Times New Roman"/>
                        </a:rPr>
                        <a:t>18%</a:t>
                      </a:r>
                    </a:p>
                  </a:txBody>
                  <a:tcPr>
                    <a:noFill/>
                  </a:tcPr>
                </a:tc>
                <a:tc>
                  <a:txBody>
                    <a:bodyPr/>
                    <a:lstStyle/>
                    <a:p>
                      <a:pPr algn="r" fontAlgn="b"/>
                      <a:r>
                        <a:rPr lang="en-US" sz="1400" b="0" i="0" u="none" strike="noStrike">
                          <a:solidFill>
                            <a:srgbClr val="595959"/>
                          </a:solidFill>
                          <a:effectLst/>
                          <a:latin typeface="Times New Roman"/>
                        </a:rPr>
                        <a:t>3</a:t>
                      </a:r>
                    </a:p>
                  </a:txBody>
                  <a:tcPr/>
                </a:tc>
                <a:tc>
                  <a:txBody>
                    <a:bodyPr/>
                    <a:lstStyle/>
                    <a:p>
                      <a:pPr algn="r" fontAlgn="b"/>
                      <a:r>
                        <a:rPr lang="en-US" sz="1400" b="0" i="0" u="none" strike="noStrike">
                          <a:solidFill>
                            <a:srgbClr val="595959"/>
                          </a:solidFill>
                          <a:effectLst/>
                          <a:latin typeface="Times New Roman"/>
                        </a:rPr>
                        <a:t>6</a:t>
                      </a:r>
                    </a:p>
                  </a:txBody>
                  <a:tcPr/>
                </a:tc>
                <a:tc>
                  <a:txBody>
                    <a:bodyPr/>
                    <a:lstStyle/>
                    <a:p>
                      <a:pPr algn="r" fontAlgn="b"/>
                      <a:r>
                        <a:rPr lang="en-US" sz="1400" b="0" i="0" u="none" strike="noStrike">
                          <a:solidFill>
                            <a:srgbClr val="595959"/>
                          </a:solidFill>
                          <a:effectLst/>
                          <a:latin typeface="Times New Roman"/>
                        </a:rPr>
                        <a:t>4</a:t>
                      </a:r>
                    </a:p>
                  </a:txBody>
                  <a:tcPr/>
                </a:tc>
              </a:tr>
              <a:tr h="370840">
                <a:tc>
                  <a:txBody>
                    <a:bodyPr/>
                    <a:lstStyle/>
                    <a:p>
                      <a:pPr algn="l" fontAlgn="b"/>
                      <a:r>
                        <a:rPr lang="en-US" sz="1400" b="0" i="0" u="none" strike="noStrike" dirty="0">
                          <a:solidFill>
                            <a:srgbClr val="595959"/>
                          </a:solidFill>
                          <a:effectLst/>
                          <a:latin typeface="Times New Roman"/>
                        </a:rPr>
                        <a:t>Ensure the sole use of device dependent event handlers is avoided</a:t>
                      </a:r>
                    </a:p>
                  </a:txBody>
                  <a:tcPr/>
                </a:tc>
                <a:tc>
                  <a:txBody>
                    <a:bodyPr/>
                    <a:lstStyle/>
                    <a:p>
                      <a:pPr algn="r" fontAlgn="b"/>
                      <a:r>
                        <a:rPr lang="en-US" sz="1400" b="0" i="0" u="none" strike="noStrike" dirty="0">
                          <a:solidFill>
                            <a:srgbClr val="595959"/>
                          </a:solidFill>
                          <a:effectLst/>
                          <a:latin typeface="Times New Roman"/>
                        </a:rPr>
                        <a:t> 25,363 </a:t>
                      </a:r>
                    </a:p>
                  </a:txBody>
                  <a:tcPr>
                    <a:solidFill>
                      <a:srgbClr val="FFF0CA"/>
                    </a:solidFill>
                  </a:tcPr>
                </a:tc>
                <a:tc>
                  <a:txBody>
                    <a:bodyPr/>
                    <a:lstStyle/>
                    <a:p>
                      <a:pPr algn="r" fontAlgn="b"/>
                      <a:r>
                        <a:rPr lang="en-US" sz="1400" b="0" i="0" u="none" strike="noStrike" dirty="0">
                          <a:solidFill>
                            <a:srgbClr val="595959"/>
                          </a:solidFill>
                          <a:effectLst/>
                          <a:latin typeface="Times New Roman"/>
                        </a:rPr>
                        <a:t>17%</a:t>
                      </a:r>
                    </a:p>
                  </a:txBody>
                  <a:tcPr>
                    <a:noFill/>
                  </a:tcPr>
                </a:tc>
                <a:tc>
                  <a:txBody>
                    <a:bodyPr/>
                    <a:lstStyle/>
                    <a:p>
                      <a:pPr algn="r" fontAlgn="b"/>
                      <a:r>
                        <a:rPr lang="en-US" sz="1400" b="0" i="0" u="none" strike="noStrike" dirty="0">
                          <a:solidFill>
                            <a:srgbClr val="595959"/>
                          </a:solidFill>
                          <a:effectLst/>
                          <a:latin typeface="Times New Roman"/>
                        </a:rPr>
                        <a:t>8</a:t>
                      </a:r>
                    </a:p>
                  </a:txBody>
                  <a:tcPr/>
                </a:tc>
                <a:tc>
                  <a:txBody>
                    <a:bodyPr/>
                    <a:lstStyle/>
                    <a:p>
                      <a:pPr algn="r" fontAlgn="b"/>
                      <a:r>
                        <a:rPr lang="en-US" sz="1400" b="0" i="0" u="none" strike="noStrike">
                          <a:solidFill>
                            <a:srgbClr val="595959"/>
                          </a:solidFill>
                          <a:effectLst/>
                          <a:latin typeface="Times New Roman"/>
                        </a:rPr>
                        <a:t>7</a:t>
                      </a:r>
                    </a:p>
                  </a:txBody>
                  <a:tcPr/>
                </a:tc>
                <a:tc>
                  <a:txBody>
                    <a:bodyPr/>
                    <a:lstStyle/>
                    <a:p>
                      <a:pPr algn="r" fontAlgn="b"/>
                      <a:r>
                        <a:rPr lang="en-US" sz="1400" b="0" i="0" u="none" strike="noStrike">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Provide explicit labels for form fields</a:t>
                      </a:r>
                    </a:p>
                  </a:txBody>
                  <a:tcPr/>
                </a:tc>
                <a:tc>
                  <a:txBody>
                    <a:bodyPr/>
                    <a:lstStyle/>
                    <a:p>
                      <a:pPr algn="r" fontAlgn="b"/>
                      <a:r>
                        <a:rPr lang="en-US" sz="1400" b="0" i="0" u="none" strike="noStrike" dirty="0">
                          <a:solidFill>
                            <a:srgbClr val="595959"/>
                          </a:solidFill>
                          <a:effectLst/>
                          <a:latin typeface="Times New Roman"/>
                        </a:rPr>
                        <a:t> 12,301 </a:t>
                      </a:r>
                    </a:p>
                  </a:txBody>
                  <a:tcPr>
                    <a:solidFill>
                      <a:srgbClr val="FFF0CA"/>
                    </a:solidFill>
                  </a:tcPr>
                </a:tc>
                <a:tc>
                  <a:txBody>
                    <a:bodyPr/>
                    <a:lstStyle/>
                    <a:p>
                      <a:pPr algn="r" fontAlgn="b"/>
                      <a:r>
                        <a:rPr lang="en-US" sz="1400" b="0" i="0" u="none" strike="noStrike" dirty="0">
                          <a:solidFill>
                            <a:srgbClr val="595959"/>
                          </a:solidFill>
                          <a:effectLst/>
                          <a:latin typeface="Times New Roman"/>
                        </a:rPr>
                        <a:t>42%</a:t>
                      </a:r>
                    </a:p>
                  </a:txBody>
                  <a:tcPr>
                    <a:noFill/>
                  </a:tcPr>
                </a:tc>
                <a:tc>
                  <a:txBody>
                    <a:bodyPr/>
                    <a:lstStyle/>
                    <a:p>
                      <a:pPr algn="r" fontAlgn="b"/>
                      <a:r>
                        <a:rPr lang="en-US" sz="1400" b="0" i="0" u="none" strike="noStrike" dirty="0">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6</a:t>
                      </a:r>
                    </a:p>
                  </a:txBody>
                  <a:tcPr/>
                </a:tc>
                <a:tc>
                  <a:txBody>
                    <a:bodyPr/>
                    <a:lstStyle/>
                    <a:p>
                      <a:pPr algn="r" fontAlgn="b"/>
                      <a:r>
                        <a:rPr lang="en-US" sz="1400" b="0" i="0" u="none" strike="noStrike">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Ensure keyboard focus is only assigned to elements that are defined as keyboard focusable without setting a tabindex</a:t>
                      </a:r>
                    </a:p>
                  </a:txBody>
                  <a:tcPr/>
                </a:tc>
                <a:tc>
                  <a:txBody>
                    <a:bodyPr/>
                    <a:lstStyle/>
                    <a:p>
                      <a:pPr algn="r" fontAlgn="b"/>
                      <a:r>
                        <a:rPr lang="en-US" sz="1400" b="0" i="0" u="none" strike="noStrike" dirty="0">
                          <a:solidFill>
                            <a:srgbClr val="595959"/>
                          </a:solidFill>
                          <a:effectLst/>
                          <a:latin typeface="Times New Roman"/>
                        </a:rPr>
                        <a:t> 8,347 </a:t>
                      </a:r>
                    </a:p>
                  </a:txBody>
                  <a:tcPr>
                    <a:solidFill>
                      <a:srgbClr val="FFF0CA"/>
                    </a:solidFill>
                  </a:tcPr>
                </a:tc>
                <a:tc>
                  <a:txBody>
                    <a:bodyPr/>
                    <a:lstStyle/>
                    <a:p>
                      <a:pPr algn="r" fontAlgn="b"/>
                      <a:r>
                        <a:rPr lang="en-US" sz="1400" b="0" i="0" u="none" strike="noStrike" dirty="0">
                          <a:solidFill>
                            <a:srgbClr val="595959"/>
                          </a:solidFill>
                          <a:effectLst/>
                          <a:latin typeface="Times New Roman"/>
                        </a:rPr>
                        <a:t>8%</a:t>
                      </a:r>
                    </a:p>
                  </a:txBody>
                  <a:tcPr>
                    <a:noFill/>
                  </a:tcPr>
                </a:tc>
                <a:tc>
                  <a:txBody>
                    <a:bodyPr/>
                    <a:lstStyle/>
                    <a:p>
                      <a:pPr algn="r" fontAlgn="b"/>
                      <a:r>
                        <a:rPr lang="en-US" sz="1400" b="0" i="0" u="none" strike="noStrike" dirty="0">
                          <a:solidFill>
                            <a:srgbClr val="595959"/>
                          </a:solidFill>
                          <a:effectLst/>
                          <a:latin typeface="Times New Roman"/>
                        </a:rPr>
                        <a:t>6</a:t>
                      </a:r>
                    </a:p>
                  </a:txBody>
                  <a:tcPr/>
                </a:tc>
                <a:tc>
                  <a:txBody>
                    <a:bodyPr/>
                    <a:lstStyle/>
                    <a:p>
                      <a:pPr algn="r" fontAlgn="b"/>
                      <a:r>
                        <a:rPr lang="en-US" sz="1400" b="0" i="0" u="none" strike="noStrike" dirty="0">
                          <a:solidFill>
                            <a:srgbClr val="595959"/>
                          </a:solidFill>
                          <a:effectLst/>
                          <a:latin typeface="Times New Roman"/>
                        </a:rPr>
                        <a:t>5</a:t>
                      </a:r>
                    </a:p>
                  </a:txBody>
                  <a:tcPr/>
                </a:tc>
                <a:tc>
                  <a:txBody>
                    <a:bodyPr/>
                    <a:lstStyle/>
                    <a:p>
                      <a:pPr algn="r" fontAlgn="b"/>
                      <a:r>
                        <a:rPr lang="en-US" sz="1400" b="0" i="0" u="none" strike="noStrike" dirty="0">
                          <a:solidFill>
                            <a:srgbClr val="595959"/>
                          </a:solidFill>
                          <a:effectLst/>
                          <a:latin typeface="Times New Roman"/>
                        </a:rPr>
                        <a:t>4</a:t>
                      </a:r>
                    </a:p>
                  </a:txBody>
                  <a:tcPr/>
                </a:tc>
              </a:tr>
              <a:tr h="370840">
                <a:tc>
                  <a:txBody>
                    <a:bodyPr/>
                    <a:lstStyle/>
                    <a:p>
                      <a:pPr algn="l" fontAlgn="b"/>
                      <a:r>
                        <a:rPr lang="en-US" sz="1400" b="0" i="0" u="none" strike="noStrike">
                          <a:solidFill>
                            <a:srgbClr val="595959"/>
                          </a:solidFill>
                          <a:effectLst/>
                          <a:latin typeface="Times New Roman"/>
                        </a:rPr>
                        <a:t>Provide alternative text for images</a:t>
                      </a:r>
                    </a:p>
                  </a:txBody>
                  <a:tcPr/>
                </a:tc>
                <a:tc>
                  <a:txBody>
                    <a:bodyPr/>
                    <a:lstStyle/>
                    <a:p>
                      <a:pPr algn="r" fontAlgn="b"/>
                      <a:r>
                        <a:rPr lang="en-US" sz="1400" b="0" i="0" u="none" strike="noStrike" dirty="0">
                          <a:solidFill>
                            <a:srgbClr val="595959"/>
                          </a:solidFill>
                          <a:effectLst/>
                          <a:latin typeface="Times New Roman"/>
                        </a:rPr>
                        <a:t> 7,171 </a:t>
                      </a:r>
                    </a:p>
                  </a:txBody>
                  <a:tcPr>
                    <a:solidFill>
                      <a:srgbClr val="FFF0CA"/>
                    </a:solidFill>
                  </a:tcPr>
                </a:tc>
                <a:tc>
                  <a:txBody>
                    <a:bodyPr/>
                    <a:lstStyle/>
                    <a:p>
                      <a:pPr algn="r" fontAlgn="b"/>
                      <a:r>
                        <a:rPr lang="en-US" sz="1400" b="0" i="0" u="none" strike="noStrike" dirty="0">
                          <a:solidFill>
                            <a:srgbClr val="595959"/>
                          </a:solidFill>
                          <a:effectLst/>
                          <a:latin typeface="Times New Roman"/>
                        </a:rPr>
                        <a:t>18%</a:t>
                      </a:r>
                    </a:p>
                  </a:txBody>
                  <a:tcPr>
                    <a:noFill/>
                  </a:tcPr>
                </a:tc>
                <a:tc>
                  <a:txBody>
                    <a:bodyPr/>
                    <a:lstStyle/>
                    <a:p>
                      <a:pPr algn="r" fontAlgn="b"/>
                      <a:r>
                        <a:rPr lang="en-US" sz="1400" b="0" i="0" u="none" strike="noStrike">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10</a:t>
                      </a:r>
                    </a:p>
                  </a:txBody>
                  <a:tcPr/>
                </a:tc>
                <a:tc>
                  <a:txBody>
                    <a:bodyPr/>
                    <a:lstStyle/>
                    <a:p>
                      <a:pPr algn="r" fontAlgn="b"/>
                      <a:r>
                        <a:rPr lang="en-US" sz="1400" b="0" i="0" u="none" strike="noStrike" dirty="0">
                          <a:solidFill>
                            <a:srgbClr val="595959"/>
                          </a:solidFill>
                          <a:effectLst/>
                          <a:latin typeface="Times New Roman"/>
                        </a:rPr>
                        <a:t>2</a:t>
                      </a:r>
                    </a:p>
                  </a:txBody>
                  <a:tcPr/>
                </a:tc>
              </a:tr>
            </a:tbl>
          </a:graphicData>
        </a:graphic>
      </p:graphicFrame>
    </p:spTree>
    <p:extLst>
      <p:ext uri="{BB962C8B-B14F-4D97-AF65-F5344CB8AC3E}">
        <p14:creationId xmlns:p14="http://schemas.microsoft.com/office/powerpoint/2010/main" val="1467378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Severe Violations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7876776"/>
              </p:ext>
            </p:extLst>
          </p:nvPr>
        </p:nvGraphicFramePr>
        <p:xfrm>
          <a:off x="278773" y="2743200"/>
          <a:ext cx="8586454" cy="3027680"/>
        </p:xfrm>
        <a:graphic>
          <a:graphicData uri="http://schemas.openxmlformats.org/drawingml/2006/table">
            <a:tbl>
              <a:tblPr firstRow="1">
                <a:tableStyleId>{68D230F3-CF80-4859-8CE7-A43EE81993B5}</a:tableStyleId>
              </a:tblPr>
              <a:tblGrid>
                <a:gridCol w="2895600"/>
                <a:gridCol w="946864"/>
                <a:gridCol w="1249340"/>
                <a:gridCol w="1150709"/>
                <a:gridCol w="1193232"/>
                <a:gridCol w="1150709"/>
              </a:tblGrid>
              <a:tr h="370840">
                <a:tc>
                  <a:txBody>
                    <a:bodyPr/>
                    <a:lstStyle/>
                    <a:p>
                      <a:pPr algn="l" fontAlgn="b"/>
                      <a:r>
                        <a:rPr lang="en-US" sz="1400" b="1" i="0" u="none" strike="noStrike" dirty="0">
                          <a:solidFill>
                            <a:srgbClr val="595959"/>
                          </a:solidFill>
                          <a:effectLst/>
                          <a:latin typeface="Times New Roman"/>
                        </a:rPr>
                        <a:t>Best Practice</a:t>
                      </a:r>
                    </a:p>
                  </a:txBody>
                  <a:tcPr anchor="b"/>
                </a:tc>
                <a:tc>
                  <a:txBody>
                    <a:bodyPr/>
                    <a:lstStyle/>
                    <a:p>
                      <a:pPr algn="ctr" fontAlgn="b"/>
                      <a:r>
                        <a:rPr lang="en-US" sz="1400" b="1" i="0" u="none" strike="noStrike" dirty="0">
                          <a:solidFill>
                            <a:srgbClr val="595959"/>
                          </a:solidFill>
                          <a:effectLst/>
                          <a:latin typeface="Times New Roman"/>
                        </a:rPr>
                        <a:t>Violations</a:t>
                      </a:r>
                    </a:p>
                  </a:txBody>
                  <a:tcPr anchor="b">
                    <a:solidFill>
                      <a:srgbClr val="FFFFFF"/>
                    </a:solidFill>
                  </a:tcPr>
                </a:tc>
                <a:tc>
                  <a:txBody>
                    <a:bodyPr/>
                    <a:lstStyle/>
                    <a:p>
                      <a:pPr algn="ctr" fontAlgn="b"/>
                      <a:r>
                        <a:rPr lang="en-US" sz="1400" b="1" i="0" u="none" strike="noStrike" dirty="0">
                          <a:solidFill>
                            <a:srgbClr val="595959"/>
                          </a:solidFill>
                          <a:effectLst/>
                          <a:latin typeface="Times New Roman"/>
                        </a:rPr>
                        <a:t>Percentage of Pages with Violation</a:t>
                      </a:r>
                    </a:p>
                  </a:txBody>
                  <a:tcPr anchor="b">
                    <a:noFill/>
                  </a:tcPr>
                </a:tc>
                <a:tc>
                  <a:txBody>
                    <a:bodyPr/>
                    <a:lstStyle/>
                    <a:p>
                      <a:pPr algn="ctr" fontAlgn="b"/>
                      <a:r>
                        <a:rPr lang="en-US" sz="1400" b="1" i="0" u="none" strike="noStrike" dirty="0" smtClean="0">
                          <a:solidFill>
                            <a:srgbClr val="595959"/>
                          </a:solidFill>
                          <a:effectLst/>
                          <a:latin typeface="Times New Roman"/>
                        </a:rPr>
                        <a:t>Severity</a:t>
                      </a:r>
                      <a:endParaRPr lang="en-US" sz="1400" b="1" i="0" u="none" strike="noStrike" dirty="0">
                        <a:solidFill>
                          <a:srgbClr val="595959"/>
                        </a:solidFill>
                        <a:effectLst/>
                        <a:latin typeface="Times New Roman"/>
                      </a:endParaRPr>
                    </a:p>
                  </a:txBody>
                  <a:tcPr anchor="b">
                    <a:solidFill>
                      <a:schemeClr val="accent6">
                        <a:lumMod val="20000"/>
                        <a:lumOff val="80000"/>
                      </a:schemeClr>
                    </a:solidFill>
                  </a:tcPr>
                </a:tc>
                <a:tc>
                  <a:txBody>
                    <a:bodyPr/>
                    <a:lstStyle/>
                    <a:p>
                      <a:pPr algn="ctr" fontAlgn="b"/>
                      <a:r>
                        <a:rPr lang="en-US" sz="1400" b="1" i="0" u="none" strike="noStrike" dirty="0" smtClean="0">
                          <a:solidFill>
                            <a:srgbClr val="595959"/>
                          </a:solidFill>
                          <a:effectLst/>
                          <a:latin typeface="+mn-lt"/>
                        </a:rPr>
                        <a:t>Noticeability</a:t>
                      </a:r>
                      <a:endParaRPr lang="en-US" sz="1400" b="1" i="0" u="none" strike="noStrike" dirty="0">
                        <a:solidFill>
                          <a:srgbClr val="595959"/>
                        </a:solidFill>
                        <a:effectLst/>
                        <a:latin typeface="+mn-lt"/>
                      </a:endParaRPr>
                    </a:p>
                  </a:txBody>
                  <a:tcPr anchor="b"/>
                </a:tc>
                <a:tc>
                  <a:txBody>
                    <a:bodyPr/>
                    <a:lstStyle/>
                    <a:p>
                      <a:pPr algn="ctr" fontAlgn="b"/>
                      <a:r>
                        <a:rPr lang="en-US" sz="1400" b="1" i="0" u="none" strike="noStrike" dirty="0" smtClean="0">
                          <a:solidFill>
                            <a:srgbClr val="595959"/>
                          </a:solidFill>
                          <a:effectLst/>
                          <a:latin typeface="+mn-lt"/>
                        </a:rPr>
                        <a:t>Tractability</a:t>
                      </a:r>
                      <a:endParaRPr lang="en-US" sz="1400" b="1" i="0" u="none" strike="noStrike" dirty="0">
                        <a:solidFill>
                          <a:srgbClr val="595959"/>
                        </a:solidFill>
                        <a:effectLst/>
                        <a:latin typeface="+mn-lt"/>
                      </a:endParaRPr>
                    </a:p>
                  </a:txBody>
                  <a:tcPr anchor="b"/>
                </a:tc>
              </a:tr>
              <a:tr h="370840">
                <a:tc>
                  <a:txBody>
                    <a:bodyPr/>
                    <a:lstStyle/>
                    <a:p>
                      <a:pPr algn="l" fontAlgn="b"/>
                      <a:r>
                        <a:rPr lang="en-US" sz="1400" b="0" i="0" u="none" strike="noStrike">
                          <a:solidFill>
                            <a:srgbClr val="595959"/>
                          </a:solidFill>
                          <a:effectLst/>
                          <a:latin typeface="Times New Roman"/>
                        </a:rPr>
                        <a:t>Provide alternative text for images</a:t>
                      </a:r>
                    </a:p>
                  </a:txBody>
                  <a:tcPr/>
                </a:tc>
                <a:tc>
                  <a:txBody>
                    <a:bodyPr/>
                    <a:lstStyle/>
                    <a:p>
                      <a:pPr algn="r" fontAlgn="b"/>
                      <a:r>
                        <a:rPr lang="en-US" sz="1400" b="0" i="0" u="none" strike="noStrike">
                          <a:solidFill>
                            <a:srgbClr val="595959"/>
                          </a:solidFill>
                          <a:effectLst/>
                          <a:latin typeface="Times New Roman"/>
                        </a:rPr>
                        <a:t> 7,171 </a:t>
                      </a:r>
                    </a:p>
                  </a:txBody>
                  <a:tcPr>
                    <a:solidFill>
                      <a:srgbClr val="FFFFFF"/>
                    </a:solidFill>
                  </a:tcPr>
                </a:tc>
                <a:tc>
                  <a:txBody>
                    <a:bodyPr/>
                    <a:lstStyle/>
                    <a:p>
                      <a:pPr algn="r" fontAlgn="b"/>
                      <a:r>
                        <a:rPr lang="en-US" sz="1400" b="0" i="0" u="none" strike="noStrike">
                          <a:solidFill>
                            <a:srgbClr val="595959"/>
                          </a:solidFill>
                          <a:effectLst/>
                          <a:latin typeface="Times New Roman"/>
                        </a:rPr>
                        <a:t>18%</a:t>
                      </a:r>
                    </a:p>
                  </a:txBody>
                  <a:tcPr>
                    <a:noFill/>
                  </a:tcPr>
                </a:tc>
                <a:tc>
                  <a:txBody>
                    <a:bodyPr/>
                    <a:lstStyle/>
                    <a:p>
                      <a:pPr algn="r" fontAlgn="b"/>
                      <a:r>
                        <a:rPr lang="en-US" sz="1400" b="0" i="0" u="none" strike="noStrike">
                          <a:solidFill>
                            <a:srgbClr val="595959"/>
                          </a:solidFill>
                          <a:effectLst/>
                          <a:latin typeface="Times New Roman"/>
                        </a:rPr>
                        <a:t>10</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10</a:t>
                      </a:r>
                    </a:p>
                  </a:txBody>
                  <a:tcPr/>
                </a:tc>
                <a:tc>
                  <a:txBody>
                    <a:bodyPr/>
                    <a:lstStyle/>
                    <a:p>
                      <a:pPr algn="r" fontAlgn="b"/>
                      <a:r>
                        <a:rPr lang="en-US" sz="1400" b="0" i="0" u="none" strike="noStrike">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Provide explicit labels for form fields</a:t>
                      </a:r>
                    </a:p>
                  </a:txBody>
                  <a:tcPr/>
                </a:tc>
                <a:tc>
                  <a:txBody>
                    <a:bodyPr/>
                    <a:lstStyle/>
                    <a:p>
                      <a:pPr algn="r" fontAlgn="b"/>
                      <a:r>
                        <a:rPr lang="en-US" sz="1400" b="0" i="0" u="none" strike="noStrike">
                          <a:solidFill>
                            <a:srgbClr val="595959"/>
                          </a:solidFill>
                          <a:effectLst/>
                          <a:latin typeface="Times New Roman"/>
                        </a:rPr>
                        <a:t> 12,301 </a:t>
                      </a:r>
                    </a:p>
                  </a:txBody>
                  <a:tcPr>
                    <a:solidFill>
                      <a:srgbClr val="FFFFFF"/>
                    </a:solidFill>
                  </a:tcPr>
                </a:tc>
                <a:tc>
                  <a:txBody>
                    <a:bodyPr/>
                    <a:lstStyle/>
                    <a:p>
                      <a:pPr algn="r" fontAlgn="b"/>
                      <a:r>
                        <a:rPr lang="en-US" sz="1400" b="0" i="0" u="none" strike="noStrike">
                          <a:solidFill>
                            <a:srgbClr val="595959"/>
                          </a:solidFill>
                          <a:effectLst/>
                          <a:latin typeface="Times New Roman"/>
                        </a:rPr>
                        <a:t>42%</a:t>
                      </a:r>
                    </a:p>
                  </a:txBody>
                  <a:tcPr>
                    <a:noFill/>
                  </a:tcPr>
                </a:tc>
                <a:tc>
                  <a:txBody>
                    <a:bodyPr/>
                    <a:lstStyle/>
                    <a:p>
                      <a:pPr algn="r" fontAlgn="b"/>
                      <a:r>
                        <a:rPr lang="en-US" sz="1400" b="0" i="0" u="none" strike="noStrike">
                          <a:solidFill>
                            <a:srgbClr val="595959"/>
                          </a:solidFill>
                          <a:effectLst/>
                          <a:latin typeface="Times New Roman"/>
                        </a:rPr>
                        <a:t>10</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6</a:t>
                      </a:r>
                    </a:p>
                  </a:txBody>
                  <a:tcPr/>
                </a:tc>
                <a:tc>
                  <a:txBody>
                    <a:bodyPr/>
                    <a:lstStyle/>
                    <a:p>
                      <a:pPr algn="r" fontAlgn="b"/>
                      <a:r>
                        <a:rPr lang="en-US" sz="1400" b="0" i="0" u="none" strike="noStrike">
                          <a:solidFill>
                            <a:srgbClr val="595959"/>
                          </a:solidFill>
                          <a:effectLst/>
                          <a:latin typeface="Times New Roman"/>
                        </a:rPr>
                        <a:t>2</a:t>
                      </a:r>
                    </a:p>
                  </a:txBody>
                  <a:tcPr/>
                </a:tc>
              </a:tr>
              <a:tr h="370840">
                <a:tc>
                  <a:txBody>
                    <a:bodyPr/>
                    <a:lstStyle/>
                    <a:p>
                      <a:pPr algn="l" fontAlgn="b"/>
                      <a:r>
                        <a:rPr lang="en-US" sz="1400" b="0" i="0" u="none" strike="noStrike">
                          <a:solidFill>
                            <a:srgbClr val="595959"/>
                          </a:solidFill>
                          <a:effectLst/>
                          <a:latin typeface="Times New Roman"/>
                        </a:rPr>
                        <a:t>Ensure headers and cells are properly associated</a:t>
                      </a:r>
                    </a:p>
                  </a:txBody>
                  <a:tcPr/>
                </a:tc>
                <a:tc>
                  <a:txBody>
                    <a:bodyPr/>
                    <a:lstStyle/>
                    <a:p>
                      <a:pPr algn="r" fontAlgn="b"/>
                      <a:r>
                        <a:rPr lang="en-US" sz="1400" b="0" i="0" u="none" strike="noStrike">
                          <a:solidFill>
                            <a:srgbClr val="595959"/>
                          </a:solidFill>
                          <a:effectLst/>
                          <a:latin typeface="Times New Roman"/>
                        </a:rPr>
                        <a:t> 4,043 </a:t>
                      </a:r>
                    </a:p>
                  </a:txBody>
                  <a:tcPr>
                    <a:solidFill>
                      <a:srgbClr val="FFFFFF"/>
                    </a:solidFill>
                  </a:tcPr>
                </a:tc>
                <a:tc>
                  <a:txBody>
                    <a:bodyPr/>
                    <a:lstStyle/>
                    <a:p>
                      <a:pPr algn="r" fontAlgn="b"/>
                      <a:r>
                        <a:rPr lang="en-US" sz="1400" b="0" i="0" u="none" strike="noStrike">
                          <a:solidFill>
                            <a:srgbClr val="595959"/>
                          </a:solidFill>
                          <a:effectLst/>
                          <a:latin typeface="Times New Roman"/>
                        </a:rPr>
                        <a:t>24%</a:t>
                      </a:r>
                    </a:p>
                  </a:txBody>
                  <a:tcPr>
                    <a:noFill/>
                  </a:tcPr>
                </a:tc>
                <a:tc>
                  <a:txBody>
                    <a:bodyPr/>
                    <a:lstStyle/>
                    <a:p>
                      <a:pPr algn="r" fontAlgn="b"/>
                      <a:r>
                        <a:rPr lang="en-US" sz="1400" b="0" i="0" u="none" strike="noStrike">
                          <a:solidFill>
                            <a:srgbClr val="595959"/>
                          </a:solidFill>
                          <a:effectLst/>
                          <a:latin typeface="Times New Roman"/>
                        </a:rPr>
                        <a:t>10</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7</a:t>
                      </a:r>
                    </a:p>
                  </a:txBody>
                  <a:tcPr/>
                </a:tc>
                <a:tc>
                  <a:txBody>
                    <a:bodyPr/>
                    <a:lstStyle/>
                    <a:p>
                      <a:pPr algn="r" fontAlgn="b"/>
                      <a:r>
                        <a:rPr lang="en-US" sz="1400" b="0" i="0" u="none" strike="noStrike">
                          <a:solidFill>
                            <a:srgbClr val="595959"/>
                          </a:solidFill>
                          <a:effectLst/>
                          <a:latin typeface="Times New Roman"/>
                        </a:rPr>
                        <a:t>4</a:t>
                      </a:r>
                    </a:p>
                  </a:txBody>
                  <a:tcPr/>
                </a:tc>
              </a:tr>
              <a:tr h="370840">
                <a:tc>
                  <a:txBody>
                    <a:bodyPr/>
                    <a:lstStyle/>
                    <a:p>
                      <a:pPr algn="l" fontAlgn="b"/>
                      <a:r>
                        <a:rPr lang="en-US" sz="1400" b="0" i="0" u="none" strike="noStrike">
                          <a:solidFill>
                            <a:srgbClr val="595959"/>
                          </a:solidFill>
                          <a:effectLst/>
                          <a:latin typeface="Times New Roman"/>
                        </a:rPr>
                        <a:t>Ensure table headers are used in a valid fashion</a:t>
                      </a:r>
                    </a:p>
                  </a:txBody>
                  <a:tcPr/>
                </a:tc>
                <a:tc>
                  <a:txBody>
                    <a:bodyPr/>
                    <a:lstStyle/>
                    <a:p>
                      <a:pPr algn="r" fontAlgn="b"/>
                      <a:r>
                        <a:rPr lang="en-US" sz="1400" b="0" i="0" u="none" strike="noStrike">
                          <a:solidFill>
                            <a:srgbClr val="595959"/>
                          </a:solidFill>
                          <a:effectLst/>
                          <a:latin typeface="Times New Roman"/>
                        </a:rPr>
                        <a:t> 3,131 </a:t>
                      </a:r>
                    </a:p>
                  </a:txBody>
                  <a:tcPr>
                    <a:solidFill>
                      <a:srgbClr val="FFFFFF"/>
                    </a:solidFill>
                  </a:tcPr>
                </a:tc>
                <a:tc>
                  <a:txBody>
                    <a:bodyPr/>
                    <a:lstStyle/>
                    <a:p>
                      <a:pPr algn="r" fontAlgn="b"/>
                      <a:r>
                        <a:rPr lang="en-US" sz="1400" b="0" i="0" u="none" strike="noStrike">
                          <a:solidFill>
                            <a:srgbClr val="595959"/>
                          </a:solidFill>
                          <a:effectLst/>
                          <a:latin typeface="Times New Roman"/>
                        </a:rPr>
                        <a:t>19%</a:t>
                      </a:r>
                    </a:p>
                  </a:txBody>
                  <a:tcPr>
                    <a:noFill/>
                  </a:tcPr>
                </a:tc>
                <a:tc>
                  <a:txBody>
                    <a:bodyPr/>
                    <a:lstStyle/>
                    <a:p>
                      <a:pPr algn="r" fontAlgn="b"/>
                      <a:r>
                        <a:rPr lang="en-US" sz="1400" b="0" i="0" u="none" strike="noStrike">
                          <a:solidFill>
                            <a:srgbClr val="595959"/>
                          </a:solidFill>
                          <a:effectLst/>
                          <a:latin typeface="Times New Roman"/>
                        </a:rPr>
                        <a:t>10</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4</a:t>
                      </a:r>
                    </a:p>
                  </a:txBody>
                  <a:tcPr/>
                </a:tc>
                <a:tc>
                  <a:txBody>
                    <a:bodyPr/>
                    <a:lstStyle/>
                    <a:p>
                      <a:pPr algn="r" fontAlgn="b"/>
                      <a:r>
                        <a:rPr lang="en-US" sz="1400" b="0" i="0" u="none" strike="noStrike">
                          <a:solidFill>
                            <a:srgbClr val="595959"/>
                          </a:solidFill>
                          <a:effectLst/>
                          <a:latin typeface="Times New Roman"/>
                        </a:rPr>
                        <a:t>4</a:t>
                      </a:r>
                    </a:p>
                  </a:txBody>
                  <a:tcPr/>
                </a:tc>
              </a:tr>
              <a:tr h="370840">
                <a:tc>
                  <a:txBody>
                    <a:bodyPr/>
                    <a:lstStyle/>
                    <a:p>
                      <a:pPr algn="l" fontAlgn="b"/>
                      <a:r>
                        <a:rPr lang="en-US" sz="1400" b="0" i="0" u="none" strike="noStrike">
                          <a:solidFill>
                            <a:srgbClr val="595959"/>
                          </a:solidFill>
                          <a:effectLst/>
                          <a:latin typeface="Times New Roman"/>
                        </a:rPr>
                        <a:t>Avoid utilizing sub-tables in header elements</a:t>
                      </a:r>
                    </a:p>
                  </a:txBody>
                  <a:tcPr/>
                </a:tc>
                <a:tc>
                  <a:txBody>
                    <a:bodyPr/>
                    <a:lstStyle/>
                    <a:p>
                      <a:pPr algn="r" fontAlgn="b"/>
                      <a:r>
                        <a:rPr lang="en-US" sz="1400" b="0" i="0" u="none" strike="noStrike">
                          <a:solidFill>
                            <a:srgbClr val="595959"/>
                          </a:solidFill>
                          <a:effectLst/>
                          <a:latin typeface="Times New Roman"/>
                        </a:rPr>
                        <a:t> 15 </a:t>
                      </a:r>
                    </a:p>
                  </a:txBody>
                  <a:tcPr>
                    <a:solidFill>
                      <a:srgbClr val="FFFFFF"/>
                    </a:solidFill>
                  </a:tcPr>
                </a:tc>
                <a:tc>
                  <a:txBody>
                    <a:bodyPr/>
                    <a:lstStyle/>
                    <a:p>
                      <a:pPr algn="r" fontAlgn="b"/>
                      <a:r>
                        <a:rPr lang="en-US" sz="1400" b="0" i="0" u="none" strike="noStrike">
                          <a:solidFill>
                            <a:srgbClr val="595959"/>
                          </a:solidFill>
                          <a:effectLst/>
                          <a:latin typeface="Times New Roman"/>
                        </a:rPr>
                        <a:t>0%</a:t>
                      </a:r>
                    </a:p>
                  </a:txBody>
                  <a:tcPr>
                    <a:noFill/>
                  </a:tcPr>
                </a:tc>
                <a:tc>
                  <a:txBody>
                    <a:bodyPr/>
                    <a:lstStyle/>
                    <a:p>
                      <a:pPr algn="r" fontAlgn="b"/>
                      <a:r>
                        <a:rPr lang="en-US" sz="1400" b="0" i="0" u="none" strike="noStrike">
                          <a:solidFill>
                            <a:srgbClr val="595959"/>
                          </a:solidFill>
                          <a:effectLst/>
                          <a:latin typeface="Times New Roman"/>
                        </a:rPr>
                        <a:t>9</a:t>
                      </a:r>
                    </a:p>
                  </a:txBody>
                  <a:tcPr>
                    <a:solidFill>
                      <a:schemeClr val="accent6">
                        <a:lumMod val="20000"/>
                        <a:lumOff val="80000"/>
                      </a:schemeClr>
                    </a:solidFill>
                  </a:tcPr>
                </a:tc>
                <a:tc>
                  <a:txBody>
                    <a:bodyPr/>
                    <a:lstStyle/>
                    <a:p>
                      <a:pPr algn="r" fontAlgn="b"/>
                      <a:r>
                        <a:rPr lang="en-US" sz="1400" b="0" i="0" u="none" strike="noStrike">
                          <a:solidFill>
                            <a:srgbClr val="595959"/>
                          </a:solidFill>
                          <a:effectLst/>
                          <a:latin typeface="Times New Roman"/>
                        </a:rPr>
                        <a:t>3</a:t>
                      </a:r>
                    </a:p>
                  </a:txBody>
                  <a:tcPr/>
                </a:tc>
                <a:tc>
                  <a:txBody>
                    <a:bodyPr/>
                    <a:lstStyle/>
                    <a:p>
                      <a:pPr algn="r" fontAlgn="b"/>
                      <a:r>
                        <a:rPr lang="en-US" sz="1400" b="0" i="0" u="none" strike="noStrike" dirty="0">
                          <a:solidFill>
                            <a:srgbClr val="595959"/>
                          </a:solidFill>
                          <a:effectLst/>
                          <a:latin typeface="Times New Roman"/>
                        </a:rPr>
                        <a:t>5</a:t>
                      </a:r>
                    </a:p>
                  </a:txBody>
                  <a:tcPr/>
                </a:tc>
              </a:tr>
            </a:tbl>
          </a:graphicData>
        </a:graphic>
      </p:graphicFrame>
    </p:spTree>
    <p:extLst>
      <p:ext uri="{BB962C8B-B14F-4D97-AF65-F5344CB8AC3E}">
        <p14:creationId xmlns:p14="http://schemas.microsoft.com/office/powerpoint/2010/main" val="478103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Tractable Violations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8847601"/>
              </p:ext>
            </p:extLst>
          </p:nvPr>
        </p:nvGraphicFramePr>
        <p:xfrm>
          <a:off x="304800" y="2590800"/>
          <a:ext cx="8586454" cy="4030980"/>
        </p:xfrm>
        <a:graphic>
          <a:graphicData uri="http://schemas.openxmlformats.org/drawingml/2006/table">
            <a:tbl>
              <a:tblPr firstRow="1">
                <a:tableStyleId>{68D230F3-CF80-4859-8CE7-A43EE81993B5}</a:tableStyleId>
              </a:tblPr>
              <a:tblGrid>
                <a:gridCol w="2895600"/>
                <a:gridCol w="946864"/>
                <a:gridCol w="1249340"/>
                <a:gridCol w="1150709"/>
                <a:gridCol w="1193232"/>
                <a:gridCol w="1150709"/>
              </a:tblGrid>
              <a:tr h="370840">
                <a:tc>
                  <a:txBody>
                    <a:bodyPr/>
                    <a:lstStyle/>
                    <a:p>
                      <a:pPr algn="l" fontAlgn="b"/>
                      <a:r>
                        <a:rPr lang="en-US" sz="1050" b="1" i="0" u="none" strike="noStrike" dirty="0">
                          <a:solidFill>
                            <a:srgbClr val="595959"/>
                          </a:solidFill>
                          <a:effectLst/>
                          <a:latin typeface="+mn-lt"/>
                        </a:rPr>
                        <a:t>Best Practice</a:t>
                      </a:r>
                    </a:p>
                  </a:txBody>
                  <a:tcPr anchor="b"/>
                </a:tc>
                <a:tc>
                  <a:txBody>
                    <a:bodyPr/>
                    <a:lstStyle/>
                    <a:p>
                      <a:pPr algn="ctr" fontAlgn="b"/>
                      <a:r>
                        <a:rPr lang="en-US" sz="1050" b="1" i="0" u="none" strike="noStrike" dirty="0">
                          <a:solidFill>
                            <a:srgbClr val="595959"/>
                          </a:solidFill>
                          <a:effectLst/>
                          <a:latin typeface="+mn-lt"/>
                        </a:rPr>
                        <a:t>Violations</a:t>
                      </a:r>
                    </a:p>
                  </a:txBody>
                  <a:tcPr anchor="b">
                    <a:solidFill>
                      <a:srgbClr val="FFFFFF"/>
                    </a:solidFill>
                  </a:tcPr>
                </a:tc>
                <a:tc>
                  <a:txBody>
                    <a:bodyPr/>
                    <a:lstStyle/>
                    <a:p>
                      <a:pPr algn="ctr" fontAlgn="b"/>
                      <a:r>
                        <a:rPr lang="en-US" sz="1050" b="1" i="0" u="none" strike="noStrike" dirty="0">
                          <a:solidFill>
                            <a:srgbClr val="595959"/>
                          </a:solidFill>
                          <a:effectLst/>
                          <a:latin typeface="+mn-lt"/>
                        </a:rPr>
                        <a:t>Percentage of Pages with Violation</a:t>
                      </a:r>
                    </a:p>
                  </a:txBody>
                  <a:tcPr anchor="b">
                    <a:noFill/>
                  </a:tcPr>
                </a:tc>
                <a:tc>
                  <a:txBody>
                    <a:bodyPr/>
                    <a:lstStyle/>
                    <a:p>
                      <a:pPr algn="ctr" fontAlgn="b"/>
                      <a:r>
                        <a:rPr lang="en-US" sz="1050" b="1" i="0" u="none" strike="noStrike" dirty="0" smtClean="0">
                          <a:solidFill>
                            <a:srgbClr val="595959"/>
                          </a:solidFill>
                          <a:effectLst/>
                          <a:latin typeface="+mn-lt"/>
                        </a:rPr>
                        <a:t>Severity</a:t>
                      </a:r>
                      <a:endParaRPr lang="en-US" sz="1050" b="1" i="0" u="none" strike="noStrike" dirty="0">
                        <a:solidFill>
                          <a:srgbClr val="595959"/>
                        </a:solidFill>
                        <a:effectLst/>
                        <a:latin typeface="+mn-lt"/>
                      </a:endParaRPr>
                    </a:p>
                  </a:txBody>
                  <a:tcPr anchor="b">
                    <a:noFill/>
                  </a:tcPr>
                </a:tc>
                <a:tc>
                  <a:txBody>
                    <a:bodyPr/>
                    <a:lstStyle/>
                    <a:p>
                      <a:pPr algn="ctr" fontAlgn="b"/>
                      <a:r>
                        <a:rPr lang="en-US" sz="1050" b="1" i="0" u="none" strike="noStrike" dirty="0" smtClean="0">
                          <a:solidFill>
                            <a:srgbClr val="595959"/>
                          </a:solidFill>
                          <a:effectLst/>
                          <a:latin typeface="+mn-lt"/>
                        </a:rPr>
                        <a:t>Noticeability</a:t>
                      </a:r>
                      <a:endParaRPr lang="en-US" sz="1050" b="1" i="0" u="none" strike="noStrike" dirty="0">
                        <a:solidFill>
                          <a:srgbClr val="595959"/>
                        </a:solidFill>
                        <a:effectLst/>
                        <a:latin typeface="+mn-lt"/>
                      </a:endParaRPr>
                    </a:p>
                  </a:txBody>
                  <a:tcPr anchor="b"/>
                </a:tc>
                <a:tc>
                  <a:txBody>
                    <a:bodyPr/>
                    <a:lstStyle/>
                    <a:p>
                      <a:pPr algn="ctr" fontAlgn="b"/>
                      <a:r>
                        <a:rPr lang="en-US" sz="1050" b="1" i="0" u="none" strike="noStrike" dirty="0" smtClean="0">
                          <a:solidFill>
                            <a:srgbClr val="595959"/>
                          </a:solidFill>
                          <a:effectLst/>
                          <a:latin typeface="+mn-lt"/>
                        </a:rPr>
                        <a:t>Tractability</a:t>
                      </a:r>
                      <a:endParaRPr lang="en-US" sz="1050" b="1" i="0" u="none" strike="noStrike" dirty="0">
                        <a:solidFill>
                          <a:srgbClr val="595959"/>
                        </a:solidFill>
                        <a:effectLst/>
                        <a:latin typeface="+mn-lt"/>
                      </a:endParaRPr>
                    </a:p>
                  </a:txBody>
                  <a:tcPr anchor="b">
                    <a:solidFill>
                      <a:srgbClr val="FFF0CA"/>
                    </a:solidFill>
                  </a:tcPr>
                </a:tc>
              </a:tr>
              <a:tr h="370840">
                <a:tc>
                  <a:txBody>
                    <a:bodyPr/>
                    <a:lstStyle/>
                    <a:p>
                      <a:pPr algn="l" fontAlgn="b"/>
                      <a:r>
                        <a:rPr lang="en-US" sz="1050" b="0" i="0" u="none" strike="noStrike">
                          <a:solidFill>
                            <a:srgbClr val="595959"/>
                          </a:solidFill>
                          <a:effectLst/>
                          <a:latin typeface="Times New Roman"/>
                        </a:rPr>
                        <a:t>Provide alternative text for images</a:t>
                      </a:r>
                    </a:p>
                  </a:txBody>
                  <a:tcPr/>
                </a:tc>
                <a:tc>
                  <a:txBody>
                    <a:bodyPr/>
                    <a:lstStyle/>
                    <a:p>
                      <a:pPr algn="r" fontAlgn="b"/>
                      <a:r>
                        <a:rPr lang="en-US" sz="1050" b="0" i="0" u="none" strike="noStrike">
                          <a:solidFill>
                            <a:srgbClr val="595959"/>
                          </a:solidFill>
                          <a:effectLst/>
                          <a:latin typeface="Times New Roman"/>
                        </a:rPr>
                        <a:t> 7,171 </a:t>
                      </a:r>
                    </a:p>
                  </a:txBody>
                  <a:tcPr>
                    <a:solidFill>
                      <a:srgbClr val="FFFFFF"/>
                    </a:solidFill>
                  </a:tcPr>
                </a:tc>
                <a:tc>
                  <a:txBody>
                    <a:bodyPr/>
                    <a:lstStyle/>
                    <a:p>
                      <a:pPr algn="r" fontAlgn="b"/>
                      <a:r>
                        <a:rPr lang="en-US" sz="1050" b="0" i="0" u="none" strike="noStrike">
                          <a:solidFill>
                            <a:srgbClr val="595959"/>
                          </a:solidFill>
                          <a:effectLst/>
                          <a:latin typeface="Times New Roman"/>
                        </a:rPr>
                        <a:t>18%</a:t>
                      </a:r>
                    </a:p>
                  </a:txBody>
                  <a:tcPr>
                    <a:noFill/>
                  </a:tcPr>
                </a:tc>
                <a:tc>
                  <a:txBody>
                    <a:bodyPr/>
                    <a:lstStyle/>
                    <a:p>
                      <a:pPr algn="r" fontAlgn="b"/>
                      <a:r>
                        <a:rPr lang="en-US" sz="1050" b="0" i="0" u="none" strike="noStrike">
                          <a:solidFill>
                            <a:srgbClr val="595959"/>
                          </a:solidFill>
                          <a:effectLst/>
                          <a:latin typeface="Times New Roman"/>
                        </a:rPr>
                        <a:t>10</a:t>
                      </a:r>
                    </a:p>
                  </a:txBody>
                  <a:tcPr>
                    <a:noFill/>
                  </a:tcPr>
                </a:tc>
                <a:tc>
                  <a:txBody>
                    <a:bodyPr/>
                    <a:lstStyle/>
                    <a:p>
                      <a:pPr algn="r" fontAlgn="b"/>
                      <a:r>
                        <a:rPr lang="en-US" sz="1050" b="0" i="0" u="none" strike="noStrike">
                          <a:solidFill>
                            <a:srgbClr val="595959"/>
                          </a:solidFill>
                          <a:effectLst/>
                          <a:latin typeface="Times New Roman"/>
                        </a:rPr>
                        <a:t>10</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Provide explicit labels for form fields</a:t>
                      </a:r>
                    </a:p>
                  </a:txBody>
                  <a:tcPr/>
                </a:tc>
                <a:tc>
                  <a:txBody>
                    <a:bodyPr/>
                    <a:lstStyle/>
                    <a:p>
                      <a:pPr algn="r" fontAlgn="b"/>
                      <a:r>
                        <a:rPr lang="en-US" sz="1050" b="0" i="0" u="none" strike="noStrike">
                          <a:solidFill>
                            <a:srgbClr val="595959"/>
                          </a:solidFill>
                          <a:effectLst/>
                          <a:latin typeface="Times New Roman"/>
                        </a:rPr>
                        <a:t> 12,301 </a:t>
                      </a:r>
                    </a:p>
                  </a:txBody>
                  <a:tcPr>
                    <a:solidFill>
                      <a:srgbClr val="FFFFFF"/>
                    </a:solidFill>
                  </a:tcPr>
                </a:tc>
                <a:tc>
                  <a:txBody>
                    <a:bodyPr/>
                    <a:lstStyle/>
                    <a:p>
                      <a:pPr algn="r" fontAlgn="b"/>
                      <a:r>
                        <a:rPr lang="en-US" sz="1050" b="0" i="0" u="none" strike="noStrike">
                          <a:solidFill>
                            <a:srgbClr val="595959"/>
                          </a:solidFill>
                          <a:effectLst/>
                          <a:latin typeface="Times New Roman"/>
                        </a:rPr>
                        <a:t>42%</a:t>
                      </a:r>
                    </a:p>
                  </a:txBody>
                  <a:tcPr>
                    <a:noFill/>
                  </a:tcPr>
                </a:tc>
                <a:tc>
                  <a:txBody>
                    <a:bodyPr/>
                    <a:lstStyle/>
                    <a:p>
                      <a:pPr algn="r" fontAlgn="b"/>
                      <a:r>
                        <a:rPr lang="en-US" sz="1050" b="0" i="0" u="none" strike="noStrike">
                          <a:solidFill>
                            <a:srgbClr val="595959"/>
                          </a:solidFill>
                          <a:effectLst/>
                          <a:latin typeface="Times New Roman"/>
                        </a:rPr>
                        <a:t>10</a:t>
                      </a:r>
                    </a:p>
                  </a:txBody>
                  <a:tcPr>
                    <a:noFill/>
                  </a:tcPr>
                </a:tc>
                <a:tc>
                  <a:txBody>
                    <a:bodyPr/>
                    <a:lstStyle/>
                    <a:p>
                      <a:pPr algn="r" fontAlgn="b"/>
                      <a:r>
                        <a:rPr lang="en-US" sz="1050" b="0" i="0" u="none" strike="noStrike">
                          <a:solidFill>
                            <a:srgbClr val="595959"/>
                          </a:solidFill>
                          <a:effectLst/>
                          <a:latin typeface="Times New Roman"/>
                        </a:rPr>
                        <a:t>6</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Ensure the sole use of device dependent event handlers is avoided</a:t>
                      </a:r>
                    </a:p>
                  </a:txBody>
                  <a:tcPr/>
                </a:tc>
                <a:tc>
                  <a:txBody>
                    <a:bodyPr/>
                    <a:lstStyle/>
                    <a:p>
                      <a:pPr algn="r" fontAlgn="b"/>
                      <a:r>
                        <a:rPr lang="en-US" sz="1050" b="0" i="0" u="none" strike="noStrike">
                          <a:solidFill>
                            <a:srgbClr val="595959"/>
                          </a:solidFill>
                          <a:effectLst/>
                          <a:latin typeface="Times New Roman"/>
                        </a:rPr>
                        <a:t> 25,363 </a:t>
                      </a:r>
                    </a:p>
                  </a:txBody>
                  <a:tcPr>
                    <a:solidFill>
                      <a:srgbClr val="FFFFFF"/>
                    </a:solidFill>
                  </a:tcPr>
                </a:tc>
                <a:tc>
                  <a:txBody>
                    <a:bodyPr/>
                    <a:lstStyle/>
                    <a:p>
                      <a:pPr algn="r" fontAlgn="b"/>
                      <a:r>
                        <a:rPr lang="en-US" sz="1050" b="0" i="0" u="none" strike="noStrike">
                          <a:solidFill>
                            <a:srgbClr val="595959"/>
                          </a:solidFill>
                          <a:effectLst/>
                          <a:latin typeface="Times New Roman"/>
                        </a:rPr>
                        <a:t>17%</a:t>
                      </a:r>
                    </a:p>
                  </a:txBody>
                  <a:tcPr>
                    <a:noFill/>
                  </a:tcPr>
                </a:tc>
                <a:tc>
                  <a:txBody>
                    <a:bodyPr/>
                    <a:lstStyle/>
                    <a:p>
                      <a:pPr algn="r" fontAlgn="b"/>
                      <a:r>
                        <a:rPr lang="en-US" sz="1050" b="0" i="0" u="none" strike="noStrike">
                          <a:solidFill>
                            <a:srgbClr val="595959"/>
                          </a:solidFill>
                          <a:effectLst/>
                          <a:latin typeface="Times New Roman"/>
                        </a:rPr>
                        <a:t>8</a:t>
                      </a:r>
                    </a:p>
                  </a:txBody>
                  <a:tcPr>
                    <a:noFill/>
                  </a:tcPr>
                </a:tc>
                <a:tc>
                  <a:txBody>
                    <a:bodyPr/>
                    <a:lstStyle/>
                    <a:p>
                      <a:pPr algn="r" fontAlgn="b"/>
                      <a:r>
                        <a:rPr lang="en-US" sz="1050" b="0" i="0" u="none" strike="noStrike">
                          <a:solidFill>
                            <a:srgbClr val="595959"/>
                          </a:solidFill>
                          <a:effectLst/>
                          <a:latin typeface="Times New Roman"/>
                        </a:rPr>
                        <a:t>7</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Ensure frame titles are meaningful</a:t>
                      </a:r>
                    </a:p>
                  </a:txBody>
                  <a:tcPr/>
                </a:tc>
                <a:tc>
                  <a:txBody>
                    <a:bodyPr/>
                    <a:lstStyle/>
                    <a:p>
                      <a:pPr algn="r" fontAlgn="b"/>
                      <a:r>
                        <a:rPr lang="en-US" sz="1050" b="0" i="0" u="none" strike="noStrike">
                          <a:solidFill>
                            <a:srgbClr val="595959"/>
                          </a:solidFill>
                          <a:effectLst/>
                          <a:latin typeface="Times New Roman"/>
                        </a:rPr>
                        <a:t> 1,530 </a:t>
                      </a:r>
                    </a:p>
                  </a:txBody>
                  <a:tcPr>
                    <a:solidFill>
                      <a:srgbClr val="FFFFFF"/>
                    </a:solidFill>
                  </a:tcPr>
                </a:tc>
                <a:tc>
                  <a:txBody>
                    <a:bodyPr/>
                    <a:lstStyle/>
                    <a:p>
                      <a:pPr algn="r" fontAlgn="b"/>
                      <a:r>
                        <a:rPr lang="en-US" sz="1050" b="0" i="0" u="none" strike="noStrike">
                          <a:solidFill>
                            <a:srgbClr val="595959"/>
                          </a:solidFill>
                          <a:effectLst/>
                          <a:latin typeface="Times New Roman"/>
                        </a:rPr>
                        <a:t>6%</a:t>
                      </a:r>
                    </a:p>
                  </a:txBody>
                  <a:tcPr>
                    <a:noFill/>
                  </a:tcPr>
                </a:tc>
                <a:tc>
                  <a:txBody>
                    <a:bodyPr/>
                    <a:lstStyle/>
                    <a:p>
                      <a:pPr algn="r" fontAlgn="b"/>
                      <a:r>
                        <a:rPr lang="en-US" sz="1050" b="0" i="0" u="none" strike="noStrike">
                          <a:solidFill>
                            <a:srgbClr val="595959"/>
                          </a:solidFill>
                          <a:effectLst/>
                          <a:latin typeface="Times New Roman"/>
                        </a:rPr>
                        <a:t>7</a:t>
                      </a:r>
                    </a:p>
                  </a:txBody>
                  <a:tcPr>
                    <a:noFill/>
                  </a:tcPr>
                </a:tc>
                <a:tc>
                  <a:txBody>
                    <a:bodyPr/>
                    <a:lstStyle/>
                    <a:p>
                      <a:pPr algn="r" fontAlgn="b"/>
                      <a:r>
                        <a:rPr lang="en-US" sz="1050" b="0" i="0" u="none" strike="noStrike">
                          <a:solidFill>
                            <a:srgbClr val="595959"/>
                          </a:solidFill>
                          <a:effectLst/>
                          <a:latin typeface="Times New Roman"/>
                        </a:rPr>
                        <a:t>6</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Provide valid, concise, and meaningful alternative text for image buttons</a:t>
                      </a:r>
                    </a:p>
                  </a:txBody>
                  <a:tcPr/>
                </a:tc>
                <a:tc>
                  <a:txBody>
                    <a:bodyPr/>
                    <a:lstStyle/>
                    <a:p>
                      <a:pPr algn="r" fontAlgn="b"/>
                      <a:r>
                        <a:rPr lang="en-US" sz="1050" b="0" i="0" u="none" strike="noStrike">
                          <a:solidFill>
                            <a:srgbClr val="595959"/>
                          </a:solidFill>
                          <a:effectLst/>
                          <a:latin typeface="Times New Roman"/>
                        </a:rPr>
                        <a:t> 311 </a:t>
                      </a:r>
                    </a:p>
                  </a:txBody>
                  <a:tcPr>
                    <a:solidFill>
                      <a:srgbClr val="FFFFFF"/>
                    </a:solidFill>
                  </a:tcPr>
                </a:tc>
                <a:tc>
                  <a:txBody>
                    <a:bodyPr/>
                    <a:lstStyle/>
                    <a:p>
                      <a:pPr algn="r" fontAlgn="b"/>
                      <a:r>
                        <a:rPr lang="en-US" sz="1050" b="0" i="0" u="none" strike="noStrike">
                          <a:solidFill>
                            <a:srgbClr val="595959"/>
                          </a:solidFill>
                          <a:effectLst/>
                          <a:latin typeface="Times New Roman"/>
                        </a:rPr>
                        <a:t>2%</a:t>
                      </a:r>
                    </a:p>
                  </a:txBody>
                  <a:tcPr>
                    <a:noFill/>
                  </a:tcPr>
                </a:tc>
                <a:tc>
                  <a:txBody>
                    <a:bodyPr/>
                    <a:lstStyle/>
                    <a:p>
                      <a:pPr algn="r" fontAlgn="b"/>
                      <a:r>
                        <a:rPr lang="en-US" sz="1050" b="0" i="0" u="none" strike="noStrike">
                          <a:solidFill>
                            <a:srgbClr val="595959"/>
                          </a:solidFill>
                          <a:effectLst/>
                          <a:latin typeface="Times New Roman"/>
                        </a:rPr>
                        <a:t>6</a:t>
                      </a:r>
                    </a:p>
                  </a:txBody>
                  <a:tcPr>
                    <a:noFill/>
                  </a:tcPr>
                </a:tc>
                <a:tc>
                  <a:txBody>
                    <a:bodyPr/>
                    <a:lstStyle/>
                    <a:p>
                      <a:pPr algn="r" fontAlgn="b"/>
                      <a:r>
                        <a:rPr lang="en-US" sz="1050" b="0" i="0" u="none" strike="noStrike">
                          <a:solidFill>
                            <a:srgbClr val="595959"/>
                          </a:solidFill>
                          <a:effectLst/>
                          <a:latin typeface="Times New Roman"/>
                        </a:rPr>
                        <a:t>8</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Ensure the language of a document is set</a:t>
                      </a:r>
                    </a:p>
                  </a:txBody>
                  <a:tcPr/>
                </a:tc>
                <a:tc>
                  <a:txBody>
                    <a:bodyPr/>
                    <a:lstStyle/>
                    <a:p>
                      <a:pPr algn="r" fontAlgn="b"/>
                      <a:r>
                        <a:rPr lang="en-US" sz="1050" b="0" i="0" u="none" strike="noStrike">
                          <a:solidFill>
                            <a:srgbClr val="595959"/>
                          </a:solidFill>
                          <a:effectLst/>
                          <a:latin typeface="Times New Roman"/>
                        </a:rPr>
                        <a:t> 5,918 </a:t>
                      </a:r>
                    </a:p>
                  </a:txBody>
                  <a:tcPr>
                    <a:solidFill>
                      <a:srgbClr val="FFFFFF"/>
                    </a:solidFill>
                  </a:tcPr>
                </a:tc>
                <a:tc>
                  <a:txBody>
                    <a:bodyPr/>
                    <a:lstStyle/>
                    <a:p>
                      <a:pPr algn="r" fontAlgn="b"/>
                      <a:r>
                        <a:rPr lang="en-US" sz="1050" b="0" i="0" u="none" strike="noStrike">
                          <a:solidFill>
                            <a:srgbClr val="595959"/>
                          </a:solidFill>
                          <a:effectLst/>
                          <a:latin typeface="Times New Roman"/>
                        </a:rPr>
                        <a:t>52%</a:t>
                      </a:r>
                    </a:p>
                  </a:txBody>
                  <a:tcPr>
                    <a:noFill/>
                  </a:tcPr>
                </a:tc>
                <a:tc>
                  <a:txBody>
                    <a:bodyPr/>
                    <a:lstStyle/>
                    <a:p>
                      <a:pPr algn="r" fontAlgn="b"/>
                      <a:r>
                        <a:rPr lang="en-US" sz="1050" b="0" i="0" u="none" strike="noStrike">
                          <a:solidFill>
                            <a:srgbClr val="595959"/>
                          </a:solidFill>
                          <a:effectLst/>
                          <a:latin typeface="Times New Roman"/>
                        </a:rPr>
                        <a:t>1</a:t>
                      </a:r>
                    </a:p>
                  </a:txBody>
                  <a:tcPr>
                    <a:noFill/>
                  </a:tcPr>
                </a:tc>
                <a:tc>
                  <a:txBody>
                    <a:bodyPr/>
                    <a:lstStyle/>
                    <a:p>
                      <a:pPr algn="r" fontAlgn="b"/>
                      <a:r>
                        <a:rPr lang="en-US" sz="1050" b="0" i="0" u="none" strike="noStrike">
                          <a:solidFill>
                            <a:srgbClr val="595959"/>
                          </a:solidFill>
                          <a:effectLst/>
                          <a:latin typeface="Times New Roman"/>
                        </a:rPr>
                        <a:t>6</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Provide summary attributes for tables when appropriate</a:t>
                      </a:r>
                    </a:p>
                  </a:txBody>
                  <a:tcPr/>
                </a:tc>
                <a:tc>
                  <a:txBody>
                    <a:bodyPr/>
                    <a:lstStyle/>
                    <a:p>
                      <a:pPr algn="r" fontAlgn="b"/>
                      <a:r>
                        <a:rPr lang="en-US" sz="1050" b="0" i="0" u="none" strike="noStrike">
                          <a:solidFill>
                            <a:srgbClr val="595959"/>
                          </a:solidFill>
                          <a:effectLst/>
                          <a:latin typeface="Times New Roman"/>
                        </a:rPr>
                        <a:t> 255 </a:t>
                      </a:r>
                    </a:p>
                  </a:txBody>
                  <a:tcPr>
                    <a:solidFill>
                      <a:srgbClr val="FFFFFF"/>
                    </a:solidFill>
                  </a:tcPr>
                </a:tc>
                <a:tc>
                  <a:txBody>
                    <a:bodyPr/>
                    <a:lstStyle/>
                    <a:p>
                      <a:pPr algn="r" fontAlgn="b"/>
                      <a:r>
                        <a:rPr lang="en-US" sz="1050" b="0" i="0" u="none" strike="noStrike">
                          <a:solidFill>
                            <a:srgbClr val="595959"/>
                          </a:solidFill>
                          <a:effectLst/>
                          <a:latin typeface="Times New Roman"/>
                        </a:rPr>
                        <a:t>1%</a:t>
                      </a:r>
                    </a:p>
                  </a:txBody>
                  <a:tcPr>
                    <a:noFill/>
                  </a:tcPr>
                </a:tc>
                <a:tc>
                  <a:txBody>
                    <a:bodyPr/>
                    <a:lstStyle/>
                    <a:p>
                      <a:pPr algn="r" fontAlgn="b"/>
                      <a:r>
                        <a:rPr lang="en-US" sz="1050" b="0" i="0" u="none" strike="noStrike">
                          <a:solidFill>
                            <a:srgbClr val="595959"/>
                          </a:solidFill>
                          <a:effectLst/>
                          <a:latin typeface="Times New Roman"/>
                        </a:rPr>
                        <a:t>3</a:t>
                      </a:r>
                    </a:p>
                  </a:txBody>
                  <a:tcPr>
                    <a:noFill/>
                  </a:tcPr>
                </a:tc>
                <a:tc>
                  <a:txBody>
                    <a:bodyPr/>
                    <a:lstStyle/>
                    <a:p>
                      <a:pPr algn="r" fontAlgn="b"/>
                      <a:r>
                        <a:rPr lang="en-US" sz="1050" b="0" i="0" u="none" strike="noStrike">
                          <a:solidFill>
                            <a:srgbClr val="595959"/>
                          </a:solidFill>
                          <a:effectLst/>
                          <a:latin typeface="Times New Roman"/>
                        </a:rPr>
                        <a:t>7</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Ensure hr elements utilize relative sizing</a:t>
                      </a:r>
                    </a:p>
                  </a:txBody>
                  <a:tcPr/>
                </a:tc>
                <a:tc>
                  <a:txBody>
                    <a:bodyPr/>
                    <a:lstStyle/>
                    <a:p>
                      <a:pPr algn="r" fontAlgn="b"/>
                      <a:r>
                        <a:rPr lang="en-US" sz="1050" b="0" i="0" u="none" strike="noStrike">
                          <a:solidFill>
                            <a:srgbClr val="595959"/>
                          </a:solidFill>
                          <a:effectLst/>
                          <a:latin typeface="Times New Roman"/>
                        </a:rPr>
                        <a:t> 630 </a:t>
                      </a:r>
                    </a:p>
                  </a:txBody>
                  <a:tcPr>
                    <a:solidFill>
                      <a:srgbClr val="FFFFFF"/>
                    </a:solidFill>
                  </a:tcPr>
                </a:tc>
                <a:tc>
                  <a:txBody>
                    <a:bodyPr/>
                    <a:lstStyle/>
                    <a:p>
                      <a:pPr algn="r" fontAlgn="b"/>
                      <a:r>
                        <a:rPr lang="en-US" sz="1050" b="0" i="0" u="none" strike="noStrike">
                          <a:solidFill>
                            <a:srgbClr val="595959"/>
                          </a:solidFill>
                          <a:effectLst/>
                          <a:latin typeface="Times New Roman"/>
                        </a:rPr>
                        <a:t>0%</a:t>
                      </a:r>
                    </a:p>
                  </a:txBody>
                  <a:tcPr>
                    <a:noFill/>
                  </a:tcPr>
                </a:tc>
                <a:tc>
                  <a:txBody>
                    <a:bodyPr/>
                    <a:lstStyle/>
                    <a:p>
                      <a:pPr algn="r" fontAlgn="b"/>
                      <a:r>
                        <a:rPr lang="en-US" sz="1050" b="0" i="0" u="none" strike="noStrike">
                          <a:solidFill>
                            <a:srgbClr val="595959"/>
                          </a:solidFill>
                          <a:effectLst/>
                          <a:latin typeface="Times New Roman"/>
                        </a:rPr>
                        <a:t>4</a:t>
                      </a:r>
                    </a:p>
                  </a:txBody>
                  <a:tcPr>
                    <a:noFill/>
                  </a:tcPr>
                </a:tc>
                <a:tc>
                  <a:txBody>
                    <a:bodyPr/>
                    <a:lstStyle/>
                    <a:p>
                      <a:pPr algn="r" fontAlgn="b"/>
                      <a:r>
                        <a:rPr lang="en-US" sz="1050" b="0" i="0" u="none" strike="noStrike">
                          <a:solidFill>
                            <a:srgbClr val="595959"/>
                          </a:solidFill>
                          <a:effectLst/>
                          <a:latin typeface="Times New Roman"/>
                        </a:rPr>
                        <a:t>2</a:t>
                      </a:r>
                    </a:p>
                  </a:txBody>
                  <a:tcPr/>
                </a:tc>
                <a:tc>
                  <a:txBody>
                    <a:bodyPr/>
                    <a:lstStyle/>
                    <a:p>
                      <a:pPr algn="r" fontAlgn="b"/>
                      <a:r>
                        <a:rPr lang="en-US" sz="1050" b="0" i="0" u="none" strike="noStrike">
                          <a:solidFill>
                            <a:srgbClr val="595959"/>
                          </a:solidFill>
                          <a:effectLst/>
                          <a:latin typeface="Times New Roman"/>
                        </a:rPr>
                        <a:t>2</a:t>
                      </a:r>
                    </a:p>
                  </a:txBody>
                  <a:tcPr>
                    <a:solidFill>
                      <a:srgbClr val="FFF0CA"/>
                    </a:solidFill>
                  </a:tcPr>
                </a:tc>
              </a:tr>
              <a:tr h="370840">
                <a:tc>
                  <a:txBody>
                    <a:bodyPr/>
                    <a:lstStyle/>
                    <a:p>
                      <a:pPr algn="l" fontAlgn="b"/>
                      <a:r>
                        <a:rPr lang="en-US" sz="1050" b="0" i="0" u="none" strike="noStrike">
                          <a:solidFill>
                            <a:srgbClr val="595959"/>
                          </a:solidFill>
                          <a:effectLst/>
                          <a:latin typeface="Times New Roman"/>
                        </a:rPr>
                        <a:t>Ensure option elements in large lists are grouped</a:t>
                      </a:r>
                    </a:p>
                  </a:txBody>
                  <a:tcPr/>
                </a:tc>
                <a:tc>
                  <a:txBody>
                    <a:bodyPr/>
                    <a:lstStyle/>
                    <a:p>
                      <a:pPr algn="r" fontAlgn="b"/>
                      <a:r>
                        <a:rPr lang="en-US" sz="1050" b="0" i="0" u="none" strike="noStrike">
                          <a:solidFill>
                            <a:srgbClr val="595959"/>
                          </a:solidFill>
                          <a:effectLst/>
                          <a:latin typeface="Times New Roman"/>
                        </a:rPr>
                        <a:t> 821 </a:t>
                      </a:r>
                    </a:p>
                  </a:txBody>
                  <a:tcPr>
                    <a:solidFill>
                      <a:srgbClr val="FFFFFF"/>
                    </a:solidFill>
                  </a:tcPr>
                </a:tc>
                <a:tc>
                  <a:txBody>
                    <a:bodyPr/>
                    <a:lstStyle/>
                    <a:p>
                      <a:pPr algn="r" fontAlgn="b"/>
                      <a:r>
                        <a:rPr lang="en-US" sz="1050" b="0" i="0" u="none" strike="noStrike">
                          <a:solidFill>
                            <a:srgbClr val="595959"/>
                          </a:solidFill>
                          <a:effectLst/>
                          <a:latin typeface="Times New Roman"/>
                        </a:rPr>
                        <a:t>6%</a:t>
                      </a:r>
                    </a:p>
                  </a:txBody>
                  <a:tcPr>
                    <a:noFill/>
                  </a:tcPr>
                </a:tc>
                <a:tc>
                  <a:txBody>
                    <a:bodyPr/>
                    <a:lstStyle/>
                    <a:p>
                      <a:pPr algn="r" fontAlgn="b"/>
                      <a:r>
                        <a:rPr lang="en-US" sz="1050" b="0" i="0" u="none" strike="noStrike">
                          <a:solidFill>
                            <a:srgbClr val="595959"/>
                          </a:solidFill>
                          <a:effectLst/>
                          <a:latin typeface="Times New Roman"/>
                        </a:rPr>
                        <a:t>1</a:t>
                      </a:r>
                    </a:p>
                  </a:txBody>
                  <a:tcPr>
                    <a:noFill/>
                  </a:tcPr>
                </a:tc>
                <a:tc>
                  <a:txBody>
                    <a:bodyPr/>
                    <a:lstStyle/>
                    <a:p>
                      <a:pPr algn="r" fontAlgn="b"/>
                      <a:r>
                        <a:rPr lang="en-US" sz="1050" b="0" i="0" u="none" strike="noStrike">
                          <a:solidFill>
                            <a:srgbClr val="595959"/>
                          </a:solidFill>
                          <a:effectLst/>
                          <a:latin typeface="Times New Roman"/>
                        </a:rPr>
                        <a:t>2</a:t>
                      </a:r>
                    </a:p>
                  </a:txBody>
                  <a:tcPr/>
                </a:tc>
                <a:tc>
                  <a:txBody>
                    <a:bodyPr/>
                    <a:lstStyle/>
                    <a:p>
                      <a:pPr algn="r" fontAlgn="b"/>
                      <a:r>
                        <a:rPr lang="en-US" sz="1050" b="0" i="0" u="none" strike="noStrike" dirty="0">
                          <a:solidFill>
                            <a:srgbClr val="595959"/>
                          </a:solidFill>
                          <a:effectLst/>
                          <a:latin typeface="Times New Roman"/>
                        </a:rPr>
                        <a:t>2</a:t>
                      </a:r>
                    </a:p>
                  </a:txBody>
                  <a:tcPr>
                    <a:solidFill>
                      <a:srgbClr val="FFF0CA"/>
                    </a:solidFill>
                  </a:tcPr>
                </a:tc>
              </a:tr>
            </a:tbl>
          </a:graphicData>
        </a:graphic>
      </p:graphicFrame>
    </p:spTree>
    <p:extLst>
      <p:ext uri="{BB962C8B-B14F-4D97-AF65-F5344CB8AC3E}">
        <p14:creationId xmlns:p14="http://schemas.microsoft.com/office/powerpoint/2010/main" val="3735171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Appraisal / Recognition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59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Refresh Comment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7972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Ideas?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Letter </a:t>
            </a:r>
            <a:r>
              <a:rPr lang="en-US" dirty="0"/>
              <a:t>g</a:t>
            </a:r>
            <a:r>
              <a:rPr lang="en-US" dirty="0" smtClean="0"/>
              <a:t>rades</a:t>
            </a:r>
          </a:p>
          <a:p>
            <a:pPr lvl="1"/>
            <a:r>
              <a:rPr lang="en-US" dirty="0" smtClean="0"/>
              <a:t>Sought be Executive Branch CITO</a:t>
            </a:r>
          </a:p>
          <a:p>
            <a:pPr lvl="1"/>
            <a:r>
              <a:rPr lang="en-US" dirty="0" smtClean="0"/>
              <a:t>Need to develop algorithm, accompany results with explanation</a:t>
            </a:r>
          </a:p>
          <a:p>
            <a:pPr lvl="1"/>
            <a:r>
              <a:rPr lang="en-US" dirty="0" smtClean="0"/>
              <a:t>Agency would have opportunity to attach explanation</a:t>
            </a:r>
          </a:p>
          <a:p>
            <a:r>
              <a:rPr lang="en-US" dirty="0" smtClean="0"/>
              <a:t>“Honor roll”</a:t>
            </a:r>
          </a:p>
          <a:p>
            <a:pPr lvl="1"/>
            <a:r>
              <a:rPr lang="en-US" dirty="0" smtClean="0"/>
              <a:t>Badges for sites, collection of links, etc.</a:t>
            </a:r>
          </a:p>
          <a:p>
            <a:pPr lvl="1"/>
            <a:r>
              <a:rPr lang="en-US" dirty="0" smtClean="0"/>
              <a:t>Carrot instead of stick</a:t>
            </a:r>
          </a:p>
          <a:p>
            <a:pPr lvl="1"/>
            <a:r>
              <a:rPr lang="en-US" dirty="0" smtClean="0">
                <a:solidFill>
                  <a:schemeClr val="accent2">
                    <a:lumMod val="60000"/>
                    <a:lumOff val="40000"/>
                  </a:schemeClr>
                </a:solidFill>
              </a:rPr>
              <a:t>Risk: </a:t>
            </a:r>
            <a:r>
              <a:rPr lang="en-US" dirty="0" smtClean="0"/>
              <a:t>Potentially makes sites targets</a:t>
            </a:r>
          </a:p>
        </p:txBody>
      </p:sp>
    </p:spTree>
    <p:extLst>
      <p:ext uri="{BB962C8B-B14F-4D97-AF65-F5344CB8AC3E}">
        <p14:creationId xmlns:p14="http://schemas.microsoft.com/office/powerpoint/2010/main" val="180910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997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Documentation</a:t>
            </a:r>
          </a:p>
          <a:p>
            <a:r>
              <a:rPr lang="en-US" dirty="0" smtClean="0"/>
              <a:t>Training</a:t>
            </a:r>
          </a:p>
          <a:p>
            <a:r>
              <a:rPr lang="en-US" dirty="0" smtClean="0"/>
              <a:t>Assessment tools for individuals</a:t>
            </a:r>
          </a:p>
          <a:p>
            <a:r>
              <a:rPr lang="en-US" dirty="0" smtClean="0"/>
              <a:t>Enterprise assessment tools</a:t>
            </a:r>
          </a:p>
          <a:p>
            <a:r>
              <a:rPr lang="en-US" dirty="0" smtClean="0"/>
              <a:t>Authoring and remediation tools</a:t>
            </a:r>
          </a:p>
          <a:p>
            <a:r>
              <a:rPr lang="en-US" dirty="0" smtClean="0"/>
              <a:t>Remediation services</a:t>
            </a:r>
            <a:endParaRPr lang="en-US" dirty="0"/>
          </a:p>
        </p:txBody>
      </p:sp>
    </p:spTree>
    <p:extLst>
      <p:ext uri="{BB962C8B-B14F-4D97-AF65-F5344CB8AC3E}">
        <p14:creationId xmlns:p14="http://schemas.microsoft.com/office/powerpoint/2010/main" val="3929639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pPr marL="0" indent="0">
              <a:buNone/>
            </a:pPr>
            <a:r>
              <a:rPr lang="en-US" dirty="0" smtClean="0"/>
              <a:t>PDF files are often produced by conversion from originating documents of another type, e.g., Microsoft Word. The accessibility of the result is directly affected by the accessibility of the original in its native format, so accessibility resources for the originating documents come into play as well.</a:t>
            </a:r>
            <a:endParaRPr lang="en-US" dirty="0"/>
          </a:p>
        </p:txBody>
      </p:sp>
    </p:spTree>
    <p:extLst>
      <p:ext uri="{BB962C8B-B14F-4D97-AF65-F5344CB8AC3E}">
        <p14:creationId xmlns:p14="http://schemas.microsoft.com/office/powerpoint/2010/main" val="3269694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numCol="2">
            <a:normAutofit fontScale="70000" lnSpcReduction="20000"/>
          </a:bodyPr>
          <a:lstStyle/>
          <a:p>
            <a:r>
              <a:rPr lang="en-US" i="1" dirty="0" smtClean="0"/>
              <a:t>Adobe Acrobat </a:t>
            </a:r>
            <a:r>
              <a:rPr lang="en-US" i="1" dirty="0"/>
              <a:t>Pro Accessibility Guide</a:t>
            </a:r>
            <a:r>
              <a:rPr lang="en-US" i="1" dirty="0" smtClean="0"/>
              <a:t>: Best </a:t>
            </a:r>
            <a:r>
              <a:rPr lang="en-US" i="1" dirty="0"/>
              <a:t>Practices for Accessibility</a:t>
            </a:r>
            <a:r>
              <a:rPr lang="en-US" dirty="0"/>
              <a:t> </a:t>
            </a:r>
            <a:endParaRPr lang="en-US" dirty="0" smtClean="0"/>
          </a:p>
          <a:p>
            <a:pPr lvl="1"/>
            <a:r>
              <a:rPr lang="en-US" dirty="0">
                <a:hlinkClick r:id="rId3"/>
              </a:rPr>
              <a:t>http://www.adobe.com/accessibility/products/acrobat/pdf</a:t>
            </a:r>
            <a:r>
              <a:rPr lang="en-US" dirty="0" smtClean="0">
                <a:hlinkClick r:id="rId3"/>
              </a:rPr>
              <a:t>/</a:t>
            </a:r>
            <a:br>
              <a:rPr lang="en-US" dirty="0" smtClean="0">
                <a:hlinkClick r:id="rId3"/>
              </a:rPr>
            </a:br>
            <a:r>
              <a:rPr lang="en-US" dirty="0" smtClean="0">
                <a:hlinkClick r:id="rId3"/>
              </a:rPr>
              <a:t>A9-access-best-practices.pdf</a:t>
            </a:r>
            <a:endParaRPr lang="en-US" dirty="0" smtClean="0"/>
          </a:p>
          <a:p>
            <a:r>
              <a:rPr lang="en-US" dirty="0"/>
              <a:t>PDF Techniques for WCAG </a:t>
            </a:r>
            <a:r>
              <a:rPr lang="en-US" dirty="0" smtClean="0"/>
              <a:t>2.0</a:t>
            </a:r>
          </a:p>
          <a:p>
            <a:pPr lvl="1"/>
            <a:r>
              <a:rPr lang="en-US" dirty="0">
                <a:hlinkClick r:id="rId4"/>
              </a:rPr>
              <a:t>http://www.w3.org/TR</a:t>
            </a:r>
            <a:r>
              <a:rPr lang="en-US" dirty="0" smtClean="0">
                <a:hlinkClick r:id="rId4"/>
              </a:rPr>
              <a:t>/</a:t>
            </a:r>
            <a:br>
              <a:rPr lang="en-US" dirty="0" smtClean="0">
                <a:hlinkClick r:id="rId4"/>
              </a:rPr>
            </a:br>
            <a:r>
              <a:rPr lang="en-US" dirty="0" smtClean="0">
                <a:hlinkClick r:id="rId4"/>
              </a:rPr>
              <a:t>WCAG20-TECHS/pdf.html</a:t>
            </a:r>
            <a:endParaRPr lang="en-US" dirty="0" smtClean="0"/>
          </a:p>
          <a:p>
            <a:r>
              <a:rPr lang="en-US" dirty="0" smtClean="0"/>
              <a:t>AMP Learning Center</a:t>
            </a:r>
          </a:p>
          <a:p>
            <a:pPr lvl="1"/>
            <a:r>
              <a:rPr lang="en-US" dirty="0" smtClean="0"/>
              <a:t>Adobe Acrobat PDF – Technology Platform</a:t>
            </a:r>
          </a:p>
          <a:p>
            <a:pPr lvl="1"/>
            <a:r>
              <a:rPr lang="en-US" dirty="0" smtClean="0"/>
              <a:t>Adobe Acrobat PDF – Best Practices</a:t>
            </a:r>
          </a:p>
          <a:p>
            <a:r>
              <a:rPr lang="en-US" dirty="0" smtClean="0"/>
              <a:t>U.S. Department of Health &amp; Human Services (HHS)</a:t>
            </a:r>
          </a:p>
          <a:p>
            <a:pPr lvl="1"/>
            <a:r>
              <a:rPr lang="en-US" dirty="0" smtClean="0">
                <a:hlinkClick r:id="rId5"/>
              </a:rPr>
              <a:t>http://www.hhs.gov/web/508/pdfs/</a:t>
            </a:r>
            <a:endParaRPr lang="en-US" dirty="0" smtClean="0"/>
          </a:p>
          <a:p>
            <a:r>
              <a:rPr lang="en-US" dirty="0" smtClean="0"/>
              <a:t>Etc.</a:t>
            </a:r>
          </a:p>
          <a:p>
            <a:endParaRPr lang="en-US" dirty="0"/>
          </a:p>
        </p:txBody>
      </p:sp>
    </p:spTree>
    <p:extLst>
      <p:ext uri="{BB962C8B-B14F-4D97-AF65-F5344CB8AC3E}">
        <p14:creationId xmlns:p14="http://schemas.microsoft.com/office/powerpoint/2010/main" val="259458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Documentation</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rgbClr val="FFF0CA"/>
          </a:solidFill>
        </p:spPr>
        <p:txBody>
          <a:bodyPr numCol="2">
            <a:normAutofit fontScale="77500" lnSpcReduction="20000"/>
          </a:bodyPr>
          <a:lstStyle/>
          <a:p>
            <a:r>
              <a:rPr lang="en-US" dirty="0" smtClean="0"/>
              <a:t>Creating Accessible Word Documents</a:t>
            </a:r>
          </a:p>
          <a:p>
            <a:pPr lvl="1"/>
            <a:r>
              <a:rPr lang="en-US" dirty="0">
                <a:hlinkClick r:id="rId3"/>
              </a:rPr>
              <a:t>http://j.mp/</a:t>
            </a:r>
            <a:r>
              <a:rPr lang="en-US" dirty="0" smtClean="0">
                <a:hlinkClick r:id="rId3"/>
              </a:rPr>
              <a:t>HMFJDh</a:t>
            </a:r>
            <a:endParaRPr lang="en-US" dirty="0" smtClean="0"/>
          </a:p>
          <a:p>
            <a:r>
              <a:rPr lang="en-US" dirty="0" smtClean="0"/>
              <a:t>Creating Accessible Excel Files</a:t>
            </a:r>
          </a:p>
          <a:p>
            <a:pPr lvl="1"/>
            <a:r>
              <a:rPr lang="en-US" dirty="0">
                <a:hlinkClick r:id="rId4"/>
              </a:rPr>
              <a:t>http:/</a:t>
            </a:r>
            <a:r>
              <a:rPr lang="en-US" dirty="0" smtClean="0">
                <a:hlinkClick r:id="rId4"/>
              </a:rPr>
              <a:t>/j.mp/hwgvTD</a:t>
            </a:r>
            <a:endParaRPr lang="en-US" dirty="0" smtClean="0"/>
          </a:p>
          <a:p>
            <a:r>
              <a:rPr lang="en-US" dirty="0" smtClean="0"/>
              <a:t>Creating Accessible PowerPoint Presentations</a:t>
            </a:r>
          </a:p>
          <a:p>
            <a:pPr lvl="1"/>
            <a:r>
              <a:rPr lang="en-US" dirty="0">
                <a:hlinkClick r:id="rId5"/>
              </a:rPr>
              <a:t>http:/</a:t>
            </a:r>
            <a:r>
              <a:rPr lang="en-US" dirty="0" smtClean="0">
                <a:hlinkClick r:id="rId5"/>
              </a:rPr>
              <a:t>/j.mp/HMH50N</a:t>
            </a:r>
            <a:endParaRPr lang="en-US" dirty="0" smtClean="0"/>
          </a:p>
          <a:p>
            <a:endParaRPr lang="en-US" dirty="0" smtClean="0"/>
          </a:p>
          <a:p>
            <a:r>
              <a:rPr lang="en-US" dirty="0" smtClean="0"/>
              <a:t>Create Accessible PDFs</a:t>
            </a:r>
          </a:p>
          <a:p>
            <a:pPr lvl="1"/>
            <a:r>
              <a:rPr lang="en-US" dirty="0">
                <a:hlinkClick r:id="rId6"/>
              </a:rPr>
              <a:t>http:/</a:t>
            </a:r>
            <a:r>
              <a:rPr lang="en-US" dirty="0" smtClean="0">
                <a:hlinkClick r:id="rId6"/>
              </a:rPr>
              <a:t>/j.mp/idYMkx</a:t>
            </a:r>
            <a:endParaRPr lang="en-US" dirty="0" smtClean="0"/>
          </a:p>
          <a:p>
            <a:r>
              <a:rPr lang="en-US" dirty="0" smtClean="0"/>
              <a:t>AMP Learning Center</a:t>
            </a:r>
          </a:p>
          <a:p>
            <a:pPr lvl="1"/>
            <a:r>
              <a:rPr lang="en-US" dirty="0" smtClean="0"/>
              <a:t>Microsoft Word – Best Practices</a:t>
            </a:r>
          </a:p>
          <a:p>
            <a:pPr lvl="1"/>
            <a:r>
              <a:rPr lang="en-US" dirty="0" smtClean="0"/>
              <a:t>Microsoft PowerPoint – Best Practices</a:t>
            </a:r>
            <a:endParaRPr lang="en-US" dirty="0"/>
          </a:p>
        </p:txBody>
      </p:sp>
    </p:spTree>
    <p:extLst>
      <p:ext uri="{BB962C8B-B14F-4D97-AF65-F5344CB8AC3E}">
        <p14:creationId xmlns:p14="http://schemas.microsoft.com/office/powerpoint/2010/main" val="1497628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International standard for accessible PDF</a:t>
            </a:r>
          </a:p>
          <a:p>
            <a:r>
              <a:rPr lang="en-US" dirty="0" smtClean="0"/>
              <a:t>ISO 14289</a:t>
            </a:r>
          </a:p>
          <a:p>
            <a:r>
              <a:rPr lang="en-US" dirty="0" smtClean="0"/>
              <a:t>Supported by PDF/UA Competence Center of the PDF Association</a:t>
            </a:r>
          </a:p>
          <a:p>
            <a:pPr lvl="1"/>
            <a:r>
              <a:rPr lang="en-US" dirty="0">
                <a:hlinkClick r:id="rId3"/>
              </a:rPr>
              <a:t>http://www.pdfa.org/competence-centers/pdfua-competence-center</a:t>
            </a:r>
            <a:r>
              <a:rPr lang="en-US" dirty="0" smtClean="0">
                <a:hlinkClick r:id="rId3"/>
              </a:rPr>
              <a:t>/</a:t>
            </a:r>
            <a:endParaRPr lang="en-US" dirty="0" smtClean="0"/>
          </a:p>
          <a:p>
            <a:r>
              <a:rPr lang="en-US" dirty="0" smtClean="0"/>
              <a:t>Expected for publication in the first half of 2012</a:t>
            </a:r>
          </a:p>
          <a:p>
            <a:r>
              <a:rPr lang="en-US" dirty="0" smtClean="0"/>
              <a:t>Also </a:t>
            </a:r>
            <a:r>
              <a:rPr lang="en-US" dirty="0"/>
              <a:t>coming soon: “Achieving WCAG 2.0 with PDF/UA” document</a:t>
            </a:r>
          </a:p>
        </p:txBody>
      </p:sp>
    </p:spTree>
    <p:extLst>
      <p:ext uri="{BB962C8B-B14F-4D97-AF65-F5344CB8AC3E}">
        <p14:creationId xmlns:p14="http://schemas.microsoft.com/office/powerpoint/2010/main" val="108831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AMP Learning Center</a:t>
            </a:r>
          </a:p>
          <a:p>
            <a:pPr lvl="1"/>
            <a:r>
              <a:rPr lang="en-US" dirty="0" smtClean="0"/>
              <a:t>Adobe Acrobat Accessibility Overview</a:t>
            </a:r>
          </a:p>
          <a:p>
            <a:pPr lvl="1"/>
            <a:r>
              <a:rPr lang="en-US" dirty="0" smtClean="0"/>
              <a:t>Adobe Acrobat – Basics</a:t>
            </a:r>
          </a:p>
          <a:p>
            <a:pPr lvl="1"/>
            <a:r>
              <a:rPr lang="en-US" dirty="0" smtClean="0"/>
              <a:t>Adobe Acrobat – Advanced</a:t>
            </a:r>
          </a:p>
          <a:p>
            <a:r>
              <a:rPr lang="en-US" dirty="0" smtClean="0"/>
              <a:t>Forthcoming state training</a:t>
            </a:r>
          </a:p>
          <a:p>
            <a:r>
              <a:rPr lang="en-US" dirty="0" smtClean="0"/>
              <a:t>SSB BART Group</a:t>
            </a:r>
          </a:p>
          <a:p>
            <a:pPr lvl="1"/>
            <a:r>
              <a:rPr lang="en-US" dirty="0" smtClean="0"/>
              <a:t>State contract at </a:t>
            </a:r>
            <a:r>
              <a:rPr lang="en-US" dirty="0" smtClean="0">
                <a:hlinkClick r:id="rId3"/>
              </a:rPr>
              <a:t>http</a:t>
            </a:r>
            <a:r>
              <a:rPr lang="en-US" dirty="0">
                <a:hlinkClick r:id="rId3"/>
              </a:rPr>
              <a:t>://go.usa.gov/</a:t>
            </a:r>
            <a:r>
              <a:rPr lang="en-US" dirty="0" smtClean="0">
                <a:hlinkClick r:id="rId3"/>
              </a:rPr>
              <a:t>jGK</a:t>
            </a:r>
            <a:endParaRPr lang="en-US" dirty="0" smtClean="0"/>
          </a:p>
          <a:p>
            <a:pPr lvl="1"/>
            <a:r>
              <a:rPr lang="en-US" dirty="0" smtClean="0"/>
              <a:t>Web-based or onsite instructor-led training</a:t>
            </a:r>
          </a:p>
          <a:p>
            <a:r>
              <a:rPr lang="en-US" dirty="0" smtClean="0"/>
              <a:t>Other training providers</a:t>
            </a:r>
            <a:endParaRPr lang="en-US" dirty="0"/>
          </a:p>
        </p:txBody>
      </p:sp>
    </p:spTree>
    <p:extLst>
      <p:ext uri="{BB962C8B-B14F-4D97-AF65-F5344CB8AC3E}">
        <p14:creationId xmlns:p14="http://schemas.microsoft.com/office/powerpoint/2010/main" val="23416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Tools for Individuals</a:t>
            </a:r>
            <a:endParaRPr lang="en-US" dirty="0"/>
          </a:p>
        </p:txBody>
      </p:sp>
      <p:sp>
        <p:nvSpPr>
          <p:cNvPr id="3" name="Content Placeholder 2"/>
          <p:cNvSpPr>
            <a:spLocks noGrp="1"/>
          </p:cNvSpPr>
          <p:nvPr>
            <p:ph idx="1"/>
          </p:nvPr>
        </p:nvSpPr>
        <p:spPr/>
        <p:txBody>
          <a:bodyPr/>
          <a:lstStyle/>
          <a:p>
            <a:r>
              <a:rPr lang="en-US" dirty="0" smtClean="0"/>
              <a:t>Manual checklists</a:t>
            </a:r>
          </a:p>
          <a:p>
            <a:pPr lvl="1"/>
            <a:r>
              <a:rPr lang="en-US" dirty="0" smtClean="0"/>
              <a:t>Ersatz checklist from documentation</a:t>
            </a:r>
          </a:p>
          <a:p>
            <a:pPr lvl="1"/>
            <a:r>
              <a:rPr lang="en-US" dirty="0" smtClean="0"/>
              <a:t>AMP</a:t>
            </a:r>
          </a:p>
          <a:p>
            <a:pPr lvl="1"/>
            <a:r>
              <a:rPr lang="en-US" dirty="0" smtClean="0"/>
              <a:t>HHS PDF File 508 Checklist</a:t>
            </a:r>
          </a:p>
          <a:p>
            <a:pPr lvl="2"/>
            <a:r>
              <a:rPr lang="en-US" dirty="0">
                <a:hlinkClick r:id="rId3"/>
              </a:rPr>
              <a:t>http://www.hhs.gov/web/policies/</a:t>
            </a:r>
            <a:r>
              <a:rPr lang="en-US" dirty="0" smtClean="0">
                <a:hlinkClick r:id="rId3"/>
              </a:rPr>
              <a:t>checklistpdf.html</a:t>
            </a:r>
            <a:endParaRPr lang="en-US" dirty="0" smtClean="0"/>
          </a:p>
        </p:txBody>
      </p:sp>
    </p:spTree>
    <p:extLst>
      <p:ext uri="{BB962C8B-B14F-4D97-AF65-F5344CB8AC3E}">
        <p14:creationId xmlns:p14="http://schemas.microsoft.com/office/powerpoint/2010/main" val="1119688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Tools for Individuals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Automated</a:t>
            </a:r>
          </a:p>
          <a:p>
            <a:pPr lvl="1"/>
            <a:r>
              <a:rPr lang="en-US" dirty="0" smtClean="0"/>
              <a:t>Acrobat Pro</a:t>
            </a:r>
          </a:p>
          <a:p>
            <a:pPr lvl="2"/>
            <a:r>
              <a:rPr lang="en-US" dirty="0" smtClean="0"/>
              <a:t>Advanced ▶ Accessibility ▶ Full Check</a:t>
            </a:r>
          </a:p>
          <a:p>
            <a:pPr lvl="2"/>
            <a:r>
              <a:rPr lang="en-US" dirty="0">
                <a:hlinkClick r:id="rId3"/>
              </a:rPr>
              <a:t>http://www.adobe.com/products/</a:t>
            </a:r>
            <a:r>
              <a:rPr lang="en-US" dirty="0" smtClean="0">
                <a:hlinkClick r:id="rId3"/>
              </a:rPr>
              <a:t>acrobatpro.html</a:t>
            </a:r>
            <a:endParaRPr lang="en-US" dirty="0" smtClean="0"/>
          </a:p>
          <a:p>
            <a:pPr lvl="1"/>
            <a:r>
              <a:rPr lang="en-US" dirty="0" smtClean="0"/>
              <a:t>PAC – the PDF Accessibility Checker</a:t>
            </a:r>
          </a:p>
          <a:p>
            <a:pPr lvl="2"/>
            <a:r>
              <a:rPr lang="en-US" dirty="0" smtClean="0"/>
              <a:t>Free</a:t>
            </a:r>
          </a:p>
          <a:p>
            <a:pPr lvl="2"/>
            <a:r>
              <a:rPr lang="en-US" dirty="0">
                <a:hlinkClick r:id="rId4"/>
              </a:rPr>
              <a:t>http://www.access-for-all.ch/en/pdf-lab/pdf-accessibility-checker-</a:t>
            </a:r>
            <a:r>
              <a:rPr lang="en-US" dirty="0" smtClean="0">
                <a:hlinkClick r:id="rId4"/>
              </a:rPr>
              <a:t>pac.html</a:t>
            </a:r>
            <a:endParaRPr lang="en-US" dirty="0" smtClean="0"/>
          </a:p>
          <a:p>
            <a:pPr lvl="1"/>
            <a:r>
              <a:rPr lang="en-US" dirty="0" err="1" smtClean="0"/>
              <a:t>CommonLook</a:t>
            </a:r>
            <a:r>
              <a:rPr lang="en-US" dirty="0" smtClean="0"/>
              <a:t> PDF</a:t>
            </a:r>
          </a:p>
          <a:p>
            <a:pPr lvl="2"/>
            <a:r>
              <a:rPr lang="en-US" dirty="0">
                <a:hlinkClick r:id="rId5"/>
              </a:rPr>
              <a:t>http://www.commonlook.com/CommonLook-</a:t>
            </a:r>
            <a:r>
              <a:rPr lang="en-US" dirty="0" smtClean="0">
                <a:hlinkClick r:id="rId5"/>
              </a:rPr>
              <a:t>PDF</a:t>
            </a:r>
            <a:endParaRPr lang="en-US" dirty="0" smtClean="0"/>
          </a:p>
        </p:txBody>
      </p:sp>
    </p:spTree>
    <p:extLst>
      <p:ext uri="{BB962C8B-B14F-4D97-AF65-F5344CB8AC3E}">
        <p14:creationId xmlns:p14="http://schemas.microsoft.com/office/powerpoint/2010/main" val="303987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Refresh Draft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Second draft of the update to the federal </a:t>
            </a:r>
            <a:r>
              <a:rPr lang="en-US" b="1" dirty="0" smtClean="0"/>
              <a:t>Information and Communication Technology (ICT) Standards and Guidelines</a:t>
            </a:r>
          </a:p>
          <a:p>
            <a:pPr lvl="1"/>
            <a:r>
              <a:rPr lang="en-US" dirty="0" smtClean="0"/>
              <a:t>Notice: </a:t>
            </a:r>
            <a:r>
              <a:rPr lang="en-US" dirty="0">
                <a:hlinkClick r:id="rId3"/>
              </a:rPr>
              <a:t>http://www.access-board.gov/sec508/</a:t>
            </a:r>
            <a:br>
              <a:rPr lang="en-US" dirty="0">
                <a:hlinkClick r:id="rId3"/>
              </a:rPr>
            </a:br>
            <a:r>
              <a:rPr lang="en-US" dirty="0">
                <a:hlinkClick r:id="rId3"/>
              </a:rPr>
              <a:t>refresh/notice.htm</a:t>
            </a:r>
            <a:endParaRPr lang="en-US" dirty="0"/>
          </a:p>
          <a:p>
            <a:pPr lvl="1"/>
            <a:r>
              <a:rPr lang="en-US" dirty="0" smtClean="0"/>
              <a:t>Draft text: </a:t>
            </a:r>
            <a:r>
              <a:rPr lang="en-US" dirty="0">
                <a:hlinkClick r:id="rId4"/>
              </a:rPr>
              <a:t>http://www.access-board.gov/sec508/</a:t>
            </a:r>
            <a:br>
              <a:rPr lang="en-US" dirty="0">
                <a:hlinkClick r:id="rId4"/>
              </a:rPr>
            </a:br>
            <a:r>
              <a:rPr lang="en-US" dirty="0">
                <a:hlinkClick r:id="rId4"/>
              </a:rPr>
              <a:t>refresh/draft-rule.htm</a:t>
            </a:r>
            <a:endParaRPr lang="en-US" dirty="0"/>
          </a:p>
          <a:p>
            <a:r>
              <a:rPr lang="en-US" dirty="0" smtClean="0"/>
              <a:t>Public </a:t>
            </a:r>
            <a:r>
              <a:rPr lang="en-US" dirty="0"/>
              <a:t>comment period </a:t>
            </a:r>
            <a:r>
              <a:rPr lang="en-US" dirty="0" smtClean="0"/>
              <a:t>ended March </a:t>
            </a:r>
            <a:r>
              <a:rPr lang="en-US" dirty="0"/>
              <a:t>7, 2012</a:t>
            </a:r>
            <a:r>
              <a:rPr lang="en-US" dirty="0" smtClean="0"/>
              <a: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a:t>
            </a:fld>
            <a:endParaRPr lang="en-US" dirty="0"/>
          </a:p>
        </p:txBody>
      </p:sp>
    </p:spTree>
    <p:extLst>
      <p:ext uri="{BB962C8B-B14F-4D97-AF65-F5344CB8AC3E}">
        <p14:creationId xmlns:p14="http://schemas.microsoft.com/office/powerpoint/2010/main" val="717177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Acrobat Pro</a:t>
            </a:r>
            <a:br>
              <a:rPr lang="en-US" dirty="0" smtClean="0"/>
            </a:br>
            <a:r>
              <a:rPr lang="en-US" dirty="0" smtClean="0"/>
              <a:t>Accessibility Full Check</a:t>
            </a:r>
            <a:endParaRPr lang="en-US" dirty="0"/>
          </a:p>
        </p:txBody>
      </p:sp>
      <p:sp>
        <p:nvSpPr>
          <p:cNvPr id="5" name="Text Placeholder 4"/>
          <p:cNvSpPr>
            <a:spLocks noGrp="1"/>
          </p:cNvSpPr>
          <p:nvPr>
            <p:ph type="body" sz="half" idx="2"/>
          </p:nvPr>
        </p:nvSpPr>
        <p:spPr/>
        <p:txBody>
          <a:bodyPr/>
          <a:lstStyle/>
          <a:p>
            <a:endParaRPr lang="en-US"/>
          </a:p>
        </p:txBody>
      </p:sp>
      <p:pic>
        <p:nvPicPr>
          <p:cNvPr id="7" name="Content Placeholder 6" descr="Acrobat Pro Accessibility Full Check dialog box screenshot."/>
          <p:cNvPicPr>
            <a:picLocks noGrp="1" noChangeAspect="1"/>
          </p:cNvPicPr>
          <p:nvPr>
            <p:ph idx="1"/>
          </p:nvPr>
        </p:nvPicPr>
        <p:blipFill>
          <a:blip r:embed="rId3">
            <a:extLst>
              <a:ext uri="{28A0092B-C50C-407E-A947-70E740481C1C}">
                <a14:useLocalDpi xmlns:a14="http://schemas.microsoft.com/office/drawing/2010/main" val="0"/>
              </a:ext>
            </a:extLst>
          </a:blip>
          <a:srcRect t="-10875" b="-10875"/>
          <a:stretch>
            <a:fillRect/>
          </a:stretch>
        </p:blipFill>
        <p:spPr/>
      </p:pic>
    </p:spTree>
    <p:extLst>
      <p:ext uri="{BB962C8B-B14F-4D97-AF65-F5344CB8AC3E}">
        <p14:creationId xmlns:p14="http://schemas.microsoft.com/office/powerpoint/2010/main" val="3163168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a:t>
            </a:r>
            <a:endParaRPr lang="en-US" dirty="0"/>
          </a:p>
        </p:txBody>
      </p:sp>
      <p:pic>
        <p:nvPicPr>
          <p:cNvPr id="5" name="Content Placeholder 4" descr="PDF Accessibility Checker main window screenshot."/>
          <p:cNvPicPr>
            <a:picLocks noGrp="1" noChangeAspect="1"/>
          </p:cNvPicPr>
          <p:nvPr>
            <p:ph idx="1"/>
          </p:nvPr>
        </p:nvPicPr>
        <p:blipFill>
          <a:blip r:embed="rId3">
            <a:extLst>
              <a:ext uri="{28A0092B-C50C-407E-A947-70E740481C1C}">
                <a14:useLocalDpi xmlns:a14="http://schemas.microsoft.com/office/drawing/2010/main" val="0"/>
              </a:ext>
            </a:extLst>
          </a:blip>
          <a:srcRect t="-20435" b="-20435"/>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46751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Assessment Tools for Individuals</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rgbClr val="FFF0CA"/>
          </a:solidFill>
        </p:spPr>
        <p:txBody>
          <a:bodyPr>
            <a:normAutofit/>
          </a:bodyPr>
          <a:lstStyle/>
          <a:p>
            <a:r>
              <a:rPr lang="en-US" dirty="0" smtClean="0"/>
              <a:t>Manual checklists</a:t>
            </a:r>
          </a:p>
          <a:p>
            <a:pPr lvl="1"/>
            <a:r>
              <a:rPr lang="en-US" dirty="0" smtClean="0"/>
              <a:t>AMP (Word, PowerPoint)</a:t>
            </a:r>
          </a:p>
          <a:p>
            <a:pPr lvl="1"/>
            <a:r>
              <a:rPr lang="en-US" dirty="0" smtClean="0"/>
              <a:t>HHS checklists (Word, Excel, PowerPoint)</a:t>
            </a:r>
          </a:p>
          <a:p>
            <a:pPr lvl="2"/>
            <a:r>
              <a:rPr lang="en-US" dirty="0">
                <a:hlinkClick r:id="rId3"/>
              </a:rPr>
              <a:t>http://www.hhs.gov/web/508/checklists</a:t>
            </a:r>
            <a:r>
              <a:rPr lang="en-US" dirty="0" smtClean="0">
                <a:hlinkClick r:id="rId3"/>
              </a:rPr>
              <a:t>/</a:t>
            </a:r>
            <a:endParaRPr lang="en-US" dirty="0"/>
          </a:p>
          <a:p>
            <a:endParaRPr lang="en-US" dirty="0"/>
          </a:p>
          <a:p>
            <a:endParaRPr lang="en-US" dirty="0"/>
          </a:p>
        </p:txBody>
      </p:sp>
    </p:spTree>
    <p:extLst>
      <p:ext uri="{BB962C8B-B14F-4D97-AF65-F5344CB8AC3E}">
        <p14:creationId xmlns:p14="http://schemas.microsoft.com/office/powerpoint/2010/main" val="3761201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20000"/>
                    <a:lumOff val="80000"/>
                  </a:schemeClr>
                </a:solidFill>
              </a:rPr>
              <a:t>Assessment Tools for Individuals</a:t>
            </a:r>
            <a:br>
              <a:rPr lang="en-US" dirty="0" smtClean="0">
                <a:solidFill>
                  <a:schemeClr val="accent6">
                    <a:lumMod val="20000"/>
                    <a:lumOff val="80000"/>
                  </a:schemeClr>
                </a:solidFill>
              </a:rPr>
            </a:br>
            <a:r>
              <a:rPr lang="en-US" sz="4000" dirty="0" smtClean="0">
                <a:solidFill>
                  <a:schemeClr val="accent6">
                    <a:lumMod val="20000"/>
                    <a:lumOff val="80000"/>
                  </a:schemeClr>
                </a:solidFill>
              </a:rPr>
              <a:t>(Originating Documents)</a:t>
            </a:r>
            <a:endParaRPr lang="en-US" dirty="0">
              <a:solidFill>
                <a:schemeClr val="accent6">
                  <a:lumMod val="20000"/>
                  <a:lumOff val="80000"/>
                </a:schemeClr>
              </a:solidFill>
            </a:endParaRPr>
          </a:p>
        </p:txBody>
      </p:sp>
      <p:sp>
        <p:nvSpPr>
          <p:cNvPr id="3" name="Content Placeholder 2"/>
          <p:cNvSpPr>
            <a:spLocks noGrp="1"/>
          </p:cNvSpPr>
          <p:nvPr>
            <p:ph sz="half" idx="1"/>
          </p:nvPr>
        </p:nvSpPr>
        <p:spPr>
          <a:solidFill>
            <a:srgbClr val="FFF0CA"/>
          </a:solidFill>
        </p:spPr>
        <p:txBody>
          <a:bodyPr/>
          <a:lstStyle/>
          <a:p>
            <a:r>
              <a:rPr lang="en-US" dirty="0" smtClean="0"/>
              <a:t>Automated</a:t>
            </a:r>
          </a:p>
          <a:p>
            <a:pPr lvl="1"/>
            <a:r>
              <a:rPr lang="en-US" dirty="0" smtClean="0"/>
              <a:t>Accessibility Checker (Word, Excel, PowerPoint)</a:t>
            </a:r>
          </a:p>
          <a:p>
            <a:pPr lvl="2"/>
            <a:r>
              <a:rPr lang="en-US" dirty="0">
                <a:hlinkClick r:id="rId3"/>
              </a:rPr>
              <a:t>http:/</a:t>
            </a:r>
            <a:r>
              <a:rPr lang="en-US" dirty="0" smtClean="0">
                <a:hlinkClick r:id="rId3"/>
              </a:rPr>
              <a:t>/j.mp/szZkKC</a:t>
            </a:r>
            <a:endParaRPr lang="en-US" dirty="0"/>
          </a:p>
        </p:txBody>
      </p:sp>
      <p:pic>
        <p:nvPicPr>
          <p:cNvPr id="5" name="Content Placeholder 4" descr="Check Accessibility menu item screenshot."/>
          <p:cNvPicPr>
            <a:picLocks noGrp="1" noChangeAspect="1"/>
          </p:cNvPicPr>
          <p:nvPr>
            <p:ph sz="half" idx="2"/>
          </p:nvPr>
        </p:nvPicPr>
        <p:blipFill>
          <a:blip r:embed="rId4">
            <a:extLst>
              <a:ext uri="{28A0092B-C50C-407E-A947-70E740481C1C}">
                <a14:useLocalDpi xmlns:a14="http://schemas.microsoft.com/office/drawing/2010/main" val="0"/>
              </a:ext>
            </a:extLst>
          </a:blip>
          <a:srcRect t="-27782" b="-27782"/>
          <a:stretch>
            <a:fillRect/>
          </a:stretch>
        </p:blipFill>
        <p:spPr/>
      </p:pic>
    </p:spTree>
    <p:extLst>
      <p:ext uri="{BB962C8B-B14F-4D97-AF65-F5344CB8AC3E}">
        <p14:creationId xmlns:p14="http://schemas.microsoft.com/office/powerpoint/2010/main" val="1367626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Assessment Tools</a:t>
            </a:r>
            <a:endParaRPr lang="en-US" dirty="0"/>
          </a:p>
        </p:txBody>
      </p:sp>
      <p:sp>
        <p:nvSpPr>
          <p:cNvPr id="3" name="Content Placeholder 2"/>
          <p:cNvSpPr>
            <a:spLocks noGrp="1"/>
          </p:cNvSpPr>
          <p:nvPr>
            <p:ph idx="1"/>
          </p:nvPr>
        </p:nvSpPr>
        <p:spPr/>
        <p:txBody>
          <a:bodyPr/>
          <a:lstStyle/>
          <a:p>
            <a:r>
              <a:rPr lang="en-US" dirty="0" err="1" smtClean="0"/>
              <a:t>CommonLook</a:t>
            </a:r>
            <a:r>
              <a:rPr lang="en-US" dirty="0" smtClean="0"/>
              <a:t> Clarity</a:t>
            </a:r>
          </a:p>
          <a:p>
            <a:pPr lvl="1"/>
            <a:r>
              <a:rPr lang="en-US" dirty="0">
                <a:hlinkClick r:id="rId3"/>
              </a:rPr>
              <a:t>http://www.commonlook.com/CommonLook-</a:t>
            </a:r>
            <a:r>
              <a:rPr lang="en-US" dirty="0" smtClean="0">
                <a:hlinkClick r:id="rId3"/>
              </a:rPr>
              <a:t>Clarity</a:t>
            </a:r>
            <a:endParaRPr lang="en-US" dirty="0"/>
          </a:p>
        </p:txBody>
      </p:sp>
    </p:spTree>
    <p:extLst>
      <p:ext uri="{BB962C8B-B14F-4D97-AF65-F5344CB8AC3E}">
        <p14:creationId xmlns:p14="http://schemas.microsoft.com/office/powerpoint/2010/main" val="1010836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Authoring and Remediation Tools</a:t>
            </a:r>
            <a:endParaRPr lang="en-US" dirty="0"/>
          </a:p>
        </p:txBody>
      </p:sp>
      <p:sp>
        <p:nvSpPr>
          <p:cNvPr id="3" name="Content Placeholder 2"/>
          <p:cNvSpPr>
            <a:spLocks noGrp="1"/>
          </p:cNvSpPr>
          <p:nvPr>
            <p:ph idx="1"/>
          </p:nvPr>
        </p:nvSpPr>
        <p:spPr/>
        <p:txBody>
          <a:bodyPr>
            <a:normAutofit lnSpcReduction="10000"/>
          </a:bodyPr>
          <a:lstStyle/>
          <a:p>
            <a:r>
              <a:rPr lang="en-US" dirty="0" smtClean="0"/>
              <a:t>Acrobat Pro</a:t>
            </a:r>
          </a:p>
          <a:p>
            <a:pPr lvl="1"/>
            <a:r>
              <a:rPr lang="en-US" dirty="0">
                <a:hlinkClick r:id="rId3"/>
              </a:rPr>
              <a:t>http://www.adobe.com/products</a:t>
            </a:r>
            <a:r>
              <a:rPr lang="en-US" dirty="0" smtClean="0">
                <a:hlinkClick r:id="rId3"/>
              </a:rPr>
              <a:t>/</a:t>
            </a:r>
            <a:br>
              <a:rPr lang="en-US" dirty="0" smtClean="0">
                <a:hlinkClick r:id="rId3"/>
              </a:rPr>
            </a:br>
            <a:r>
              <a:rPr lang="en-US" dirty="0" smtClean="0">
                <a:hlinkClick r:id="rId3"/>
              </a:rPr>
              <a:t>acrobatpro.html</a:t>
            </a:r>
            <a:endParaRPr lang="en-US" dirty="0" smtClean="0"/>
          </a:p>
          <a:p>
            <a:r>
              <a:rPr lang="en-US" dirty="0" err="1" smtClean="0"/>
              <a:t>CommonLook</a:t>
            </a:r>
            <a:r>
              <a:rPr lang="en-US" dirty="0" smtClean="0"/>
              <a:t> PDF</a:t>
            </a:r>
          </a:p>
          <a:p>
            <a:pPr lvl="1"/>
            <a:r>
              <a:rPr lang="en-US" dirty="0">
                <a:hlinkClick r:id="rId4"/>
              </a:rPr>
              <a:t>http://</a:t>
            </a:r>
            <a:r>
              <a:rPr lang="en-US" dirty="0" smtClean="0">
                <a:hlinkClick r:id="rId4"/>
              </a:rPr>
              <a:t>www.commonlook.com/CommonLook-PDF</a:t>
            </a:r>
            <a:endParaRPr lang="en-US" dirty="0" smtClean="0"/>
          </a:p>
          <a:p>
            <a:pPr lvl="1"/>
            <a:r>
              <a:rPr lang="en-US" dirty="0" smtClean="0"/>
              <a:t>Works with (and requires) Acrobat</a:t>
            </a:r>
            <a:endParaRPr lang="en-US" dirty="0"/>
          </a:p>
        </p:txBody>
      </p:sp>
    </p:spTree>
    <p:extLst>
      <p:ext uri="{BB962C8B-B14F-4D97-AF65-F5344CB8AC3E}">
        <p14:creationId xmlns:p14="http://schemas.microsoft.com/office/powerpoint/2010/main" val="643850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Authoring and Remediation Tools</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sz="half" idx="1"/>
          </p:nvPr>
        </p:nvSpPr>
        <p:spPr>
          <a:solidFill>
            <a:srgbClr val="FFF0CA"/>
          </a:solidFill>
        </p:spPr>
        <p:txBody>
          <a:bodyPr>
            <a:normAutofit fontScale="92500" lnSpcReduction="10000"/>
          </a:bodyPr>
          <a:lstStyle/>
          <a:p>
            <a:r>
              <a:rPr lang="en-US" dirty="0" smtClean="0"/>
              <a:t>Aforementioned </a:t>
            </a:r>
            <a:r>
              <a:rPr lang="en-US" i="1" dirty="0" smtClean="0"/>
              <a:t>Create Accessible PDFs </a:t>
            </a:r>
            <a:r>
              <a:rPr lang="en-US" dirty="0" smtClean="0"/>
              <a:t>instructions (Word, Excel, PowerPoint)</a:t>
            </a:r>
          </a:p>
          <a:p>
            <a:pPr lvl="1"/>
            <a:r>
              <a:rPr lang="en-US" dirty="0">
                <a:hlinkClick r:id="rId3"/>
              </a:rPr>
              <a:t>http://j.mp/</a:t>
            </a:r>
            <a:r>
              <a:rPr lang="en-US" dirty="0" smtClean="0">
                <a:hlinkClick r:id="rId3"/>
              </a:rPr>
              <a:t>idYMkx</a:t>
            </a:r>
            <a:endParaRPr lang="en-US" dirty="0"/>
          </a:p>
          <a:p>
            <a:r>
              <a:rPr lang="en-US" dirty="0" err="1" smtClean="0"/>
              <a:t>CommonLook</a:t>
            </a:r>
            <a:r>
              <a:rPr lang="en-US" dirty="0" smtClean="0"/>
              <a:t> Office</a:t>
            </a:r>
          </a:p>
          <a:p>
            <a:pPr lvl="1"/>
            <a:r>
              <a:rPr lang="en-US" dirty="0">
                <a:hlinkClick r:id="rId4"/>
              </a:rPr>
              <a:t>http://www.commonlook.com/CommonLook-</a:t>
            </a:r>
            <a:r>
              <a:rPr lang="en-US" dirty="0" smtClean="0">
                <a:hlinkClick r:id="rId4"/>
              </a:rPr>
              <a:t>office</a:t>
            </a:r>
            <a:endParaRPr lang="en-US" dirty="0"/>
          </a:p>
        </p:txBody>
      </p:sp>
      <p:pic>
        <p:nvPicPr>
          <p:cNvPr id="5" name="Content Placeholder 4" descr="Word Save as PDF Options dialog box screenshot, with Document structure tags for accessibility checkbox highlighted."/>
          <p:cNvPicPr>
            <a:picLocks noGrp="1" noChangeAspect="1"/>
          </p:cNvPicPr>
          <p:nvPr>
            <p:ph sz="half" idx="2"/>
          </p:nvPr>
        </p:nvPicPr>
        <p:blipFill>
          <a:blip r:embed="rId5">
            <a:extLst>
              <a:ext uri="{28A0092B-C50C-407E-A947-70E740481C1C}">
                <a14:useLocalDpi xmlns:a14="http://schemas.microsoft.com/office/drawing/2010/main" val="0"/>
              </a:ext>
            </a:extLst>
          </a:blip>
          <a:srcRect l="-39328" r="-39328"/>
          <a:stretch>
            <a:fillRect/>
          </a:stretch>
        </p:blipFill>
        <p:spPr/>
      </p:pic>
    </p:spTree>
    <p:extLst>
      <p:ext uri="{BB962C8B-B14F-4D97-AF65-F5344CB8AC3E}">
        <p14:creationId xmlns:p14="http://schemas.microsoft.com/office/powerpoint/2010/main" val="3958875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Services</a:t>
            </a:r>
            <a:endParaRPr lang="en-US" dirty="0"/>
          </a:p>
        </p:txBody>
      </p:sp>
      <p:sp>
        <p:nvSpPr>
          <p:cNvPr id="3" name="Content Placeholder 2"/>
          <p:cNvSpPr>
            <a:spLocks noGrp="1"/>
          </p:cNvSpPr>
          <p:nvPr>
            <p:ph idx="1"/>
          </p:nvPr>
        </p:nvSpPr>
        <p:spPr/>
        <p:txBody>
          <a:bodyPr/>
          <a:lstStyle/>
          <a:p>
            <a:r>
              <a:rPr lang="en-US" dirty="0" err="1" smtClean="0"/>
              <a:t>CommonLook</a:t>
            </a:r>
            <a:r>
              <a:rPr lang="en-US" dirty="0" smtClean="0"/>
              <a:t> Service</a:t>
            </a:r>
          </a:p>
          <a:p>
            <a:pPr lvl="1"/>
            <a:r>
              <a:rPr lang="en-US" dirty="0">
                <a:hlinkClick r:id="rId3"/>
              </a:rPr>
              <a:t>http://www.commonlook.com/verification-and-</a:t>
            </a:r>
            <a:r>
              <a:rPr lang="en-US" dirty="0" smtClean="0">
                <a:hlinkClick r:id="rId3"/>
              </a:rPr>
              <a:t>remediation</a:t>
            </a:r>
            <a:endParaRPr lang="en-US" dirty="0"/>
          </a:p>
        </p:txBody>
      </p:sp>
    </p:spTree>
    <p:extLst>
      <p:ext uri="{BB962C8B-B14F-4D97-AF65-F5344CB8AC3E}">
        <p14:creationId xmlns:p14="http://schemas.microsoft.com/office/powerpoint/2010/main" val="442909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Plentiful information resources available</a:t>
            </a:r>
          </a:p>
          <a:p>
            <a:r>
              <a:rPr lang="en-US" dirty="0" smtClean="0"/>
              <a:t>Producing accessible PDF files starts in the originating document’s native application (i.e., Office)!</a:t>
            </a:r>
          </a:p>
          <a:p>
            <a:r>
              <a:rPr lang="en-US" dirty="0" smtClean="0"/>
              <a:t>PAC represents a good freeware option for individual assessment.</a:t>
            </a:r>
            <a:endParaRPr lang="en-US" dirty="0"/>
          </a:p>
        </p:txBody>
      </p:sp>
    </p:spTree>
    <p:extLst>
      <p:ext uri="{BB962C8B-B14F-4D97-AF65-F5344CB8AC3E}">
        <p14:creationId xmlns:p14="http://schemas.microsoft.com/office/powerpoint/2010/main" val="3421241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However, authoring/remediation tools are costly.</a:t>
            </a:r>
          </a:p>
          <a:p>
            <a:pPr lvl="1"/>
            <a:r>
              <a:rPr lang="en-US" dirty="0" smtClean="0"/>
              <a:t>Also require considerably more effort and expertise.</a:t>
            </a:r>
          </a:p>
          <a:p>
            <a:r>
              <a:rPr lang="en-US" dirty="0" err="1" smtClean="0"/>
              <a:t>NetCentric</a:t>
            </a:r>
            <a:r>
              <a:rPr lang="en-US" dirty="0" smtClean="0"/>
              <a:t> </a:t>
            </a:r>
            <a:r>
              <a:rPr lang="en-US" dirty="0" err="1" smtClean="0"/>
              <a:t>CommonLook</a:t>
            </a:r>
            <a:r>
              <a:rPr lang="en-US" dirty="0" smtClean="0"/>
              <a:t> seems to be only major player in PDF accessibility space.</a:t>
            </a:r>
          </a:p>
        </p:txBody>
      </p:sp>
    </p:spTree>
    <p:extLst>
      <p:ext uri="{BB962C8B-B14F-4D97-AF65-F5344CB8AC3E}">
        <p14:creationId xmlns:p14="http://schemas.microsoft.com/office/powerpoint/2010/main" val="287195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Comment</a:t>
            </a:r>
            <a:endParaRPr lang="en-US" dirty="0"/>
          </a:p>
        </p:txBody>
      </p:sp>
      <p:sp>
        <p:nvSpPr>
          <p:cNvPr id="3" name="Content Placeholder 2"/>
          <p:cNvSpPr>
            <a:spLocks noGrp="1"/>
          </p:cNvSpPr>
          <p:nvPr>
            <p:ph idx="1"/>
          </p:nvPr>
        </p:nvSpPr>
        <p:spPr/>
        <p:txBody>
          <a:bodyPr/>
          <a:lstStyle/>
          <a:p>
            <a:r>
              <a:rPr lang="en-US" dirty="0" smtClean="0"/>
              <a:t>Our comment viewable at </a:t>
            </a:r>
            <a:r>
              <a:rPr lang="en-US" dirty="0" smtClean="0">
                <a:hlinkClick r:id="rId3"/>
              </a:rPr>
              <a:t>http://go.usa.gov/PIW</a:t>
            </a:r>
            <a:endParaRPr lang="en-US" dirty="0" smtClean="0"/>
          </a:p>
          <a:p>
            <a:r>
              <a:rPr lang="en-US" dirty="0" smtClean="0"/>
              <a:t>Besides addressing specific questions posed in the notice, comment emphasized:</a:t>
            </a:r>
          </a:p>
          <a:p>
            <a:pPr lvl="1"/>
            <a:r>
              <a:rPr lang="en-US" dirty="0" smtClean="0"/>
              <a:t>Strong support of WCAG 2.0 incorporation</a:t>
            </a:r>
          </a:p>
          <a:p>
            <a:pPr lvl="1"/>
            <a:r>
              <a:rPr lang="en-US" dirty="0" smtClean="0"/>
              <a:t>Encouragement of prompt adoption</a:t>
            </a:r>
            <a:endParaRPr lang="en-US" dirty="0"/>
          </a:p>
        </p:txBody>
      </p:sp>
    </p:spTree>
    <p:extLst>
      <p:ext uri="{BB962C8B-B14F-4D97-AF65-F5344CB8AC3E}">
        <p14:creationId xmlns:p14="http://schemas.microsoft.com/office/powerpoint/2010/main" val="1834976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a </a:t>
            </a:r>
            <a:r>
              <a:rPr lang="en-US" dirty="0" err="1" smtClean="0"/>
              <a:t>CommonLook</a:t>
            </a:r>
            <a:r>
              <a:rPr lang="en-US" dirty="0" smtClean="0"/>
              <a:t> Solution Look Like?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CommonLook</a:t>
            </a:r>
            <a:r>
              <a:rPr lang="en-US" dirty="0" smtClean="0"/>
              <a:t> Clarity appears to be analogous to AMP for PDF.</a:t>
            </a:r>
          </a:p>
          <a:p>
            <a:r>
              <a:rPr lang="en-US" dirty="0" smtClean="0"/>
              <a:t>A big difference is that with HTML, the remediation side can generally be handled with whatever tools folks are already using to produce HTML content. With PDF, new tools need to be provided here as well.</a:t>
            </a:r>
          </a:p>
          <a:p>
            <a:r>
              <a:rPr lang="en-US" dirty="0" err="1" smtClean="0"/>
              <a:t>CommonLook</a:t>
            </a:r>
            <a:r>
              <a:rPr lang="en-US" dirty="0" smtClean="0"/>
              <a:t> Office is much less expensive (and has much less of a learning curve) than Acrobat Pro, but </a:t>
            </a:r>
            <a:r>
              <a:rPr lang="en-US" dirty="0"/>
              <a:t>would </a:t>
            </a:r>
            <a:r>
              <a:rPr lang="en-US" dirty="0" smtClean="0"/>
              <a:t>still require significant investment.</a:t>
            </a:r>
            <a:endParaRPr lang="en-US" dirty="0"/>
          </a:p>
        </p:txBody>
      </p:sp>
    </p:spTree>
    <p:extLst>
      <p:ext uri="{BB962C8B-B14F-4D97-AF65-F5344CB8AC3E}">
        <p14:creationId xmlns:p14="http://schemas.microsoft.com/office/powerpoint/2010/main" val="3783500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tIns="640080" anchor="t" anchorCtr="0">
            <a:normAutofit/>
          </a:bodyPr>
          <a:lstStyle/>
          <a:p>
            <a:pPr marL="0" indent="0" algn="ctr">
              <a:buNone/>
            </a:pPr>
            <a:r>
              <a:rPr lang="en-US" sz="4600" dirty="0" smtClean="0"/>
              <a:t>What do you think?</a:t>
            </a:r>
            <a:endParaRPr lang="en-US" sz="4600" dirty="0"/>
          </a:p>
        </p:txBody>
      </p:sp>
    </p:spTree>
    <p:extLst>
      <p:ext uri="{BB962C8B-B14F-4D97-AF65-F5344CB8AC3E}">
        <p14:creationId xmlns:p14="http://schemas.microsoft.com/office/powerpoint/2010/main" val="3936024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ADA Coordinator Report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2689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Meeting Schedule</a:t>
            </a:r>
            <a:endParaRPr lang="en-US" dirty="0"/>
          </a:p>
        </p:txBody>
      </p:sp>
      <p:sp>
        <p:nvSpPr>
          <p:cNvPr id="5" name="Text Placeholder 4"/>
          <p:cNvSpPr>
            <a:spLocks noGrp="1"/>
          </p:cNvSpPr>
          <p:nvPr>
            <p:ph type="body" sz="half" idx="2"/>
          </p:nvPr>
        </p:nvSpPr>
        <p:spPr/>
        <p:txBody>
          <a:bodyPr/>
          <a:lstStyle/>
          <a:p>
            <a:endParaRPr lang="en-US"/>
          </a:p>
        </p:txBody>
      </p:sp>
      <p:pic>
        <p:nvPicPr>
          <p:cNvPr id="8" name="Content Placeholder 7" descr="j0227558.jpg"/>
          <p:cNvPicPr>
            <a:picLocks noGrp="1" noChangeAspect="1"/>
          </p:cNvPicPr>
          <p:nvPr>
            <p:ph idx="1"/>
          </p:nvPr>
        </p:nvPicPr>
        <p:blipFill>
          <a:blip r:embed="rId2">
            <a:extLst>
              <a:ext uri="{28A0092B-C50C-407E-A947-70E740481C1C}">
                <a14:useLocalDpi xmlns:a14="http://schemas.microsoft.com/office/drawing/2010/main" val="0"/>
              </a:ext>
            </a:extLst>
          </a:blip>
          <a:srcRect t="-15077" b="-15077"/>
          <a:stretch>
            <a:fillRect/>
          </a:stretch>
        </p:blipFill>
        <p:spPr/>
      </p:pic>
    </p:spTree>
    <p:extLst>
      <p:ext uri="{BB962C8B-B14F-4D97-AF65-F5344CB8AC3E}">
        <p14:creationId xmlns:p14="http://schemas.microsoft.com/office/powerpoint/2010/main" val="3768697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9659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Also provided input on </a:t>
            </a:r>
            <a:r>
              <a:rPr lang="en-US" dirty="0" smtClean="0">
                <a:hlinkClick r:id="rId3"/>
              </a:rPr>
              <a:t>NASCIO</a:t>
            </a:r>
            <a:r>
              <a:rPr lang="en-US" dirty="0" smtClean="0"/>
              <a:t> comment, through participation in Section 508 Working Group.</a:t>
            </a:r>
          </a:p>
          <a:p>
            <a:pPr lvl="1"/>
            <a:r>
              <a:rPr lang="en-US" dirty="0">
                <a:hlinkClick r:id="rId4"/>
              </a:rPr>
              <a:t>http://go.usa.gov/</a:t>
            </a:r>
            <a:r>
              <a:rPr lang="en-US" dirty="0" smtClean="0">
                <a:hlinkClick r:id="rId4"/>
              </a:rPr>
              <a:t>mOz</a:t>
            </a:r>
            <a:endParaRPr lang="en-US" dirty="0" smtClean="0"/>
          </a:p>
          <a:p>
            <a:r>
              <a:rPr lang="en-US" dirty="0" smtClean="0"/>
              <a:t>74 comments submitted, including from SSB BART Group, </a:t>
            </a:r>
            <a:r>
              <a:rPr lang="en-US" dirty="0" err="1" smtClean="0"/>
              <a:t>NetCentric</a:t>
            </a:r>
            <a:r>
              <a:rPr lang="en-US" dirty="0" smtClean="0"/>
              <a:t>, PDF Association, Adobe, Microsoft, Oracle, etc.</a:t>
            </a:r>
          </a:p>
          <a:p>
            <a:pPr lvl="1"/>
            <a:r>
              <a:rPr lang="en-US" dirty="0">
                <a:hlinkClick r:id="rId5"/>
              </a:rPr>
              <a:t>http://go.usa.gov/</a:t>
            </a:r>
            <a:r>
              <a:rPr lang="en-US" dirty="0" smtClean="0">
                <a:hlinkClick r:id="rId5"/>
              </a:rPr>
              <a:t>mOu</a:t>
            </a:r>
            <a:endParaRPr lang="en-US" dirty="0"/>
          </a:p>
        </p:txBody>
      </p:sp>
    </p:spTree>
    <p:extLst>
      <p:ext uri="{BB962C8B-B14F-4D97-AF65-F5344CB8AC3E}">
        <p14:creationId xmlns:p14="http://schemas.microsoft.com/office/powerpoint/2010/main" val="167720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 Rollout Update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29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AMP Rollout</a:t>
            </a:r>
            <a:endParaRPr lang="en-US" dirty="0"/>
          </a:p>
        </p:txBody>
      </p:sp>
      <p:sp>
        <p:nvSpPr>
          <p:cNvPr id="5" name="Content Placeholder 4"/>
          <p:cNvSpPr>
            <a:spLocks noGrp="1"/>
          </p:cNvSpPr>
          <p:nvPr>
            <p:ph idx="1"/>
          </p:nvPr>
        </p:nvSpPr>
        <p:spPr/>
        <p:txBody>
          <a:bodyPr>
            <a:normAutofit lnSpcReduction="10000"/>
          </a:bodyPr>
          <a:lstStyle/>
          <a:p>
            <a:r>
              <a:rPr lang="en-US" dirty="0" smtClean="0"/>
              <a:t>Met </a:t>
            </a:r>
            <a:r>
              <a:rPr lang="en-US" dirty="0"/>
              <a:t>with </a:t>
            </a:r>
            <a:r>
              <a:rPr lang="en-US" dirty="0" smtClean="0"/>
              <a:t>personnel from all cabinet agencies to </a:t>
            </a:r>
            <a:r>
              <a:rPr lang="en-US" dirty="0"/>
              <a:t>introduce AMP and its </a:t>
            </a:r>
            <a:r>
              <a:rPr lang="en-US" dirty="0" smtClean="0"/>
              <a:t>implementation</a:t>
            </a:r>
          </a:p>
          <a:p>
            <a:r>
              <a:rPr lang="en-US" dirty="0" smtClean="0"/>
              <a:t>Moving forward with other agencies</a:t>
            </a:r>
          </a:p>
          <a:p>
            <a:r>
              <a:rPr lang="en-US" dirty="0" smtClean="0"/>
              <a:t>104 users from 25 agencies to date.</a:t>
            </a:r>
          </a:p>
          <a:p>
            <a:r>
              <a:rPr lang="en-US" dirty="0" smtClean="0"/>
              <a:t>SSB training being scheduled; likely to begin toward end of April</a:t>
            </a:r>
            <a:endParaRPr lang="en-US" dirty="0"/>
          </a:p>
        </p:txBody>
      </p:sp>
    </p:spTree>
    <p:extLst>
      <p:ext uri="{BB962C8B-B14F-4D97-AF65-F5344CB8AC3E}">
        <p14:creationId xmlns:p14="http://schemas.microsoft.com/office/powerpoint/2010/main" val="3072456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ansas Corrections tweet from February 23, 2012: &quot;@KSCorrections is first KS state agency to be shown 100% ADA compliant on agency website via automated assessment.&quot;">
            <a:hlinkClick r:id="rId3"/>
          </p:cNvPr>
          <p:cNvPicPr>
            <a:picLocks noGrp="1" noChangeAspect="1"/>
          </p:cNvPicPr>
          <p:nvPr>
            <p:ph idx="4294967295"/>
          </p:nvPr>
        </p:nvPicPr>
        <p:blipFill>
          <a:blip r:embed="rId4">
            <a:extLst>
              <a:ext uri="{28A0092B-C50C-407E-A947-70E740481C1C}">
                <a14:useLocalDpi xmlns:a14="http://schemas.microsoft.com/office/drawing/2010/main" val="0"/>
              </a:ext>
            </a:extLst>
          </a:blip>
          <a:srcRect l="786" r="786"/>
          <a:stretch>
            <a:fillRect/>
          </a:stretch>
        </p:blipFill>
        <p:spPr>
          <a:xfrm>
            <a:off x="740569" y="2133600"/>
            <a:ext cx="7662863" cy="3267075"/>
          </a:xfrm>
        </p:spPr>
      </p:pic>
    </p:spTree>
    <p:extLst>
      <p:ext uri="{BB962C8B-B14F-4D97-AF65-F5344CB8AC3E}">
        <p14:creationId xmlns:p14="http://schemas.microsoft.com/office/powerpoint/2010/main" val="67647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KPAT Annual Report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3631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Kansas Office">
      <a:dk1>
        <a:sysClr val="windowText" lastClr="000000"/>
      </a:dk1>
      <a:lt1>
        <a:sysClr val="window" lastClr="FFFFFF"/>
      </a:lt1>
      <a:dk2>
        <a:srgbClr val="002569"/>
      </a:dk2>
      <a:lt2>
        <a:srgbClr val="E8E8E8"/>
      </a:lt2>
      <a:accent1>
        <a:srgbClr val="0056F5"/>
      </a:accent1>
      <a:accent2>
        <a:srgbClr val="761B0C"/>
      </a:accent2>
      <a:accent3>
        <a:srgbClr val="82B509"/>
      </a:accent3>
      <a:accent4>
        <a:srgbClr val="6953CF"/>
      </a:accent4>
      <a:accent5>
        <a:srgbClr val="159BBE"/>
      </a:accent5>
      <a:accent6>
        <a:srgbClr val="F1AD02"/>
      </a:accent6>
      <a:hlink>
        <a:srgbClr val="0040B5"/>
      </a:hlink>
      <a:folHlink>
        <a:srgbClr val="870AA4"/>
      </a:folHlink>
    </a:clrScheme>
    <a:fontScheme name="Kansas">
      <a:majorFont>
        <a:latin typeface="Futura Std Book"/>
        <a:ea typeface=""/>
        <a:cs typeface=""/>
      </a:majorFont>
      <a:minorFont>
        <a:latin typeface="Times New Roman"/>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emplate>
  <TotalTime>1840</TotalTime>
  <Words>1712</Words>
  <Application>Microsoft Office PowerPoint</Application>
  <PresentationFormat>On-screen Show (4:3)</PresentationFormat>
  <Paragraphs>421</Paragraphs>
  <Slides>44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Futura Std Book</vt:lpstr>
      <vt:lpstr>Wingdings 2</vt:lpstr>
      <vt:lpstr>Wingdings</vt:lpstr>
      <vt:lpstr>Calibri</vt:lpstr>
      <vt:lpstr>Times New Roman</vt:lpstr>
      <vt:lpstr>Genesis</vt:lpstr>
      <vt:lpstr>Kansas Partnership for Accessible Technology</vt:lpstr>
      <vt:lpstr>Section 508 Refresh Comment</vt:lpstr>
      <vt:lpstr>Second Refresh Draft</vt:lpstr>
      <vt:lpstr>Our Comment</vt:lpstr>
      <vt:lpstr>Other Comments</vt:lpstr>
      <vt:lpstr>AMP Rollout Update</vt:lpstr>
      <vt:lpstr>AMP Rollout</vt:lpstr>
      <vt:lpstr>PowerPoint Presentation</vt:lpstr>
      <vt:lpstr>KPAT Annual Report</vt:lpstr>
      <vt:lpstr>Annual Report Draft</vt:lpstr>
      <vt:lpstr>Assessment Sample</vt:lpstr>
      <vt:lpstr>Assessment Sample</vt:lpstr>
      <vt:lpstr>Pages</vt:lpstr>
      <vt:lpstr>Numbers of Violations</vt:lpstr>
      <vt:lpstr>Most Frequent Violations (by Pages Affected)</vt:lpstr>
      <vt:lpstr>Most Frequent Violations (by Violation Count)</vt:lpstr>
      <vt:lpstr>Most Severe Violations</vt:lpstr>
      <vt:lpstr>Most Tractable Violations</vt:lpstr>
      <vt:lpstr>Agency Appraisal / Recognition</vt:lpstr>
      <vt:lpstr>Ideas?</vt:lpstr>
      <vt:lpstr>PDF Accessibility</vt:lpstr>
      <vt:lpstr>PDF Accessibility Resources</vt:lpstr>
      <vt:lpstr>Originating Documents</vt:lpstr>
      <vt:lpstr>Documentation</vt:lpstr>
      <vt:lpstr>Documentation (Originating Documents)</vt:lpstr>
      <vt:lpstr>PDF/UA</vt:lpstr>
      <vt:lpstr>Training</vt:lpstr>
      <vt:lpstr>Assessment Tools for Individuals</vt:lpstr>
      <vt:lpstr>Assessment Tools for Individuals</vt:lpstr>
      <vt:lpstr>Acrobat Pro Accessibility Full Check</vt:lpstr>
      <vt:lpstr>PAC</vt:lpstr>
      <vt:lpstr>Assessment Tools for Individuals (Originating Documents)</vt:lpstr>
      <vt:lpstr>Assessment Tools for Individuals (Originating Documents)</vt:lpstr>
      <vt:lpstr>Enterprise Assessment Tools</vt:lpstr>
      <vt:lpstr>Authoring and Remediation Tools</vt:lpstr>
      <vt:lpstr>Authoring and Remediation Tools (Originating Documents)</vt:lpstr>
      <vt:lpstr>Remediation Services</vt:lpstr>
      <vt:lpstr>Summary</vt:lpstr>
      <vt:lpstr>Summary</vt:lpstr>
      <vt:lpstr>What Might a CommonLook Solution Look Like?</vt:lpstr>
      <vt:lpstr>Feedback</vt:lpstr>
      <vt:lpstr>State ADA Coordinator Report</vt:lpstr>
      <vt:lpstr>July Meeting Schedule</vt:lpstr>
      <vt:lpstr>Open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102</cp:revision>
  <cp:lastPrinted>2012-01-27T15:23:06Z</cp:lastPrinted>
  <dcterms:created xsi:type="dcterms:W3CDTF">2012-01-25T15:49:27Z</dcterms:created>
  <dcterms:modified xsi:type="dcterms:W3CDTF">2012-04-04T16:40:04Z</dcterms:modified>
</cp:coreProperties>
</file>