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4"/>
  </p:notesMasterIdLst>
  <p:sldIdLst>
    <p:sldId id="256" r:id="rId2"/>
    <p:sldId id="259" r:id="rId3"/>
    <p:sldId id="283" r:id="rId4"/>
    <p:sldId id="341" r:id="rId5"/>
    <p:sldId id="263" r:id="rId6"/>
    <p:sldId id="316" r:id="rId7"/>
    <p:sldId id="335" r:id="rId8"/>
    <p:sldId id="342" r:id="rId9"/>
    <p:sldId id="343" r:id="rId10"/>
    <p:sldId id="344" r:id="rId11"/>
    <p:sldId id="318" r:id="rId12"/>
    <p:sldId id="345" r:id="rId13"/>
    <p:sldId id="346" r:id="rId14"/>
    <p:sldId id="347" r:id="rId15"/>
    <p:sldId id="348" r:id="rId16"/>
    <p:sldId id="349" r:id="rId17"/>
    <p:sldId id="350" r:id="rId18"/>
    <p:sldId id="351" r:id="rId19"/>
    <p:sldId id="352" r:id="rId20"/>
    <p:sldId id="319" r:id="rId21"/>
    <p:sldId id="324" r:id="rId22"/>
    <p:sldId id="340" r:id="rId23"/>
    <p:sldId id="353" r:id="rId24"/>
    <p:sldId id="354" r:id="rId25"/>
    <p:sldId id="320" r:id="rId26"/>
    <p:sldId id="326" r:id="rId27"/>
    <p:sldId id="321" r:id="rId28"/>
    <p:sldId id="322" r:id="rId29"/>
    <p:sldId id="323" r:id="rId30"/>
    <p:sldId id="332" r:id="rId31"/>
    <p:sldId id="333" r:id="rId32"/>
    <p:sldId id="325" r:id="rId33"/>
    <p:sldId id="327" r:id="rId34"/>
    <p:sldId id="328" r:id="rId35"/>
    <p:sldId id="329" r:id="rId36"/>
    <p:sldId id="330" r:id="rId37"/>
    <p:sldId id="331" r:id="rId38"/>
    <p:sldId id="336" r:id="rId39"/>
    <p:sldId id="337" r:id="rId40"/>
    <p:sldId id="338" r:id="rId41"/>
    <p:sldId id="339" r:id="rId42"/>
    <p:sldId id="264" r:id="rId4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77967" autoAdjust="0"/>
  </p:normalViewPr>
  <p:slideViewPr>
    <p:cSldViewPr>
      <p:cViewPr varScale="1">
        <p:scale>
          <a:sx n="172" d="100"/>
          <a:sy n="172" d="100"/>
        </p:scale>
        <p:origin x="-120" y="-120"/>
      </p:cViewPr>
      <p:guideLst>
        <p:guide orient="horz" pos="2160"/>
        <p:guide pos="2880"/>
      </p:guideLst>
    </p:cSldViewPr>
  </p:slideViewPr>
  <p:outlineViewPr>
    <p:cViewPr>
      <p:scale>
        <a:sx n="33" d="100"/>
        <a:sy n="33" d="100"/>
      </p:scale>
      <p:origin x="0" y="1000"/>
    </p:cViewPr>
  </p:outlineViewPr>
  <p:notesTextViewPr>
    <p:cViewPr>
      <p:scale>
        <a:sx n="1" d="1"/>
        <a:sy n="1" d="1"/>
      </p:scale>
      <p:origin x="0" y="0"/>
    </p:cViewPr>
  </p:notesTextViewPr>
  <p:sorterViewPr>
    <p:cViewPr>
      <p:scale>
        <a:sx n="124" d="100"/>
        <a:sy n="124" d="100"/>
      </p:scale>
      <p:origin x="0" y="12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54F288D-C538-B443-8817-A6AE1173035A}" type="datetimeFigureOut">
              <a:rPr lang="en-US" smtClean="0"/>
              <a:t>8/26/12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CB28A6B-E5E4-4940-B408-8BD85FC423E3}" type="slidenum">
              <a:rPr lang="en-US" smtClean="0"/>
              <a:t>‹#›</a:t>
            </a:fld>
            <a:endParaRPr lang="en-US"/>
          </a:p>
        </p:txBody>
      </p:sp>
    </p:spTree>
    <p:extLst>
      <p:ext uri="{BB962C8B-B14F-4D97-AF65-F5344CB8AC3E}">
        <p14:creationId xmlns:p14="http://schemas.microsoft.com/office/powerpoint/2010/main" val="1703723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1</a:t>
            </a:fld>
            <a:endParaRPr lang="en-US"/>
          </a:p>
        </p:txBody>
      </p:sp>
    </p:spTree>
    <p:extLst>
      <p:ext uri="{BB962C8B-B14F-4D97-AF65-F5344CB8AC3E}">
        <p14:creationId xmlns:p14="http://schemas.microsoft.com/office/powerpoint/2010/main" val="1053534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25</a:t>
            </a:fld>
            <a:endParaRPr lang="en-US"/>
          </a:p>
        </p:txBody>
      </p:sp>
    </p:spTree>
    <p:extLst>
      <p:ext uri="{BB962C8B-B14F-4D97-AF65-F5344CB8AC3E}">
        <p14:creationId xmlns:p14="http://schemas.microsoft.com/office/powerpoint/2010/main" val="4059039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j.mp</a:t>
            </a:r>
            <a:r>
              <a:rPr lang="en-US" dirty="0" smtClean="0"/>
              <a:t>/</a:t>
            </a:r>
            <a:r>
              <a:rPr lang="en-US" dirty="0" err="1" smtClean="0"/>
              <a:t>HMFJDh</a:t>
            </a:r>
            <a:r>
              <a:rPr lang="en-US" dirty="0" smtClean="0"/>
              <a:t> → http://</a:t>
            </a:r>
            <a:r>
              <a:rPr lang="en-US" dirty="0" err="1" smtClean="0"/>
              <a:t>office.microsoft.com</a:t>
            </a:r>
            <a:r>
              <a:rPr lang="en-US" dirty="0" smtClean="0"/>
              <a:t>/en-us/word-help/creating-accessible-word-documents-HA101999993.aspx</a:t>
            </a:r>
          </a:p>
          <a:p>
            <a:r>
              <a:rPr lang="en-US" dirty="0" smtClean="0"/>
              <a:t>http://</a:t>
            </a:r>
            <a:r>
              <a:rPr lang="en-US" dirty="0" err="1" smtClean="0"/>
              <a:t>j.mp</a:t>
            </a:r>
            <a:r>
              <a:rPr lang="en-US" dirty="0" smtClean="0"/>
              <a:t>/</a:t>
            </a:r>
            <a:r>
              <a:rPr lang="en-US" dirty="0" err="1" smtClean="0"/>
              <a:t>hwgvTD</a:t>
            </a:r>
            <a:r>
              <a:rPr lang="en-US" dirty="0" smtClean="0"/>
              <a:t> → http://</a:t>
            </a:r>
            <a:r>
              <a:rPr lang="en-US" dirty="0" err="1" smtClean="0"/>
              <a:t>office.microsoft.com</a:t>
            </a:r>
            <a:r>
              <a:rPr lang="en-US" dirty="0" smtClean="0"/>
              <a:t>/en-us/excel-help/creating-accessible-excel-files-HA102013545.aspx</a:t>
            </a:r>
          </a:p>
          <a:p>
            <a:r>
              <a:rPr lang="en-US" dirty="0" smtClean="0"/>
              <a:t>http://</a:t>
            </a:r>
            <a:r>
              <a:rPr lang="en-US" dirty="0" err="1" smtClean="0"/>
              <a:t>j.mp</a:t>
            </a:r>
            <a:r>
              <a:rPr lang="en-US" dirty="0" smtClean="0"/>
              <a:t>/HMH50N → http://</a:t>
            </a:r>
            <a:r>
              <a:rPr lang="en-US" dirty="0" err="1" smtClean="0"/>
              <a:t>office.microsoft.com</a:t>
            </a:r>
            <a:r>
              <a:rPr lang="en-US" dirty="0" smtClean="0"/>
              <a:t>/en-us/</a:t>
            </a:r>
            <a:r>
              <a:rPr lang="en-US" dirty="0" err="1" smtClean="0"/>
              <a:t>powerpoint</a:t>
            </a:r>
            <a:r>
              <a:rPr lang="en-US" dirty="0" smtClean="0"/>
              <a:t>-help/creating-accessible-powerpoint-presentations-HA102013555.aspx</a:t>
            </a:r>
          </a:p>
          <a:p>
            <a:r>
              <a:rPr lang="en-US" dirty="0" smtClean="0"/>
              <a:t>http://j.mp/idYMkx → http://office.microsoft.com/en-us/excel-help/create-accessible-pdfs-HA102478227.</a:t>
            </a:r>
            <a:r>
              <a:rPr lang="en-US" dirty="0" smtClean="0"/>
              <a:t>aspx</a:t>
            </a:r>
            <a:endParaRPr lang="en-US" dirty="0" smtClean="0"/>
          </a:p>
        </p:txBody>
      </p:sp>
      <p:sp>
        <p:nvSpPr>
          <p:cNvPr id="4" name="Slide Number Placeholder 3"/>
          <p:cNvSpPr>
            <a:spLocks noGrp="1"/>
          </p:cNvSpPr>
          <p:nvPr>
            <p:ph type="sldNum" sz="quarter" idx="10"/>
          </p:nvPr>
        </p:nvSpPr>
        <p:spPr/>
        <p:txBody>
          <a:bodyPr/>
          <a:lstStyle/>
          <a:p>
            <a:fld id="{9CB28A6B-E5E4-4940-B408-8BD85FC423E3}" type="slidenum">
              <a:rPr lang="en-US" smtClean="0"/>
              <a:t>26</a:t>
            </a:fld>
            <a:endParaRPr lang="en-US"/>
          </a:p>
        </p:txBody>
      </p:sp>
    </p:spTree>
    <p:extLst>
      <p:ext uri="{BB962C8B-B14F-4D97-AF65-F5344CB8AC3E}">
        <p14:creationId xmlns:p14="http://schemas.microsoft.com/office/powerpoint/2010/main" val="3141497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CB28A6B-E5E4-4940-B408-8BD85FC423E3}" type="slidenum">
              <a:rPr lang="en-US" smtClean="0"/>
              <a:t>27</a:t>
            </a:fld>
            <a:endParaRPr lang="en-US"/>
          </a:p>
        </p:txBody>
      </p:sp>
    </p:spTree>
    <p:extLst>
      <p:ext uri="{BB962C8B-B14F-4D97-AF65-F5344CB8AC3E}">
        <p14:creationId xmlns:p14="http://schemas.microsoft.com/office/powerpoint/2010/main" val="3335984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28</a:t>
            </a:fld>
            <a:endParaRPr lang="en-US"/>
          </a:p>
        </p:txBody>
      </p:sp>
    </p:spTree>
    <p:extLst>
      <p:ext uri="{BB962C8B-B14F-4D97-AF65-F5344CB8AC3E}">
        <p14:creationId xmlns:p14="http://schemas.microsoft.com/office/powerpoint/2010/main" val="60363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also a “Quick Check” in Acrobat Pro</a:t>
            </a:r>
            <a:r>
              <a:rPr lang="en-US" dirty="0" smtClean="0"/>
              <a:t>.</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29</a:t>
            </a:fld>
            <a:endParaRPr lang="en-US"/>
          </a:p>
        </p:txBody>
      </p:sp>
    </p:spTree>
    <p:extLst>
      <p:ext uri="{BB962C8B-B14F-4D97-AF65-F5344CB8AC3E}">
        <p14:creationId xmlns:p14="http://schemas.microsoft.com/office/powerpoint/2010/main" val="2005655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30</a:t>
            </a:fld>
            <a:endParaRPr lang="en-US"/>
          </a:p>
        </p:txBody>
      </p:sp>
    </p:spTree>
    <p:extLst>
      <p:ext uri="{BB962C8B-B14F-4D97-AF65-F5344CB8AC3E}">
        <p14:creationId xmlns:p14="http://schemas.microsoft.com/office/powerpoint/2010/main" val="2481828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31</a:t>
            </a:fld>
            <a:endParaRPr lang="en-US"/>
          </a:p>
        </p:txBody>
      </p:sp>
    </p:spTree>
    <p:extLst>
      <p:ext uri="{BB962C8B-B14F-4D97-AF65-F5344CB8AC3E}">
        <p14:creationId xmlns:p14="http://schemas.microsoft.com/office/powerpoint/2010/main" val="1689345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32</a:t>
            </a:fld>
            <a:endParaRPr lang="en-US"/>
          </a:p>
        </p:txBody>
      </p:sp>
    </p:spTree>
    <p:extLst>
      <p:ext uri="{BB962C8B-B14F-4D97-AF65-F5344CB8AC3E}">
        <p14:creationId xmlns:p14="http://schemas.microsoft.com/office/powerpoint/2010/main" val="1323268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http://j.mp/szZkKC</a:t>
            </a:r>
            <a:r>
              <a:rPr lang="en-US" baseline="0" dirty="0" smtClean="0"/>
              <a:t> → http://office.microsoft.com/en-us/excel-help/accessibility-checker-HA010369192.</a:t>
            </a:r>
            <a:r>
              <a:rPr lang="en-US" baseline="0" dirty="0" smtClean="0"/>
              <a:t>aspx</a:t>
            </a:r>
            <a:endParaRPr lang="en-US" dirty="0" smtClean="0"/>
          </a:p>
        </p:txBody>
      </p:sp>
      <p:sp>
        <p:nvSpPr>
          <p:cNvPr id="4" name="Slide Number Placeholder 3"/>
          <p:cNvSpPr>
            <a:spLocks noGrp="1"/>
          </p:cNvSpPr>
          <p:nvPr>
            <p:ph type="sldNum" sz="quarter" idx="10"/>
          </p:nvPr>
        </p:nvSpPr>
        <p:spPr/>
        <p:txBody>
          <a:bodyPr/>
          <a:lstStyle/>
          <a:p>
            <a:fld id="{9CB28A6B-E5E4-4940-B408-8BD85FC423E3}" type="slidenum">
              <a:rPr lang="en-US" smtClean="0"/>
              <a:t>33</a:t>
            </a:fld>
            <a:endParaRPr lang="en-US"/>
          </a:p>
        </p:txBody>
      </p:sp>
    </p:spTree>
    <p:extLst>
      <p:ext uri="{BB962C8B-B14F-4D97-AF65-F5344CB8AC3E}">
        <p14:creationId xmlns:p14="http://schemas.microsoft.com/office/powerpoint/2010/main" val="1732083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34</a:t>
            </a:fld>
            <a:endParaRPr lang="en-US"/>
          </a:p>
        </p:txBody>
      </p:sp>
    </p:spTree>
    <p:extLst>
      <p:ext uri="{BB962C8B-B14F-4D97-AF65-F5344CB8AC3E}">
        <p14:creationId xmlns:p14="http://schemas.microsoft.com/office/powerpoint/2010/main" val="99378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2</a:t>
            </a:fld>
            <a:endParaRPr lang="en-US"/>
          </a:p>
        </p:txBody>
      </p:sp>
    </p:spTree>
    <p:extLst>
      <p:ext uri="{BB962C8B-B14F-4D97-AF65-F5344CB8AC3E}">
        <p14:creationId xmlns:p14="http://schemas.microsoft.com/office/powerpoint/2010/main" val="568016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35</a:t>
            </a:fld>
            <a:endParaRPr lang="en-US"/>
          </a:p>
        </p:txBody>
      </p:sp>
    </p:spTree>
    <p:extLst>
      <p:ext uri="{BB962C8B-B14F-4D97-AF65-F5344CB8AC3E}">
        <p14:creationId xmlns:p14="http://schemas.microsoft.com/office/powerpoint/2010/main" val="3415391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http://j.mp/idYMkx → http://office.microsoft.com/en-us/excel-help/create-accessible-pdfs-HA102478227.aspx</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have done</a:t>
            </a:r>
            <a:r>
              <a:rPr lang="en-US" baseline="0" dirty="0" smtClean="0"/>
              <a:t> some simple comparative testing of the many various tools/methods of creating PDFs. In general, methods for producing a PDF from a Word document fared better than those that start with a scan. While no automatic method is perfect, using </a:t>
            </a:r>
            <a:r>
              <a:rPr lang="en-US" baseline="0" dirty="0" err="1" smtClean="0"/>
              <a:t>CommonLook</a:t>
            </a:r>
            <a:r>
              <a:rPr lang="en-US" baseline="0" dirty="0" smtClean="0"/>
              <a:t> Office to produce a PDF from a Word document was best, with Word’s built-in PDF export functionality a fairly close second. Other tools, including the Adobe PDF Print Driver, Acrobat Pro, and ABBYY PDF Transformer (recently recommended by KCDC) failed to produce tagged PDF.</a:t>
            </a:r>
            <a:endParaRPr lang="en-US" dirty="0" smtClean="0"/>
          </a:p>
        </p:txBody>
      </p:sp>
      <p:sp>
        <p:nvSpPr>
          <p:cNvPr id="4" name="Slide Number Placeholder 3"/>
          <p:cNvSpPr>
            <a:spLocks noGrp="1"/>
          </p:cNvSpPr>
          <p:nvPr>
            <p:ph type="sldNum" sz="quarter" idx="10"/>
          </p:nvPr>
        </p:nvSpPr>
        <p:spPr/>
        <p:txBody>
          <a:bodyPr/>
          <a:lstStyle/>
          <a:p>
            <a:fld id="{9CB28A6B-E5E4-4940-B408-8BD85FC423E3}" type="slidenum">
              <a:rPr lang="en-US" smtClean="0"/>
              <a:t>36</a:t>
            </a:fld>
            <a:endParaRPr lang="en-US"/>
          </a:p>
        </p:txBody>
      </p:sp>
    </p:spTree>
    <p:extLst>
      <p:ext uri="{BB962C8B-B14F-4D97-AF65-F5344CB8AC3E}">
        <p14:creationId xmlns:p14="http://schemas.microsoft.com/office/powerpoint/2010/main" val="305955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37</a:t>
            </a:fld>
            <a:endParaRPr lang="en-US"/>
          </a:p>
        </p:txBody>
      </p:sp>
    </p:spTree>
    <p:extLst>
      <p:ext uri="{BB962C8B-B14F-4D97-AF65-F5344CB8AC3E}">
        <p14:creationId xmlns:p14="http://schemas.microsoft.com/office/powerpoint/2010/main" val="2806063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 in a</a:t>
            </a:r>
            <a:r>
              <a:rPr lang="en-US" baseline="0" dirty="0" smtClean="0"/>
              <a:t> demo at the next meeting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41</a:t>
            </a:fld>
            <a:endParaRPr lang="en-US"/>
          </a:p>
        </p:txBody>
      </p:sp>
    </p:spTree>
    <p:extLst>
      <p:ext uri="{BB962C8B-B14F-4D97-AF65-F5344CB8AC3E}">
        <p14:creationId xmlns:p14="http://schemas.microsoft.com/office/powerpoint/2010/main" val="3416342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42</a:t>
            </a:fld>
            <a:endParaRPr lang="en-US"/>
          </a:p>
        </p:txBody>
      </p:sp>
    </p:spTree>
    <p:extLst>
      <p:ext uri="{BB962C8B-B14F-4D97-AF65-F5344CB8AC3E}">
        <p14:creationId xmlns:p14="http://schemas.microsoft.com/office/powerpoint/2010/main" val="91773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3</a:t>
            </a:fld>
            <a:endParaRPr lang="en-US"/>
          </a:p>
        </p:txBody>
      </p:sp>
    </p:spTree>
    <p:extLst>
      <p:ext uri="{BB962C8B-B14F-4D97-AF65-F5344CB8AC3E}">
        <p14:creationId xmlns:p14="http://schemas.microsoft.com/office/powerpoint/2010/main" val="418699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sample: </a:t>
            </a:r>
            <a:r>
              <a:rPr lang="en-US" dirty="0" smtClean="0"/>
              <a:t>63 agency home page domains, as represented in the Agency Contact Listing page of the Communication Directory on the Department of Administration website at http://</a:t>
            </a:r>
            <a:r>
              <a:rPr lang="en-US" dirty="0" err="1" smtClean="0"/>
              <a:t>da.ks.gov</a:t>
            </a:r>
            <a:r>
              <a:rPr lang="en-US" dirty="0" smtClean="0"/>
              <a:t>/Phonebook/</a:t>
            </a:r>
            <a:r>
              <a:rPr lang="en-US" dirty="0" err="1" smtClean="0"/>
              <a:t>agencyprint.asp</a:t>
            </a:r>
            <a:r>
              <a:rPr lang="en-US" dirty="0" smtClean="0"/>
              <a:t> (with corrections and a few additions, namely public universities from http://</a:t>
            </a:r>
            <a:r>
              <a:rPr lang="en-US" dirty="0" err="1" smtClean="0"/>
              <a:t>www.kansasregents.org</a:t>
            </a:r>
            <a:r>
              <a:rPr lang="en-US" dirty="0" smtClean="0"/>
              <a:t>/</a:t>
            </a:r>
            <a:r>
              <a:rPr lang="en-US" dirty="0" err="1" smtClean="0"/>
              <a:t>interactive_map_listing</a:t>
            </a:r>
            <a:r>
              <a:rPr lang="en-US" dirty="0" smtClean="0"/>
              <a:t> missing from the list, and the Legislature), each </a:t>
            </a:r>
            <a:r>
              <a:rPr lang="en-US" dirty="0" err="1" smtClean="0"/>
              <a:t>spidered</a:t>
            </a:r>
            <a:r>
              <a:rPr lang="en-US" dirty="0" smtClean="0"/>
              <a:t> up to 250 pages</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4</a:t>
            </a:fld>
            <a:endParaRPr lang="en-US"/>
          </a:p>
        </p:txBody>
      </p:sp>
    </p:spTree>
    <p:extLst>
      <p:ext uri="{BB962C8B-B14F-4D97-AF65-F5344CB8AC3E}">
        <p14:creationId xmlns:p14="http://schemas.microsoft.com/office/powerpoint/2010/main" val="416914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B28A6B-E5E4-4940-B408-8BD85FC423E3}" type="slidenum">
              <a:rPr lang="en-US" smtClean="0"/>
              <a:t>5</a:t>
            </a:fld>
            <a:endParaRPr lang="en-US"/>
          </a:p>
        </p:txBody>
      </p:sp>
    </p:spTree>
    <p:extLst>
      <p:ext uri="{BB962C8B-B14F-4D97-AF65-F5344CB8AC3E}">
        <p14:creationId xmlns:p14="http://schemas.microsoft.com/office/powerpoint/2010/main" val="416157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a:t>
            </a:r>
            <a:r>
              <a:rPr lang="en-US" baseline="0" dirty="0" smtClean="0"/>
              <a:t> of pages in the PDF documents evaluated ranged from 1 to 248, with an average of 15.61.</a:t>
            </a:r>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19</a:t>
            </a:fld>
            <a:endParaRPr lang="en-US"/>
          </a:p>
        </p:txBody>
      </p:sp>
    </p:spTree>
    <p:extLst>
      <p:ext uri="{BB962C8B-B14F-4D97-AF65-F5344CB8AC3E}">
        <p14:creationId xmlns:p14="http://schemas.microsoft.com/office/powerpoint/2010/main" val="1397177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28A6B-E5E4-4940-B408-8BD85FC423E3}" type="slidenum">
              <a:rPr lang="en-US" smtClean="0"/>
              <a:t>20</a:t>
            </a:fld>
            <a:endParaRPr lang="en-US"/>
          </a:p>
        </p:txBody>
      </p:sp>
    </p:spTree>
    <p:extLst>
      <p:ext uri="{BB962C8B-B14F-4D97-AF65-F5344CB8AC3E}">
        <p14:creationId xmlns:p14="http://schemas.microsoft.com/office/powerpoint/2010/main" val="2681754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to Bill Griffiths for passing along this information</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9CB28A6B-E5E4-4940-B408-8BD85FC423E3}" type="slidenum">
              <a:rPr lang="en-US" smtClean="0"/>
              <a:t>22</a:t>
            </a:fld>
            <a:endParaRPr lang="en-US"/>
          </a:p>
        </p:txBody>
      </p:sp>
    </p:spTree>
    <p:extLst>
      <p:ext uri="{BB962C8B-B14F-4D97-AF65-F5344CB8AC3E}">
        <p14:creationId xmlns:p14="http://schemas.microsoft.com/office/powerpoint/2010/main" val="585231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CB28A6B-E5E4-4940-B408-8BD85FC423E3}" type="slidenum">
              <a:rPr lang="en-US" smtClean="0"/>
              <a:t>23</a:t>
            </a:fld>
            <a:endParaRPr lang="en-US"/>
          </a:p>
        </p:txBody>
      </p:sp>
    </p:spTree>
    <p:extLst>
      <p:ext uri="{BB962C8B-B14F-4D97-AF65-F5344CB8AC3E}">
        <p14:creationId xmlns:p14="http://schemas.microsoft.com/office/powerpoint/2010/main" val="58523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normAutofit/>
          </a:bodyPr>
          <a:lstStyle>
            <a:lvl1pPr marL="0" indent="0" algn="ctr">
              <a:spcBef>
                <a:spcPts val="300"/>
              </a:spcBef>
              <a:buNone/>
              <a:defRPr sz="3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A1B46EC8-7558-49A0-8C2D-63102DD3D46D}" type="datetimeFigureOut">
              <a:rPr lang="en-US" smtClean="0"/>
              <a:t>8/26/12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565A-0C4C-4C97-88AF-21203870286F}" type="slidenum">
              <a:rPr lang="en-US" smtClean="0"/>
              <a:t>‹#›</a:t>
            </a:fld>
            <a:endParaRPr lang="en-US"/>
          </a:p>
        </p:txBody>
      </p:sp>
      <p:sp>
        <p:nvSpPr>
          <p:cNvPr id="8" name="TextBox 7"/>
          <p:cNvSpPr txBox="1"/>
          <p:nvPr/>
        </p:nvSpPr>
        <p:spPr>
          <a:xfrm>
            <a:off x="8292818" y="5804647"/>
            <a:ext cx="503343" cy="677108"/>
          </a:xfrm>
          <a:prstGeom prst="rect">
            <a:avLst/>
          </a:prstGeom>
          <a:noFill/>
        </p:spPr>
        <p:txBody>
          <a:bodyPr wrap="none" lIns="0" tIns="0" rIns="0" bIns="0" rtlCol="0">
            <a:spAutoFit/>
          </a:bodyPr>
          <a:lstStyle/>
          <a:p>
            <a:r>
              <a:rPr lang="en-US" sz="4400" dirty="0" smtClean="0">
                <a:solidFill>
                  <a:schemeClr val="accent6"/>
                </a:solidFill>
                <a:latin typeface="Wingdings 2" pitchFamily="18" charset="2"/>
                <a:sym typeface="Wingdings 2"/>
              </a:rPr>
              <a:t></a:t>
            </a:r>
            <a:endParaRPr sz="4400" dirty="0">
              <a:solidFill>
                <a:schemeClr val="accent6"/>
              </a:solidFill>
              <a:latin typeface="Wingdings 2" pitchFamily="18" charset="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46EC8-7558-49A0-8C2D-63102DD3D46D}" type="datetimeFigureOut">
              <a:rPr lang="en-US" smtClean="0"/>
              <a:t>8/26/12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9565A-0C4C-4C97-88AF-21203870286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800"/>
            </a:lvl1pPr>
            <a:lvl2pPr>
              <a:defRPr sz="28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3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1B46EC8-7558-49A0-8C2D-63102DD3D46D}" type="datetimeFigureOut">
              <a:rPr lang="en-US" smtClean="0"/>
              <a:t>8/26/12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1B46EC8-7558-49A0-8C2D-63102DD3D46D}" type="datetimeFigureOut">
              <a:rPr lang="en-US" smtClean="0"/>
              <a:t>8/26/12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6"/>
            </a:solidFill>
          </a:ln>
        </p:spPr>
        <p:txBody>
          <a:bodyPr/>
          <a:lstStyle>
            <a:lvl1pPr marL="0" indent="0">
              <a:buNone/>
              <a:defRPr>
                <a:solidFill>
                  <a:schemeClr val="bg1"/>
                </a:solidFill>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1B46EC8-7558-49A0-8C2D-63102DD3D46D}" type="datetimeFigureOut">
              <a:rPr lang="en-US" smtClean="0"/>
              <a:t>8/26/12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6"/>
            </a:solidFill>
          </a:ln>
        </p:spPr>
        <p:txBody>
          <a:bodyPr/>
          <a:lstStyle>
            <a:lvl1pPr marL="0" indent="0">
              <a:buNone/>
              <a:defRPr>
                <a:solidFill>
                  <a:schemeClr val="bg1"/>
                </a:solidFill>
              </a:defRPr>
            </a:lvl1pPr>
          </a:lstStyle>
          <a:p>
            <a:r>
              <a:rPr lang="en-US"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6"/>
            </a:solidFill>
          </a:ln>
        </p:spPr>
        <p:txBody>
          <a:bodyPr>
            <a:normAutofit/>
          </a:bodyPr>
          <a:lstStyle>
            <a:lvl1pPr marL="0" indent="0">
              <a:buNone/>
              <a:defRPr sz="1400">
                <a:solidFill>
                  <a:schemeClr val="bg1"/>
                </a:solidFill>
              </a:defRPr>
            </a:lvl1pPr>
          </a:lstStyle>
          <a:p>
            <a:r>
              <a:rPr lang="en-US"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6"/>
            </a:solidFill>
          </a:ln>
        </p:spPr>
        <p:txBody>
          <a:bodyPr>
            <a:normAutofit/>
          </a:bodyPr>
          <a:lstStyle>
            <a:lvl1pPr marL="0" indent="0">
              <a:buNone/>
              <a:defRPr sz="1800">
                <a:solidFill>
                  <a:schemeClr val="bg1"/>
                </a:solidFill>
              </a:defRPr>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A1B46EC8-7558-49A0-8C2D-63102DD3D46D}" type="datetimeFigureOut">
              <a:rPr lang="en-US" smtClean="0"/>
              <a:t>8/26/12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A1B46EC8-7558-49A0-8C2D-63102DD3D46D}" type="datetimeFigureOut">
              <a:rPr lang="en-US" smtClean="0"/>
              <a:t>8/26/12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B46EC8-7558-49A0-8C2D-63102DD3D46D}" type="datetimeFigureOut">
              <a:rPr lang="en-US" smtClean="0"/>
              <a:t>8/26/12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9565A-0C4C-4C97-88AF-21203870286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A1B46EC8-7558-49A0-8C2D-63102DD3D46D}" type="datetimeFigureOut">
              <a:rPr lang="en-US" smtClean="0"/>
              <a:t>8/26/12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normAutofit/>
          </a:bodyPr>
          <a:lstStyle>
            <a:lvl1pPr marL="0" indent="0" algn="r">
              <a:spcBef>
                <a:spcPts val="300"/>
              </a:spcBef>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A1B46EC8-7558-49A0-8C2D-63102DD3D46D}" type="datetimeFigureOut">
              <a:rPr lang="en-US" smtClean="0"/>
              <a:t>8/26/12</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EE9565A-0C4C-4C97-88AF-21203870286F}" type="slidenum">
              <a:rPr lang="en-US" smtClean="0"/>
              <a:t>‹#›</a:t>
            </a:fld>
            <a:endParaRPr lang="en-US"/>
          </a:p>
        </p:txBody>
      </p:sp>
      <p:sp>
        <p:nvSpPr>
          <p:cNvPr id="8" name="TextBox 7"/>
          <p:cNvSpPr txBox="1"/>
          <p:nvPr/>
        </p:nvSpPr>
        <p:spPr>
          <a:xfrm>
            <a:off x="8292818" y="5804647"/>
            <a:ext cx="503343" cy="677108"/>
          </a:xfrm>
          <a:prstGeom prst="rect">
            <a:avLst/>
          </a:prstGeom>
          <a:noFill/>
        </p:spPr>
        <p:txBody>
          <a:bodyPr wrap="none" lIns="0" tIns="0" rIns="0" bIns="0" rtlCol="0">
            <a:spAutoFit/>
          </a:bodyPr>
          <a:lstStyle/>
          <a:p>
            <a:r>
              <a:rPr lang="en-US" sz="4400" dirty="0" smtClean="0">
                <a:solidFill>
                  <a:schemeClr val="accent6"/>
                </a:solidFill>
                <a:latin typeface="Wingdings 2" pitchFamily="18" charset="2"/>
                <a:sym typeface="Wingdings 2"/>
              </a:rPr>
              <a:t></a:t>
            </a:r>
            <a:endParaRPr lang="en-US" sz="4400" dirty="0">
              <a:solidFill>
                <a:schemeClr val="accent6"/>
              </a:solidFill>
              <a:latin typeface="Wingdings 2" pitchFamily="18" charset="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sz="half" idx="1"/>
          </p:nvPr>
        </p:nvSpPr>
        <p:spPr>
          <a:xfrm>
            <a:off x="740664" y="2784475"/>
            <a:ext cx="3767328" cy="3252788"/>
          </a:xfrm>
        </p:spPr>
        <p:txBody>
          <a:bodyPr>
            <a:normAutofit/>
          </a:bodyPr>
          <a:lstStyle>
            <a:lvl1pPr>
              <a:defRPr sz="2400"/>
            </a:lvl1pPr>
            <a:lvl2pPr>
              <a:defRPr sz="24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634753" y="2784475"/>
            <a:ext cx="3767328" cy="3252788"/>
          </a:xfrm>
        </p:spPr>
        <p:txBody>
          <a:bodyPr>
            <a:normAutofit/>
          </a:bodyPr>
          <a:lstStyle>
            <a:lvl1pPr>
              <a:defRPr sz="2400"/>
            </a:lvl1pPr>
            <a:lvl2pPr>
              <a:defRPr sz="2400"/>
            </a:lvl2pPr>
            <a:lvl3pPr>
              <a:defRPr sz="2400"/>
            </a:lvl3pPr>
            <a:lvl4pPr>
              <a:defRPr sz="2400"/>
            </a:lvl4pPr>
            <a:lvl5pPr>
              <a:defRPr sz="24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1B46EC8-7558-49A0-8C2D-63102DD3D46D}" type="datetimeFigureOut">
              <a:rPr lang="en-US" smtClean="0"/>
              <a:t>8/26/12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normAutofit/>
          </a:bodyPr>
          <a:lstStyle>
            <a:lvl1pPr>
              <a:defRPr sz="2400"/>
            </a:lvl1pPr>
            <a:lvl2pPr>
              <a:defRPr sz="2400"/>
            </a:lvl2pPr>
            <a:lvl3pPr>
              <a:defRPr sz="2400"/>
            </a:lvl3pPr>
            <a:lvl4pPr>
              <a:defRPr sz="2400"/>
            </a:lvl4pPr>
            <a:lvl5pPr>
              <a:defRPr sz="24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normAutofit/>
          </a:bodyPr>
          <a:lstStyle>
            <a:lvl1pPr>
              <a:defRPr sz="2400"/>
            </a:lvl1pPr>
            <a:lvl2pPr>
              <a:defRPr sz="2400"/>
            </a:lvl2pPr>
            <a:lvl3pPr>
              <a:defRPr sz="2400"/>
            </a:lvl3pPr>
            <a:lvl4pPr>
              <a:defRPr sz="2400"/>
            </a:lvl4pPr>
            <a:lvl5pPr>
              <a:defRPr sz="24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A1B46EC8-7558-49A0-8C2D-63102DD3D46D}" type="datetimeFigureOut">
              <a:rPr lang="en-US" smtClean="0"/>
              <a:t>8/26/12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1B46EC8-7558-49A0-8C2D-63102DD3D46D}" type="datetimeFigureOut">
              <a:rPr lang="en-US" smtClean="0"/>
              <a:t>8/26/12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noAutofit/>
          </a:bodyPr>
          <a:lstStyle>
            <a:lvl1pPr>
              <a:defRPr sz="2400"/>
            </a:lvl1pPr>
            <a:lvl2pPr>
              <a:defRPr sz="24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1B46EC8-7558-49A0-8C2D-63102DD3D46D}" type="datetimeFigureOut">
              <a:rPr lang="en-US" smtClean="0"/>
              <a:t>8/26/12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noAutofit/>
          </a:bodyPr>
          <a:lstStyle>
            <a:lvl1pPr>
              <a:defRPr sz="2400"/>
            </a:lvl1pPr>
            <a:lvl2pPr>
              <a:defRPr sz="2400"/>
            </a:lvl2pPr>
            <a:lvl3pPr>
              <a:defRPr sz="2400"/>
            </a:lvl3pPr>
            <a:lvl4pPr>
              <a:defRPr sz="2400"/>
            </a:lvl4pPr>
            <a:lvl5pPr>
              <a:defRPr sz="24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9" name="Content Placeholder 2"/>
          <p:cNvSpPr>
            <a:spLocks noGrp="1"/>
          </p:cNvSpPr>
          <p:nvPr>
            <p:ph sz="half" idx="14"/>
          </p:nvPr>
        </p:nvSpPr>
        <p:spPr>
          <a:xfrm>
            <a:off x="740664" y="2784475"/>
            <a:ext cx="3767328" cy="3252788"/>
          </a:xfrm>
        </p:spPr>
        <p:txBody>
          <a:bodyPr>
            <a:normAutofit/>
          </a:bodyPr>
          <a:lstStyle>
            <a:lvl1pPr>
              <a:defRPr sz="2400"/>
            </a:lvl1pPr>
            <a:lvl2pPr>
              <a:defRPr sz="2400"/>
            </a:lvl2pPr>
            <a:lvl3pPr>
              <a:defRPr sz="2400"/>
            </a:lvl3pPr>
            <a:lvl4pPr>
              <a:defRPr sz="2400"/>
            </a:lvl4pPr>
            <a:lvl5pPr>
              <a:defRPr sz="24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noAutofit/>
          </a:bodyPr>
          <a:lstStyle>
            <a:lvl1pPr>
              <a:defRPr sz="2400"/>
            </a:lvl1pPr>
            <a:lvl2pPr>
              <a:defRPr sz="24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1B46EC8-7558-49A0-8C2D-63102DD3D46D}" type="datetimeFigureOut">
              <a:rPr lang="en-US" smtClean="0"/>
              <a:t>8/26/12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9565A-0C4C-4C97-88AF-21203870286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noAutofit/>
          </a:bodyPr>
          <a:lstStyle>
            <a:lvl1pPr>
              <a:defRPr sz="2400"/>
            </a:lvl1pPr>
            <a:lvl2pPr>
              <a:defRPr sz="2400"/>
            </a:lvl2pPr>
            <a:lvl3pPr>
              <a:defRPr sz="2400"/>
            </a:lvl3pPr>
            <a:lvl4pPr>
              <a:defRPr sz="2400"/>
            </a:lvl4pPr>
            <a:lvl5pPr>
              <a:defRPr sz="24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0" name="Content Placeholder 2"/>
          <p:cNvSpPr>
            <a:spLocks noGrp="1"/>
          </p:cNvSpPr>
          <p:nvPr>
            <p:ph sz="half" idx="14"/>
          </p:nvPr>
        </p:nvSpPr>
        <p:spPr>
          <a:xfrm>
            <a:off x="739775" y="2784475"/>
            <a:ext cx="3767328" cy="1554480"/>
          </a:xfrm>
        </p:spPr>
        <p:txBody>
          <a:bodyPr>
            <a:noAutofit/>
          </a:bodyPr>
          <a:lstStyle>
            <a:lvl1pPr>
              <a:defRPr sz="2400"/>
            </a:lvl1pPr>
            <a:lvl2pPr>
              <a:defRPr sz="2400"/>
            </a:lvl2pPr>
            <a:lvl3pPr>
              <a:defRPr sz="2400"/>
            </a:lvl3pPr>
            <a:lvl4pPr>
              <a:defRPr sz="2400"/>
            </a:lvl4pPr>
            <a:lvl5pPr>
              <a:defRPr sz="24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1" name="Content Placeholder 2"/>
          <p:cNvSpPr>
            <a:spLocks noGrp="1"/>
          </p:cNvSpPr>
          <p:nvPr>
            <p:ph sz="half" idx="15"/>
          </p:nvPr>
        </p:nvSpPr>
        <p:spPr>
          <a:xfrm>
            <a:off x="739775" y="4497070"/>
            <a:ext cx="3767328" cy="1554480"/>
          </a:xfrm>
        </p:spPr>
        <p:txBody>
          <a:bodyPr>
            <a:noAutofit/>
          </a:bodyPr>
          <a:lstStyle>
            <a:lvl1pPr>
              <a:defRPr sz="2400"/>
            </a:lvl1pPr>
            <a:lvl2pPr>
              <a:defRPr sz="2400"/>
            </a:lvl2pPr>
            <a:lvl3pPr>
              <a:defRPr sz="2400"/>
            </a:lvl3pPr>
            <a:lvl4pPr>
              <a:defRPr sz="2400"/>
            </a:lvl4pPr>
            <a:lvl5pPr>
              <a:defRPr sz="24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1B46EC8-7558-49A0-8C2D-63102DD3D46D}" type="datetimeFigureOut">
              <a:rPr lang="en-US" smtClean="0"/>
              <a:t>8/26/12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9565A-0C4C-4C97-88AF-2120387028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dirty="0" smtClean="0"/>
              <a:t>Click to edit Master title style</a:t>
            </a:r>
            <a:endParaRPr dirty="0"/>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A1B46EC8-7558-49A0-8C2D-63102DD3D46D}" type="datetimeFigureOut">
              <a:rPr lang="en-US" smtClean="0"/>
              <a:t>8/26/12</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6EE9565A-0C4C-4C97-88AF-2120387028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6"/>
        </a:buClr>
        <a:buSzPct val="90000"/>
        <a:buFont typeface="Wingdings 2" pitchFamily="18" charset="2"/>
        <a:buChar char=""/>
        <a:defRPr sz="28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6">
            <a:lumMod val="60000"/>
            <a:lumOff val="40000"/>
          </a:schemeClr>
        </a:buClr>
        <a:buSzPct val="90000"/>
        <a:buFont typeface="Wingdings 2" pitchFamily="18" charset="2"/>
        <a:buChar char=""/>
        <a:defRPr sz="2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6"/>
        </a:buClr>
        <a:buSzPct val="90000"/>
        <a:buFont typeface="Wingdings 2" pitchFamily="18" charset="2"/>
        <a:buChar char=""/>
        <a:defRPr sz="24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6">
            <a:lumMod val="60000"/>
            <a:lumOff val="40000"/>
          </a:schemeClr>
        </a:buClr>
        <a:buSzPct val="90000"/>
        <a:buFont typeface="Wingdings 2" pitchFamily="18" charset="2"/>
        <a:buChar char=""/>
        <a:defRPr sz="24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6"/>
        </a:buClr>
        <a:buSzPct val="90000"/>
        <a:buFont typeface="Wingdings 2" pitchFamily="18" charset="2"/>
        <a:buChar char=""/>
        <a:defRPr sz="24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pdfa.org/competence-centers/pdfua-competence-cente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ommonlook.com/ISO-14289-12012-PDF-UA" TargetMode="External"/><Relationship Id="rId4" Type="http://schemas.openxmlformats.org/officeDocument/2006/relationships/hyperlink" Target="http://blogs.adobe.com/accessibility/2012/08" TargetMode="External"/><Relationship Id="rId5" Type="http://schemas.openxmlformats.org/officeDocument/2006/relationships/hyperlink" Target="http://www.commonlook.com/what-is-pdfua"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monlook.com/WCAG-20-and-PDF-UA-Your-Questions-Answered" TargetMode="External"/><Relationship Id="rId3" Type="http://schemas.openxmlformats.org/officeDocument/2006/relationships/hyperlink" Target="http://blogs.adobe.com/accessibility/2012/05/wcag-2-0-and-pdfua.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adobe.com/accessibility/products/acrobat/pdf/A9-access-best-practices.pdf" TargetMode="External"/><Relationship Id="rId4" Type="http://schemas.openxmlformats.org/officeDocument/2006/relationships/hyperlink" Target="http://www.w3.org/TR/WCAG20-TECHS/pdf.html" TargetMode="External"/><Relationship Id="rId5" Type="http://schemas.openxmlformats.org/officeDocument/2006/relationships/hyperlink" Target="http://www.hhs.gov/web/508/pdfs/"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hyperlink" Target="http://j.mp/HMFJDh" TargetMode="External"/><Relationship Id="rId4" Type="http://schemas.openxmlformats.org/officeDocument/2006/relationships/hyperlink" Target="http://j.mp/hwgvTD" TargetMode="External"/><Relationship Id="rId5" Type="http://schemas.openxmlformats.org/officeDocument/2006/relationships/hyperlink" Target="http://j.mp/HMH50N" TargetMode="External"/><Relationship Id="rId6" Type="http://schemas.openxmlformats.org/officeDocument/2006/relationships/hyperlink" Target="http://j.mp/idYMkx"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go.usa.gov/jG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hhs.gov/web/policies/checklistpdf.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adobe.com/products/acrobatpro.html" TargetMode="External"/><Relationship Id="rId4" Type="http://schemas.openxmlformats.org/officeDocument/2006/relationships/hyperlink" Target="http://www.access-for-all.ch/en/pdf-lab/pdf-accessibility-checker-pac.html" TargetMode="External"/><Relationship Id="rId5" Type="http://schemas.openxmlformats.org/officeDocument/2006/relationships/hyperlink" Target="http://www.commonlook.com/CommonLook-PDF"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oits.ks.gov/kpat/too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hhs.gov/web/508/checklist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j.mp/szZkKC" TargetMode="External"/><Relationship Id="rId4" Type="http://schemas.openxmlformats.org/officeDocument/2006/relationships/image" Target="../media/image11.jp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commonlook.com/CommonLook-Clarity"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adobe.com/products/acrobatpro.html" TargetMode="External"/><Relationship Id="rId4" Type="http://schemas.openxmlformats.org/officeDocument/2006/relationships/hyperlink" Target="http://www.commonlook.com/CommonLook-PDF"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3" Type="http://schemas.openxmlformats.org/officeDocument/2006/relationships/hyperlink" Target="http://j.mp/idYMkx" TargetMode="External"/><Relationship Id="rId4" Type="http://schemas.openxmlformats.org/officeDocument/2006/relationships/hyperlink" Target="http://www.commonlook.com/CommonLook-office" TargetMode="External"/><Relationship Id="rId5"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commonlook.com/verification-and-remediatio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Kansas Partnership for Accessible Technology</a:t>
            </a:r>
            <a:endParaRPr lang="en-US" dirty="0"/>
          </a:p>
        </p:txBody>
      </p:sp>
      <p:sp>
        <p:nvSpPr>
          <p:cNvPr id="7" name="Subtitle 6"/>
          <p:cNvSpPr>
            <a:spLocks noGrp="1"/>
          </p:cNvSpPr>
          <p:nvPr>
            <p:ph type="subTitle" idx="1"/>
          </p:nvPr>
        </p:nvSpPr>
        <p:spPr/>
        <p:txBody>
          <a:bodyPr/>
          <a:lstStyle/>
          <a:p>
            <a:r>
              <a:rPr lang="en-US" dirty="0" smtClean="0"/>
              <a:t>August 29, </a:t>
            </a:r>
            <a:r>
              <a:rPr lang="en-US" dirty="0" smtClean="0"/>
              <a:t>2012 Meeting</a:t>
            </a:r>
            <a:endParaRPr lang="en-US" dirty="0"/>
          </a:p>
        </p:txBody>
      </p:sp>
    </p:spTree>
    <p:extLst>
      <p:ext uri="{BB962C8B-B14F-4D97-AF65-F5344CB8AC3E}">
        <p14:creationId xmlns:p14="http://schemas.microsoft.com/office/powerpoint/2010/main" val="18631818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Any such steps must be preceded by discussion with interested parties for awareness, feedback, and buy-in</a:t>
            </a:r>
          </a:p>
          <a:p>
            <a:pPr lvl="1"/>
            <a:r>
              <a:rPr lang="en-US" dirty="0" smtClean="0"/>
              <a:t>CITO</a:t>
            </a:r>
          </a:p>
          <a:p>
            <a:pPr lvl="1"/>
            <a:r>
              <a:rPr lang="en-US" dirty="0" smtClean="0"/>
              <a:t>Secretary of Administration</a:t>
            </a:r>
          </a:p>
          <a:p>
            <a:pPr lvl="1"/>
            <a:r>
              <a:rPr lang="en-US" dirty="0" smtClean="0"/>
              <a:t>ITAB</a:t>
            </a:r>
          </a:p>
          <a:p>
            <a:pPr lvl="1"/>
            <a:r>
              <a:rPr lang="en-US" dirty="0" smtClean="0"/>
              <a:t>Administrative services</a:t>
            </a:r>
          </a:p>
          <a:p>
            <a:pPr lvl="1"/>
            <a:r>
              <a:rPr lang="en-US" dirty="0" smtClean="0"/>
              <a:t>Procurement officers</a:t>
            </a:r>
          </a:p>
          <a:p>
            <a:pPr lvl="1"/>
            <a:r>
              <a:rPr lang="en-US" dirty="0" smtClean="0"/>
              <a:t>Etc.</a:t>
            </a:r>
            <a:endParaRPr lang="en-US" dirty="0"/>
          </a:p>
        </p:txBody>
      </p:sp>
    </p:spTree>
    <p:extLst>
      <p:ext uri="{BB962C8B-B14F-4D97-AF65-F5344CB8AC3E}">
        <p14:creationId xmlns:p14="http://schemas.microsoft.com/office/powerpoint/2010/main" val="4030073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 Accessibility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99781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p:txBody>
          <a:bodyPr>
            <a:normAutofit fontScale="62500" lnSpcReduction="20000"/>
          </a:bodyPr>
          <a:lstStyle/>
          <a:p>
            <a:r>
              <a:rPr lang="en-US" dirty="0" smtClean="0"/>
              <a:t>In order for a PDF document to be accessible, it must satisfy many of the same functional requirements as a traditional HTML web page (or any other form of ICT), such as:</a:t>
            </a:r>
          </a:p>
          <a:p>
            <a:pPr lvl="1"/>
            <a:r>
              <a:rPr lang="en-US" dirty="0" smtClean="0"/>
              <a:t>Alternative text for images</a:t>
            </a:r>
          </a:p>
          <a:p>
            <a:pPr lvl="1"/>
            <a:r>
              <a:rPr lang="en-US" dirty="0" smtClean="0"/>
              <a:t>Identification of document structure (headings)</a:t>
            </a:r>
          </a:p>
          <a:p>
            <a:pPr lvl="1"/>
            <a:r>
              <a:rPr lang="en-US" dirty="0" smtClean="0"/>
              <a:t>Programmatically identifiable table relationships</a:t>
            </a:r>
          </a:p>
          <a:p>
            <a:pPr lvl="1"/>
            <a:r>
              <a:rPr lang="en-US" dirty="0" smtClean="0"/>
              <a:t>Programmatically identifiable labels for form controls</a:t>
            </a:r>
          </a:p>
          <a:p>
            <a:pPr lvl="1"/>
            <a:r>
              <a:rPr lang="en-US" dirty="0" smtClean="0"/>
              <a:t>Adaptability to multiple modalities</a:t>
            </a:r>
          </a:p>
          <a:p>
            <a:pPr lvl="1"/>
            <a:r>
              <a:rPr lang="en-US" dirty="0" smtClean="0"/>
              <a:t>Etc.</a:t>
            </a:r>
          </a:p>
          <a:p>
            <a:r>
              <a:rPr lang="en-US" dirty="0" smtClean="0"/>
              <a:t>Remember, indeed, that ITEC Policy 1210, Section 508, and WCAG all apply regardless of the technology.</a:t>
            </a:r>
            <a:endParaRPr lang="en-US" dirty="0"/>
          </a:p>
        </p:txBody>
      </p:sp>
    </p:spTree>
    <p:extLst>
      <p:ext uri="{BB962C8B-B14F-4D97-AF65-F5344CB8AC3E}">
        <p14:creationId xmlns:p14="http://schemas.microsoft.com/office/powerpoint/2010/main" val="2375489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 HTML is a markup language, the notion of marking up the necessary semantics is fairly natural (the hurdle has traditionally been to mark up the semantics adequately).</a:t>
            </a:r>
          </a:p>
          <a:p>
            <a:r>
              <a:rPr lang="en-US" dirty="0" smtClean="0"/>
              <a:t>As visual fidelity was the sole original intent of PDF, it has no intrinsic semantics. </a:t>
            </a:r>
            <a:r>
              <a:rPr lang="en-US" i="1" dirty="0" smtClean="0"/>
              <a:t>Tags</a:t>
            </a:r>
            <a:r>
              <a:rPr lang="en-US" dirty="0" smtClean="0"/>
              <a:t> were added to the technology to address this very issue, but it is possible (and all too common) to create PDF documents that have no tags.</a:t>
            </a:r>
            <a:endParaRPr lang="en-US" dirty="0"/>
          </a:p>
        </p:txBody>
      </p:sp>
    </p:spTree>
    <p:extLst>
      <p:ext uri="{BB962C8B-B14F-4D97-AF65-F5344CB8AC3E}">
        <p14:creationId xmlns:p14="http://schemas.microsoft.com/office/powerpoint/2010/main" val="1966516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Untagged PDF</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Without tags, it is impossible for all but the very simplest of documents to be accessible.</a:t>
            </a:r>
          </a:p>
          <a:p>
            <a:r>
              <a:rPr lang="en-US" dirty="0" smtClean="0"/>
              <a:t>Without tags, there is no mechanism to do things like:</a:t>
            </a:r>
          </a:p>
          <a:p>
            <a:pPr lvl="1"/>
            <a:r>
              <a:rPr lang="en-US" dirty="0" smtClean="0"/>
              <a:t>define alternative text for an image</a:t>
            </a:r>
          </a:p>
          <a:p>
            <a:pPr lvl="1"/>
            <a:r>
              <a:rPr lang="en-US" dirty="0" smtClean="0"/>
              <a:t>identify headings, navigation, structure, or ordering</a:t>
            </a:r>
          </a:p>
          <a:p>
            <a:pPr lvl="1"/>
            <a:r>
              <a:rPr lang="en-US" dirty="0" smtClean="0"/>
              <a:t>mark up tables or forms</a:t>
            </a:r>
          </a:p>
          <a:p>
            <a:pPr lvl="1"/>
            <a:r>
              <a:rPr lang="en-US" dirty="0" smtClean="0"/>
              <a:t>distinguish “artifacts” from “real” content</a:t>
            </a:r>
          </a:p>
          <a:p>
            <a:pPr lvl="1"/>
            <a:r>
              <a:rPr lang="en-US" dirty="0" smtClean="0"/>
              <a:t>etc.</a:t>
            </a:r>
          </a:p>
          <a:p>
            <a:pPr lvl="1"/>
            <a:endParaRPr lang="en-US" dirty="0"/>
          </a:p>
        </p:txBody>
      </p:sp>
    </p:spTree>
    <p:extLst>
      <p:ext uri="{BB962C8B-B14F-4D97-AF65-F5344CB8AC3E}">
        <p14:creationId xmlns:p14="http://schemas.microsoft.com/office/powerpoint/2010/main" val="1212267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Scanned PDF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Worse, a PDF document may not only be untagged, but </a:t>
            </a:r>
            <a:r>
              <a:rPr lang="en-US" i="1" dirty="0" smtClean="0"/>
              <a:t>contain no text whatsoever.</a:t>
            </a:r>
          </a:p>
          <a:p>
            <a:r>
              <a:rPr lang="en-US" dirty="0" smtClean="0"/>
              <a:t>This is often the outcome when the PDF is the product of a scanned document.</a:t>
            </a:r>
          </a:p>
          <a:p>
            <a:r>
              <a:rPr lang="en-US" dirty="0" smtClean="0"/>
              <a:t>Such a PDF is nothing more than an image. It’s an image of a text document, but there it contains no textual data.</a:t>
            </a:r>
            <a:endParaRPr lang="en-US" dirty="0"/>
          </a:p>
        </p:txBody>
      </p:sp>
    </p:spTree>
    <p:extLst>
      <p:ext uri="{BB962C8B-B14F-4D97-AF65-F5344CB8AC3E}">
        <p14:creationId xmlns:p14="http://schemas.microsoft.com/office/powerpoint/2010/main" val="300580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a:t>
            </a:r>
            <a:endParaRPr lang="en-US" dirty="0"/>
          </a:p>
        </p:txBody>
      </p:sp>
      <p:pic>
        <p:nvPicPr>
          <p:cNvPr id="9" name="Content Placeholder 8" descr="Image of a scanned PDF document."/>
          <p:cNvPicPr>
            <a:picLocks noGrp="1" noChangeAspect="1"/>
          </p:cNvPicPr>
          <p:nvPr>
            <p:ph sz="half" idx="1"/>
          </p:nvPr>
        </p:nvPicPr>
        <p:blipFill>
          <a:blip r:embed="rId2">
            <a:extLst>
              <a:ext uri="{28A0092B-C50C-407E-A947-70E740481C1C}">
                <a14:useLocalDpi xmlns:a14="http://schemas.microsoft.com/office/drawing/2010/main" val="0"/>
              </a:ext>
            </a:extLst>
          </a:blip>
          <a:srcRect l="-35378" r="-35378"/>
          <a:stretch>
            <a:fillRect/>
          </a:stretch>
        </p:blipFill>
        <p:spPr/>
      </p:pic>
      <p:sp>
        <p:nvSpPr>
          <p:cNvPr id="8" name="Content Placeholder 7"/>
          <p:cNvSpPr>
            <a:spLocks noGrp="1"/>
          </p:cNvSpPr>
          <p:nvPr>
            <p:ph sz="half" idx="2"/>
          </p:nvPr>
        </p:nvSpPr>
        <p:spPr/>
        <p:txBody>
          <a:bodyPr>
            <a:normAutofit fontScale="70000" lnSpcReduction="20000"/>
          </a:bodyPr>
          <a:lstStyle/>
          <a:p>
            <a:r>
              <a:rPr lang="en-US" dirty="0" smtClean="0"/>
              <a:t>In 2009 KDHE circulated this PDF document.</a:t>
            </a:r>
          </a:p>
          <a:p>
            <a:r>
              <a:rPr lang="en-US" dirty="0" smtClean="0"/>
              <a:t>The accessible text content (that available to, e.g., a screen reader) is </a:t>
            </a:r>
            <a:r>
              <a:rPr lang="en-US" i="1" dirty="0" smtClean="0"/>
              <a:t>empty</a:t>
            </a:r>
            <a:r>
              <a:rPr lang="en-US" dirty="0" smtClean="0"/>
              <a:t>.</a:t>
            </a:r>
          </a:p>
          <a:p>
            <a:r>
              <a:rPr lang="en-US" dirty="0" smtClean="0"/>
              <a:t>A screen reader user who could not read it raised the issue. The State ADA Coordinator worked with the IT Accessibility Director, KDHE, and DPS to implement methods to produce a more accessible version.</a:t>
            </a:r>
            <a:endParaRPr lang="en-US" dirty="0"/>
          </a:p>
        </p:txBody>
      </p:sp>
    </p:spTree>
    <p:extLst>
      <p:ext uri="{BB962C8B-B14F-4D97-AF65-F5344CB8AC3E}">
        <p14:creationId xmlns:p14="http://schemas.microsoft.com/office/powerpoint/2010/main" val="28870537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 Accessibility Prerequisites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order for a PDF to be accessible, then, it must first actually include text data.</a:t>
            </a:r>
          </a:p>
          <a:p>
            <a:pPr lvl="1"/>
            <a:r>
              <a:rPr lang="en-US" dirty="0" smtClean="0"/>
              <a:t>This is generally accomplished by producing PDFs directly from software, i.e., PDFs that are “born digital”.</a:t>
            </a:r>
          </a:p>
          <a:p>
            <a:pPr lvl="1"/>
            <a:r>
              <a:rPr lang="en-US" dirty="0" smtClean="0"/>
              <a:t>Even with scanned documents, it is possible using OCR.</a:t>
            </a:r>
          </a:p>
          <a:p>
            <a:r>
              <a:rPr lang="en-US" dirty="0" smtClean="0"/>
              <a:t>Second, the PDF must be tagged.</a:t>
            </a:r>
          </a:p>
          <a:p>
            <a:r>
              <a:rPr lang="en-US" dirty="0" smtClean="0"/>
              <a:t>Then, and only then, can specific accessibility enhancements be applied to satisfy the functional requirements.</a:t>
            </a:r>
            <a:endParaRPr lang="en-US" dirty="0"/>
          </a:p>
        </p:txBody>
      </p:sp>
    </p:spTree>
    <p:extLst>
      <p:ext uri="{BB962C8B-B14F-4D97-AF65-F5344CB8AC3E}">
        <p14:creationId xmlns:p14="http://schemas.microsoft.com/office/powerpoint/2010/main" val="35982123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Using AMP’s Document Inventory report, I attempted to get a rough idea of the number of PDF documents on state websites.</a:t>
            </a:r>
          </a:p>
          <a:p>
            <a:r>
              <a:rPr lang="en-US" dirty="0" smtClean="0"/>
              <a:t>Out of 61 domains surveyed, </a:t>
            </a:r>
            <a:r>
              <a:rPr lang="en-US" b="1" dirty="0" smtClean="0"/>
              <a:t>230,915 </a:t>
            </a:r>
            <a:r>
              <a:rPr lang="en-US" dirty="0" smtClean="0"/>
              <a:t>PDFs were found (compared to 361,288 HTML files).</a:t>
            </a:r>
          </a:p>
          <a:p>
            <a:r>
              <a:rPr lang="en-US" dirty="0" smtClean="0"/>
              <a:t>The average number of PDFs per agency was 3,785.49.</a:t>
            </a:r>
          </a:p>
          <a:p>
            <a:r>
              <a:rPr lang="en-US" dirty="0" smtClean="0"/>
              <a:t>More than half of the agencies (36) had more PDFs than HTML files!</a:t>
            </a:r>
          </a:p>
          <a:p>
            <a:pPr marL="0" indent="0">
              <a:buNone/>
            </a:pPr>
            <a:endParaRPr lang="en-US" dirty="0"/>
          </a:p>
        </p:txBody>
      </p:sp>
    </p:spTree>
    <p:extLst>
      <p:ext uri="{BB962C8B-B14F-4D97-AF65-F5344CB8AC3E}">
        <p14:creationId xmlns:p14="http://schemas.microsoft.com/office/powerpoint/2010/main" val="2855619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 an initial product evaluation, a vendor of an enterprise PDF accessibility assessment tool (more on this later) scanned a small sample of state websites.</a:t>
            </a:r>
          </a:p>
          <a:p>
            <a:r>
              <a:rPr lang="en-US" dirty="0" smtClean="0"/>
              <a:t>The scan was limited to the first 50 PDF files found on each of 6 agency websites, for a total of 300 PDF files evaluated.</a:t>
            </a:r>
          </a:p>
          <a:p>
            <a:r>
              <a:rPr lang="en-US" dirty="0" smtClean="0"/>
              <a:t>Of these, 268 (89%) failed accessibility requirements.</a:t>
            </a:r>
          </a:p>
          <a:p>
            <a:r>
              <a:rPr lang="en-US" dirty="0" smtClean="0"/>
              <a:t>150 (50%) were untagged.</a:t>
            </a:r>
            <a:endParaRPr lang="en-US" dirty="0"/>
          </a:p>
        </p:txBody>
      </p:sp>
    </p:spTree>
    <p:extLst>
      <p:ext uri="{BB962C8B-B14F-4D97-AF65-F5344CB8AC3E}">
        <p14:creationId xmlns:p14="http://schemas.microsoft.com/office/powerpoint/2010/main" val="294640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 </a:t>
            </a:r>
            <a:r>
              <a:rPr lang="en-US" dirty="0" smtClean="0"/>
              <a:t>Update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82908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 Accessibility Resources</a:t>
            </a:r>
            <a:endParaRPr lang="en-US" dirty="0"/>
          </a:p>
        </p:txBody>
      </p:sp>
      <p:sp>
        <p:nvSpPr>
          <p:cNvPr id="3" name="Content Placeholder 2"/>
          <p:cNvSpPr>
            <a:spLocks noGrp="1"/>
          </p:cNvSpPr>
          <p:nvPr>
            <p:ph idx="1"/>
          </p:nvPr>
        </p:nvSpPr>
        <p:spPr/>
        <p:txBody>
          <a:bodyPr numCol="2">
            <a:normAutofit/>
          </a:bodyPr>
          <a:lstStyle/>
          <a:p>
            <a:r>
              <a:rPr lang="en-US" dirty="0" smtClean="0"/>
              <a:t>Standards: PDF/UA</a:t>
            </a:r>
          </a:p>
          <a:p>
            <a:r>
              <a:rPr lang="en-US" dirty="0" smtClean="0"/>
              <a:t>Documentation</a:t>
            </a:r>
            <a:endParaRPr lang="en-US" dirty="0" smtClean="0"/>
          </a:p>
          <a:p>
            <a:r>
              <a:rPr lang="en-US" dirty="0" smtClean="0"/>
              <a:t>Training</a:t>
            </a:r>
          </a:p>
          <a:p>
            <a:r>
              <a:rPr lang="en-US" dirty="0" smtClean="0"/>
              <a:t>Assessment tools for individuals</a:t>
            </a:r>
          </a:p>
          <a:p>
            <a:r>
              <a:rPr lang="en-US" dirty="0" smtClean="0"/>
              <a:t>Enterprise assessment tools</a:t>
            </a:r>
          </a:p>
          <a:p>
            <a:r>
              <a:rPr lang="en-US" dirty="0" smtClean="0"/>
              <a:t>Authoring and remediation tools</a:t>
            </a:r>
          </a:p>
          <a:p>
            <a:r>
              <a:rPr lang="en-US" dirty="0" smtClean="0"/>
              <a:t>Remediation services</a:t>
            </a:r>
            <a:endParaRPr lang="en-US" dirty="0"/>
          </a:p>
        </p:txBody>
      </p:sp>
    </p:spTree>
    <p:extLst>
      <p:ext uri="{BB962C8B-B14F-4D97-AF65-F5344CB8AC3E}">
        <p14:creationId xmlns:p14="http://schemas.microsoft.com/office/powerpoint/2010/main" val="39296396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0CA"/>
                </a:solidFill>
              </a:rPr>
              <a:t>Originating Documents</a:t>
            </a:r>
            <a:endParaRPr lang="en-US" dirty="0">
              <a:solidFill>
                <a:srgbClr val="FFF0CA"/>
              </a:solidFill>
            </a:endParaRPr>
          </a:p>
        </p:txBody>
      </p:sp>
      <p:sp>
        <p:nvSpPr>
          <p:cNvPr id="3" name="Content Placeholder 2"/>
          <p:cNvSpPr>
            <a:spLocks noGrp="1"/>
          </p:cNvSpPr>
          <p:nvPr>
            <p:ph idx="1"/>
          </p:nvPr>
        </p:nvSpPr>
        <p:spPr>
          <a:solidFill>
            <a:schemeClr val="accent6">
              <a:lumMod val="20000"/>
              <a:lumOff val="80000"/>
            </a:schemeClr>
          </a:solidFill>
        </p:spPr>
        <p:txBody>
          <a:bodyPr/>
          <a:lstStyle/>
          <a:p>
            <a:pPr marL="0" indent="0">
              <a:buNone/>
            </a:pPr>
            <a:r>
              <a:rPr lang="en-US" dirty="0" smtClean="0"/>
              <a:t>PDF files are often produced by conversion from originating documents of another type, e.g., Microsoft Word. The accessibility of the result is directly affected by the accessibility of the original in its native format, so accessibility resources for the originating documents come into play as well.</a:t>
            </a:r>
            <a:endParaRPr lang="en-US" dirty="0"/>
          </a:p>
        </p:txBody>
      </p:sp>
    </p:spTree>
    <p:extLst>
      <p:ext uri="{BB962C8B-B14F-4D97-AF65-F5344CB8AC3E}">
        <p14:creationId xmlns:p14="http://schemas.microsoft.com/office/powerpoint/2010/main" val="32696943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PDF</a:t>
            </a:r>
            <a:r>
              <a:rPr lang="en-US" dirty="0" smtClean="0"/>
              <a:t>/UA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International standard for accessible PDF</a:t>
            </a:r>
          </a:p>
          <a:p>
            <a:r>
              <a:rPr lang="en-US" dirty="0" smtClean="0"/>
              <a:t>ISO </a:t>
            </a:r>
            <a:r>
              <a:rPr lang="en-US" dirty="0" smtClean="0"/>
              <a:t>14289-1</a:t>
            </a:r>
            <a:endParaRPr lang="en-US" dirty="0" smtClean="0"/>
          </a:p>
          <a:p>
            <a:r>
              <a:rPr lang="en-US" dirty="0" smtClean="0"/>
              <a:t>Supported by PDF/UA Competence Center of the PDF Association</a:t>
            </a:r>
          </a:p>
          <a:p>
            <a:pPr lvl="1"/>
            <a:r>
              <a:rPr lang="en-US" dirty="0">
                <a:hlinkClick r:id="rId3"/>
              </a:rPr>
              <a:t>http://www.pdfa.org/competence-centers/pdfua-competence-center</a:t>
            </a:r>
            <a:r>
              <a:rPr lang="en-US" dirty="0" smtClean="0">
                <a:hlinkClick r:id="rId3"/>
              </a:rPr>
              <a:t>/</a:t>
            </a:r>
            <a:endParaRPr lang="en-US" dirty="0" smtClean="0"/>
          </a:p>
          <a:p>
            <a:r>
              <a:rPr lang="en-US" dirty="0" smtClean="0"/>
              <a:t>Published August 7, 2012.</a:t>
            </a:r>
            <a:endParaRPr lang="en-US" dirty="0" smtClean="0"/>
          </a:p>
          <a:p>
            <a:r>
              <a:rPr lang="en-US" dirty="0" smtClean="0"/>
              <a:t>Also </a:t>
            </a:r>
            <a:r>
              <a:rPr lang="en-US" dirty="0"/>
              <a:t>coming soon: “Achieving WCAG 2.0 with PDF/UA” document</a:t>
            </a:r>
          </a:p>
        </p:txBody>
      </p:sp>
    </p:spTree>
    <p:extLst>
      <p:ext uri="{BB962C8B-B14F-4D97-AF65-F5344CB8AC3E}">
        <p14:creationId xmlns:p14="http://schemas.microsoft.com/office/powerpoint/2010/main" val="1088312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PDF/UA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More information:</a:t>
            </a:r>
          </a:p>
          <a:p>
            <a:pPr lvl="1"/>
            <a:r>
              <a:rPr lang="nl-NL" dirty="0"/>
              <a:t>ISO 14289-1:2012 (PDF/UA) is </a:t>
            </a:r>
            <a:r>
              <a:rPr lang="nl-NL" dirty="0" err="1"/>
              <a:t>here</a:t>
            </a:r>
            <a:r>
              <a:rPr lang="nl-NL" dirty="0" smtClean="0"/>
              <a:t>!</a:t>
            </a:r>
          </a:p>
          <a:p>
            <a:pPr lvl="2"/>
            <a:r>
              <a:rPr lang="nl-NL" dirty="0">
                <a:hlinkClick r:id="rId3"/>
              </a:rPr>
              <a:t>http://www.commonlook.com/ISO-14289-12012-PDF-</a:t>
            </a:r>
            <a:r>
              <a:rPr lang="nl-NL" dirty="0" smtClean="0">
                <a:hlinkClick r:id="rId3"/>
              </a:rPr>
              <a:t>UA</a:t>
            </a:r>
            <a:endParaRPr lang="nl-NL" dirty="0" smtClean="0"/>
          </a:p>
          <a:p>
            <a:pPr lvl="1"/>
            <a:r>
              <a:rPr lang="en-US" dirty="0" smtClean="0"/>
              <a:t>A New Standard for PDF Accessibility: PDF/UA</a:t>
            </a:r>
          </a:p>
          <a:p>
            <a:pPr lvl="2"/>
            <a:r>
              <a:rPr lang="en-US" dirty="0">
                <a:hlinkClick r:id="rId4"/>
              </a:rPr>
              <a:t>http://blogs.adobe.com/accessibility/2012/</a:t>
            </a:r>
            <a:r>
              <a:rPr lang="en-US" dirty="0" smtClean="0">
                <a:hlinkClick r:id="rId4"/>
              </a:rPr>
              <a:t>08</a:t>
            </a:r>
            <a:endParaRPr lang="en-US" dirty="0" smtClean="0"/>
          </a:p>
          <a:p>
            <a:pPr lvl="1"/>
            <a:r>
              <a:rPr lang="en-US" dirty="0"/>
              <a:t>What is PDF/UA? 5 reasons why it </a:t>
            </a:r>
            <a:r>
              <a:rPr lang="en-US" dirty="0" smtClean="0"/>
              <a:t>matters</a:t>
            </a:r>
          </a:p>
          <a:p>
            <a:pPr lvl="2"/>
            <a:r>
              <a:rPr lang="en-US" dirty="0">
                <a:hlinkClick r:id="rId5"/>
              </a:rPr>
              <a:t>http://www.commonlook.com/what-is-</a:t>
            </a:r>
            <a:r>
              <a:rPr lang="en-US" dirty="0" smtClean="0">
                <a:hlinkClick r:id="rId5"/>
              </a:rPr>
              <a:t>pdfua</a:t>
            </a:r>
            <a:endParaRPr lang="en-US" dirty="0"/>
          </a:p>
        </p:txBody>
      </p:sp>
    </p:spTree>
    <p:extLst>
      <p:ext uri="{BB962C8B-B14F-4D97-AF65-F5344CB8AC3E}">
        <p14:creationId xmlns:p14="http://schemas.microsoft.com/office/powerpoint/2010/main" val="1088312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PDF/UA and WCAG 2.0</a:t>
            </a:r>
            <a:endParaRPr lang="en-US" dirty="0"/>
          </a:p>
        </p:txBody>
      </p:sp>
      <p:sp>
        <p:nvSpPr>
          <p:cNvPr id="3" name="Content Placeholder 2"/>
          <p:cNvSpPr>
            <a:spLocks noGrp="1"/>
          </p:cNvSpPr>
          <p:nvPr>
            <p:ph idx="1"/>
          </p:nvPr>
        </p:nvSpPr>
        <p:spPr/>
        <p:txBody>
          <a:bodyPr>
            <a:normAutofit lnSpcReduction="10000"/>
          </a:bodyPr>
          <a:lstStyle/>
          <a:p>
            <a:r>
              <a:rPr lang="en-US" dirty="0"/>
              <a:t>WCAG 2.0 and PDF/UA - Your Questions </a:t>
            </a:r>
            <a:r>
              <a:rPr lang="en-US" dirty="0" smtClean="0"/>
              <a:t>Answered</a:t>
            </a:r>
          </a:p>
          <a:p>
            <a:pPr lvl="1"/>
            <a:r>
              <a:rPr lang="en-US" dirty="0">
                <a:hlinkClick r:id="rId2"/>
              </a:rPr>
              <a:t>http://www.commonlook.com/WCAG-20-and-PDF-UA-Your-Questions-</a:t>
            </a:r>
            <a:r>
              <a:rPr lang="en-US" dirty="0" smtClean="0">
                <a:hlinkClick r:id="rId2"/>
              </a:rPr>
              <a:t>Answered</a:t>
            </a:r>
            <a:endParaRPr lang="en-US" dirty="0" smtClean="0"/>
          </a:p>
          <a:p>
            <a:r>
              <a:rPr lang="en-US" dirty="0" smtClean="0"/>
              <a:t>WCAG 2.0 and PDF/UA</a:t>
            </a:r>
          </a:p>
          <a:p>
            <a:pPr lvl="1"/>
            <a:r>
              <a:rPr lang="en-US" dirty="0">
                <a:hlinkClick r:id="rId3"/>
              </a:rPr>
              <a:t>http://blogs.adobe.com/accessibility/2012/05/wcag-2-0-and-</a:t>
            </a:r>
            <a:r>
              <a:rPr lang="en-US" dirty="0" smtClean="0">
                <a:hlinkClick r:id="rId3"/>
              </a:rPr>
              <a:t>pdfua.html</a:t>
            </a:r>
            <a:endParaRPr lang="en-US" dirty="0"/>
          </a:p>
        </p:txBody>
      </p:sp>
    </p:spTree>
    <p:extLst>
      <p:ext uri="{BB962C8B-B14F-4D97-AF65-F5344CB8AC3E}">
        <p14:creationId xmlns:p14="http://schemas.microsoft.com/office/powerpoint/2010/main" val="620407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numCol="2">
            <a:normAutofit fontScale="70000" lnSpcReduction="20000"/>
          </a:bodyPr>
          <a:lstStyle/>
          <a:p>
            <a:r>
              <a:rPr lang="en-US" i="1" dirty="0" smtClean="0"/>
              <a:t>Adobe Acrobat </a:t>
            </a:r>
            <a:r>
              <a:rPr lang="en-US" i="1" dirty="0"/>
              <a:t>Pro Accessibility Guide</a:t>
            </a:r>
            <a:r>
              <a:rPr lang="en-US" i="1" dirty="0" smtClean="0"/>
              <a:t>: Best </a:t>
            </a:r>
            <a:r>
              <a:rPr lang="en-US" i="1" dirty="0"/>
              <a:t>Practices for Accessibility</a:t>
            </a:r>
            <a:r>
              <a:rPr lang="en-US" dirty="0"/>
              <a:t> </a:t>
            </a:r>
            <a:endParaRPr lang="en-US" dirty="0" smtClean="0"/>
          </a:p>
          <a:p>
            <a:pPr lvl="1"/>
            <a:r>
              <a:rPr lang="en-US" dirty="0">
                <a:hlinkClick r:id="rId3"/>
              </a:rPr>
              <a:t>http://www.adobe.com/accessibility/products/acrobat/pdf</a:t>
            </a:r>
            <a:r>
              <a:rPr lang="en-US" dirty="0" smtClean="0">
                <a:hlinkClick r:id="rId3"/>
              </a:rPr>
              <a:t>/</a:t>
            </a:r>
            <a:br>
              <a:rPr lang="en-US" dirty="0" smtClean="0">
                <a:hlinkClick r:id="rId3"/>
              </a:rPr>
            </a:br>
            <a:r>
              <a:rPr lang="en-US" dirty="0" smtClean="0">
                <a:hlinkClick r:id="rId3"/>
              </a:rPr>
              <a:t>A9-access-best-practices.pdf</a:t>
            </a:r>
            <a:endParaRPr lang="en-US" dirty="0" smtClean="0"/>
          </a:p>
          <a:p>
            <a:r>
              <a:rPr lang="en-US" dirty="0"/>
              <a:t>PDF Techniques for WCAG </a:t>
            </a:r>
            <a:r>
              <a:rPr lang="en-US" dirty="0" smtClean="0"/>
              <a:t>2.0</a:t>
            </a:r>
          </a:p>
          <a:p>
            <a:pPr lvl="1"/>
            <a:r>
              <a:rPr lang="en-US" dirty="0">
                <a:hlinkClick r:id="rId4"/>
              </a:rPr>
              <a:t>http://www.w3.org/TR</a:t>
            </a:r>
            <a:r>
              <a:rPr lang="en-US" dirty="0" smtClean="0">
                <a:hlinkClick r:id="rId4"/>
              </a:rPr>
              <a:t>/</a:t>
            </a:r>
            <a:br>
              <a:rPr lang="en-US" dirty="0" smtClean="0">
                <a:hlinkClick r:id="rId4"/>
              </a:rPr>
            </a:br>
            <a:r>
              <a:rPr lang="en-US" dirty="0" smtClean="0">
                <a:hlinkClick r:id="rId4"/>
              </a:rPr>
              <a:t>WCAG20-TECHS/pdf.html</a:t>
            </a:r>
            <a:endParaRPr lang="en-US" dirty="0" smtClean="0"/>
          </a:p>
          <a:p>
            <a:r>
              <a:rPr lang="en-US" dirty="0" smtClean="0"/>
              <a:t>AMP Learning Center</a:t>
            </a:r>
          </a:p>
          <a:p>
            <a:pPr lvl="1"/>
            <a:r>
              <a:rPr lang="en-US" dirty="0" smtClean="0"/>
              <a:t>Adobe Acrobat PDF – Technology Platform</a:t>
            </a:r>
          </a:p>
          <a:p>
            <a:pPr lvl="1"/>
            <a:r>
              <a:rPr lang="en-US" dirty="0" smtClean="0"/>
              <a:t>Adobe Acrobat PDF – Best Practices</a:t>
            </a:r>
          </a:p>
          <a:p>
            <a:r>
              <a:rPr lang="en-US" dirty="0" smtClean="0"/>
              <a:t>U.S. Department of Health &amp; Human Services (HHS)</a:t>
            </a:r>
          </a:p>
          <a:p>
            <a:pPr lvl="1"/>
            <a:r>
              <a:rPr lang="en-US" dirty="0" smtClean="0">
                <a:hlinkClick r:id="rId5"/>
              </a:rPr>
              <a:t>http://www.hhs.gov/web/508/pdfs/</a:t>
            </a:r>
            <a:endParaRPr lang="en-US" dirty="0" smtClean="0"/>
          </a:p>
          <a:p>
            <a:r>
              <a:rPr lang="en-US" dirty="0" smtClean="0"/>
              <a:t>Etc.</a:t>
            </a:r>
          </a:p>
          <a:p>
            <a:endParaRPr lang="en-US" dirty="0"/>
          </a:p>
        </p:txBody>
      </p:sp>
    </p:spTree>
    <p:extLst>
      <p:ext uri="{BB962C8B-B14F-4D97-AF65-F5344CB8AC3E}">
        <p14:creationId xmlns:p14="http://schemas.microsoft.com/office/powerpoint/2010/main" val="25945829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0CA"/>
                </a:solidFill>
              </a:rPr>
              <a:t>Documentation</a:t>
            </a:r>
            <a:br>
              <a:rPr lang="en-US" dirty="0" smtClean="0">
                <a:solidFill>
                  <a:srgbClr val="FFF0CA"/>
                </a:solidFill>
              </a:rPr>
            </a:br>
            <a:r>
              <a:rPr lang="en-US" sz="4000" dirty="0" smtClean="0">
                <a:solidFill>
                  <a:srgbClr val="FFF0CA"/>
                </a:solidFill>
              </a:rPr>
              <a:t>(Originating Documents)</a:t>
            </a:r>
            <a:endParaRPr lang="en-US" dirty="0">
              <a:solidFill>
                <a:srgbClr val="FFF0CA"/>
              </a:solidFill>
            </a:endParaRPr>
          </a:p>
        </p:txBody>
      </p:sp>
      <p:sp>
        <p:nvSpPr>
          <p:cNvPr id="3" name="Content Placeholder 2"/>
          <p:cNvSpPr>
            <a:spLocks noGrp="1"/>
          </p:cNvSpPr>
          <p:nvPr>
            <p:ph idx="1"/>
          </p:nvPr>
        </p:nvSpPr>
        <p:spPr>
          <a:solidFill>
            <a:srgbClr val="FFF0CA"/>
          </a:solidFill>
        </p:spPr>
        <p:txBody>
          <a:bodyPr numCol="2">
            <a:normAutofit fontScale="77500" lnSpcReduction="20000"/>
          </a:bodyPr>
          <a:lstStyle/>
          <a:p>
            <a:r>
              <a:rPr lang="en-US" dirty="0" smtClean="0"/>
              <a:t>Creating Accessible Word Documents</a:t>
            </a:r>
          </a:p>
          <a:p>
            <a:pPr lvl="1"/>
            <a:r>
              <a:rPr lang="en-US" dirty="0">
                <a:hlinkClick r:id="rId3"/>
              </a:rPr>
              <a:t>http://j.mp/</a:t>
            </a:r>
            <a:r>
              <a:rPr lang="en-US" dirty="0" smtClean="0">
                <a:hlinkClick r:id="rId3"/>
              </a:rPr>
              <a:t>HMFJDh</a:t>
            </a:r>
            <a:endParaRPr lang="en-US" dirty="0" smtClean="0"/>
          </a:p>
          <a:p>
            <a:r>
              <a:rPr lang="en-US" dirty="0" smtClean="0"/>
              <a:t>Creating Accessible Excel Files</a:t>
            </a:r>
          </a:p>
          <a:p>
            <a:pPr lvl="1"/>
            <a:r>
              <a:rPr lang="en-US" dirty="0">
                <a:hlinkClick r:id="rId4"/>
              </a:rPr>
              <a:t>http:/</a:t>
            </a:r>
            <a:r>
              <a:rPr lang="en-US" dirty="0" smtClean="0">
                <a:hlinkClick r:id="rId4"/>
              </a:rPr>
              <a:t>/j.mp/hwgvTD</a:t>
            </a:r>
            <a:endParaRPr lang="en-US" dirty="0" smtClean="0"/>
          </a:p>
          <a:p>
            <a:r>
              <a:rPr lang="en-US" dirty="0" smtClean="0"/>
              <a:t>Creating Accessible PowerPoint Presentations</a:t>
            </a:r>
          </a:p>
          <a:p>
            <a:pPr lvl="1"/>
            <a:r>
              <a:rPr lang="en-US" dirty="0">
                <a:hlinkClick r:id="rId5"/>
              </a:rPr>
              <a:t>http:/</a:t>
            </a:r>
            <a:r>
              <a:rPr lang="en-US" dirty="0" smtClean="0">
                <a:hlinkClick r:id="rId5"/>
              </a:rPr>
              <a:t>/j.mp/HMH50N</a:t>
            </a:r>
            <a:endParaRPr lang="en-US" dirty="0" smtClean="0"/>
          </a:p>
          <a:p>
            <a:endParaRPr lang="en-US" dirty="0" smtClean="0"/>
          </a:p>
          <a:p>
            <a:r>
              <a:rPr lang="en-US" dirty="0" smtClean="0"/>
              <a:t>Create Accessible PDFs</a:t>
            </a:r>
          </a:p>
          <a:p>
            <a:pPr lvl="1"/>
            <a:r>
              <a:rPr lang="en-US" dirty="0">
                <a:hlinkClick r:id="rId6"/>
              </a:rPr>
              <a:t>http:/</a:t>
            </a:r>
            <a:r>
              <a:rPr lang="en-US" dirty="0" smtClean="0">
                <a:hlinkClick r:id="rId6"/>
              </a:rPr>
              <a:t>/j.mp/idYMkx</a:t>
            </a:r>
            <a:endParaRPr lang="en-US" dirty="0" smtClean="0"/>
          </a:p>
          <a:p>
            <a:r>
              <a:rPr lang="en-US" dirty="0" smtClean="0"/>
              <a:t>AMP Learning Center</a:t>
            </a:r>
          </a:p>
          <a:p>
            <a:pPr lvl="1"/>
            <a:r>
              <a:rPr lang="en-US" dirty="0" smtClean="0"/>
              <a:t>Microsoft Word – Best Practices</a:t>
            </a:r>
          </a:p>
          <a:p>
            <a:pPr lvl="1"/>
            <a:r>
              <a:rPr lang="en-US" dirty="0" smtClean="0"/>
              <a:t>Microsoft PowerPoint – Best Practices</a:t>
            </a:r>
            <a:endParaRPr lang="en-US" dirty="0"/>
          </a:p>
        </p:txBody>
      </p:sp>
    </p:spTree>
    <p:extLst>
      <p:ext uri="{BB962C8B-B14F-4D97-AF65-F5344CB8AC3E}">
        <p14:creationId xmlns:p14="http://schemas.microsoft.com/office/powerpoint/2010/main" val="14976287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AMP Learning Center</a:t>
            </a:r>
          </a:p>
          <a:p>
            <a:pPr lvl="1"/>
            <a:r>
              <a:rPr lang="en-US" dirty="0" smtClean="0"/>
              <a:t>Adobe Acrobat Accessibility Overview</a:t>
            </a:r>
          </a:p>
          <a:p>
            <a:pPr lvl="1"/>
            <a:r>
              <a:rPr lang="en-US" dirty="0" smtClean="0"/>
              <a:t>Adobe Acrobat – Basics</a:t>
            </a:r>
          </a:p>
          <a:p>
            <a:pPr lvl="1"/>
            <a:r>
              <a:rPr lang="en-US" dirty="0" smtClean="0"/>
              <a:t>Adobe Acrobat – Advanced</a:t>
            </a:r>
          </a:p>
          <a:p>
            <a:r>
              <a:rPr lang="en-US" dirty="0" smtClean="0"/>
              <a:t>Forthcoming state training</a:t>
            </a:r>
          </a:p>
          <a:p>
            <a:r>
              <a:rPr lang="en-US" dirty="0" smtClean="0"/>
              <a:t>SSB BART Group</a:t>
            </a:r>
          </a:p>
          <a:p>
            <a:pPr lvl="1"/>
            <a:r>
              <a:rPr lang="en-US" dirty="0" smtClean="0"/>
              <a:t>State contract at </a:t>
            </a:r>
            <a:r>
              <a:rPr lang="en-US" dirty="0" smtClean="0">
                <a:hlinkClick r:id="rId3"/>
              </a:rPr>
              <a:t>http</a:t>
            </a:r>
            <a:r>
              <a:rPr lang="en-US" dirty="0">
                <a:hlinkClick r:id="rId3"/>
              </a:rPr>
              <a:t>://go.usa.gov/</a:t>
            </a:r>
            <a:r>
              <a:rPr lang="en-US" dirty="0" smtClean="0">
                <a:hlinkClick r:id="rId3"/>
              </a:rPr>
              <a:t>jGK</a:t>
            </a:r>
            <a:endParaRPr lang="en-US" dirty="0" smtClean="0"/>
          </a:p>
          <a:p>
            <a:pPr lvl="1"/>
            <a:r>
              <a:rPr lang="en-US" dirty="0" smtClean="0"/>
              <a:t>Web-based or onsite instructor-led training</a:t>
            </a:r>
          </a:p>
          <a:p>
            <a:r>
              <a:rPr lang="en-US" dirty="0" smtClean="0"/>
              <a:t>Other training providers</a:t>
            </a:r>
            <a:endParaRPr lang="en-US" dirty="0"/>
          </a:p>
        </p:txBody>
      </p:sp>
    </p:spTree>
    <p:extLst>
      <p:ext uri="{BB962C8B-B14F-4D97-AF65-F5344CB8AC3E}">
        <p14:creationId xmlns:p14="http://schemas.microsoft.com/office/powerpoint/2010/main" val="2341698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Tools for Individuals</a:t>
            </a:r>
            <a:endParaRPr lang="en-US" dirty="0"/>
          </a:p>
        </p:txBody>
      </p:sp>
      <p:sp>
        <p:nvSpPr>
          <p:cNvPr id="3" name="Content Placeholder 2"/>
          <p:cNvSpPr>
            <a:spLocks noGrp="1"/>
          </p:cNvSpPr>
          <p:nvPr>
            <p:ph idx="1"/>
          </p:nvPr>
        </p:nvSpPr>
        <p:spPr/>
        <p:txBody>
          <a:bodyPr/>
          <a:lstStyle/>
          <a:p>
            <a:r>
              <a:rPr lang="en-US" dirty="0" smtClean="0"/>
              <a:t>Manual checklists</a:t>
            </a:r>
          </a:p>
          <a:p>
            <a:pPr lvl="1"/>
            <a:r>
              <a:rPr lang="en-US" dirty="0" smtClean="0"/>
              <a:t>Ersatz checklist from documentation</a:t>
            </a:r>
          </a:p>
          <a:p>
            <a:pPr lvl="1"/>
            <a:r>
              <a:rPr lang="en-US" dirty="0" smtClean="0"/>
              <a:t>AMP</a:t>
            </a:r>
          </a:p>
          <a:p>
            <a:pPr lvl="1"/>
            <a:r>
              <a:rPr lang="en-US" dirty="0" smtClean="0"/>
              <a:t>HHS PDF File 508 Checklist</a:t>
            </a:r>
          </a:p>
          <a:p>
            <a:pPr lvl="2"/>
            <a:r>
              <a:rPr lang="en-US" dirty="0">
                <a:hlinkClick r:id="rId3"/>
              </a:rPr>
              <a:t>http://www.hhs.gov/web/policies/</a:t>
            </a:r>
            <a:r>
              <a:rPr lang="en-US" dirty="0" smtClean="0">
                <a:hlinkClick r:id="rId3"/>
              </a:rPr>
              <a:t>checklistpdf.html</a:t>
            </a:r>
            <a:endParaRPr lang="en-US" dirty="0" smtClean="0"/>
          </a:p>
        </p:txBody>
      </p:sp>
    </p:spTree>
    <p:extLst>
      <p:ext uri="{BB962C8B-B14F-4D97-AF65-F5344CB8AC3E}">
        <p14:creationId xmlns:p14="http://schemas.microsoft.com/office/powerpoint/2010/main" val="11196887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Tools for Individuals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Automated</a:t>
            </a:r>
          </a:p>
          <a:p>
            <a:pPr lvl="1"/>
            <a:r>
              <a:rPr lang="en-US" dirty="0" smtClean="0"/>
              <a:t>Acrobat Pro</a:t>
            </a:r>
          </a:p>
          <a:p>
            <a:pPr lvl="2"/>
            <a:r>
              <a:rPr lang="en-US" dirty="0" smtClean="0"/>
              <a:t>Advanced ▶ Accessibility ▶ Full Check</a:t>
            </a:r>
          </a:p>
          <a:p>
            <a:pPr lvl="2"/>
            <a:r>
              <a:rPr lang="en-US" dirty="0">
                <a:hlinkClick r:id="rId3"/>
              </a:rPr>
              <a:t>http://www.adobe.com/products/</a:t>
            </a:r>
            <a:r>
              <a:rPr lang="en-US" dirty="0" smtClean="0">
                <a:hlinkClick r:id="rId3"/>
              </a:rPr>
              <a:t>acrobatpro.html</a:t>
            </a:r>
            <a:endParaRPr lang="en-US" dirty="0" smtClean="0"/>
          </a:p>
          <a:p>
            <a:pPr lvl="1"/>
            <a:r>
              <a:rPr lang="en-US" dirty="0" smtClean="0"/>
              <a:t>PAC – the PDF Accessibility Checker</a:t>
            </a:r>
          </a:p>
          <a:p>
            <a:pPr lvl="2"/>
            <a:r>
              <a:rPr lang="en-US" dirty="0" smtClean="0"/>
              <a:t>Free</a:t>
            </a:r>
          </a:p>
          <a:p>
            <a:pPr lvl="2"/>
            <a:r>
              <a:rPr lang="en-US" dirty="0">
                <a:hlinkClick r:id="rId4"/>
              </a:rPr>
              <a:t>http://www.access-for-all.ch/en/pdf-lab/pdf-accessibility-checker-</a:t>
            </a:r>
            <a:r>
              <a:rPr lang="en-US" dirty="0" smtClean="0">
                <a:hlinkClick r:id="rId4"/>
              </a:rPr>
              <a:t>pac.html</a:t>
            </a:r>
            <a:endParaRPr lang="en-US" dirty="0" smtClean="0"/>
          </a:p>
          <a:p>
            <a:pPr lvl="1"/>
            <a:r>
              <a:rPr lang="en-US" dirty="0" err="1" smtClean="0"/>
              <a:t>CommonLook</a:t>
            </a:r>
            <a:r>
              <a:rPr lang="en-US" dirty="0" smtClean="0"/>
              <a:t> PDF</a:t>
            </a:r>
          </a:p>
          <a:p>
            <a:pPr lvl="2"/>
            <a:r>
              <a:rPr lang="en-US" dirty="0">
                <a:hlinkClick r:id="rId5"/>
              </a:rPr>
              <a:t>http://www.commonlook.com/CommonLook-</a:t>
            </a:r>
            <a:r>
              <a:rPr lang="en-US" dirty="0" smtClean="0">
                <a:hlinkClick r:id="rId5"/>
              </a:rPr>
              <a:t>PDF</a:t>
            </a:r>
            <a:endParaRPr lang="en-US" dirty="0" smtClean="0"/>
          </a:p>
        </p:txBody>
      </p:sp>
    </p:spTree>
    <p:extLst>
      <p:ext uri="{BB962C8B-B14F-4D97-AF65-F5344CB8AC3E}">
        <p14:creationId xmlns:p14="http://schemas.microsoft.com/office/powerpoint/2010/main" val="30398703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AMP Rollout</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As noted last time, we’ve m</a:t>
            </a:r>
            <a:r>
              <a:rPr lang="en-US" dirty="0" smtClean="0"/>
              <a:t>et </a:t>
            </a:r>
            <a:r>
              <a:rPr lang="en-US" dirty="0"/>
              <a:t>with </a:t>
            </a:r>
            <a:r>
              <a:rPr lang="en-US" dirty="0" smtClean="0"/>
              <a:t>personnel from all cabinet agencies to </a:t>
            </a:r>
            <a:r>
              <a:rPr lang="en-US" dirty="0"/>
              <a:t>introduce AMP and its </a:t>
            </a:r>
            <a:r>
              <a:rPr lang="en-US" dirty="0" smtClean="0"/>
              <a:t>implementation</a:t>
            </a:r>
          </a:p>
          <a:p>
            <a:r>
              <a:rPr lang="en-US" dirty="0" smtClean="0"/>
              <a:t>Moving forward with other agencies</a:t>
            </a:r>
          </a:p>
          <a:p>
            <a:r>
              <a:rPr lang="en-US" dirty="0" smtClean="0"/>
              <a:t>153 </a:t>
            </a:r>
            <a:r>
              <a:rPr lang="en-US" dirty="0" smtClean="0"/>
              <a:t>users from </a:t>
            </a:r>
            <a:r>
              <a:rPr lang="en-US" dirty="0" smtClean="0"/>
              <a:t>29 </a:t>
            </a:r>
            <a:r>
              <a:rPr lang="en-US" dirty="0" smtClean="0"/>
              <a:t>agencies to </a:t>
            </a:r>
            <a:r>
              <a:rPr lang="en-US" dirty="0" smtClean="0"/>
              <a:t>date</a:t>
            </a:r>
            <a:endParaRPr lang="en-US" dirty="0" smtClean="0"/>
          </a:p>
          <a:p>
            <a:r>
              <a:rPr lang="en-US" dirty="0" smtClean="0"/>
              <a:t>Had first two sessions of SSB </a:t>
            </a:r>
            <a:r>
              <a:rPr lang="en-US" dirty="0" smtClean="0"/>
              <a:t>training </a:t>
            </a:r>
            <a:r>
              <a:rPr lang="en-US" dirty="0" smtClean="0"/>
              <a:t>in May</a:t>
            </a:r>
          </a:p>
          <a:p>
            <a:r>
              <a:rPr lang="en-US" dirty="0" smtClean="0"/>
              <a:t>Put up mini</a:t>
            </a:r>
            <a:r>
              <a:rPr lang="en-US" dirty="0"/>
              <a:t>-site at </a:t>
            </a:r>
            <a:r>
              <a:rPr lang="en-US" dirty="0">
                <a:hlinkClick r:id="rId3"/>
              </a:rPr>
              <a:t>http://oits.ks.gov/kpat/tool</a:t>
            </a:r>
            <a:r>
              <a:rPr lang="en-US" dirty="0" smtClean="0">
                <a:hlinkClick r:id="rId3"/>
              </a:rPr>
              <a:t>/</a:t>
            </a:r>
            <a:endParaRPr lang="en-US" dirty="0" smtClean="0"/>
          </a:p>
          <a:p>
            <a:r>
              <a:rPr lang="en-US" dirty="0" smtClean="0"/>
              <a:t>License renewal assured</a:t>
            </a:r>
            <a:endParaRPr lang="en-US" dirty="0"/>
          </a:p>
        </p:txBody>
      </p:sp>
    </p:spTree>
    <p:extLst>
      <p:ext uri="{BB962C8B-B14F-4D97-AF65-F5344CB8AC3E}">
        <p14:creationId xmlns:p14="http://schemas.microsoft.com/office/powerpoint/2010/main" val="30724566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Acrobat Pro</a:t>
            </a:r>
            <a:br>
              <a:rPr lang="en-US" dirty="0" smtClean="0"/>
            </a:br>
            <a:r>
              <a:rPr lang="en-US" dirty="0" smtClean="0"/>
              <a:t>Accessibility Full Check</a:t>
            </a:r>
            <a:endParaRPr lang="en-US" dirty="0"/>
          </a:p>
        </p:txBody>
      </p:sp>
      <p:sp>
        <p:nvSpPr>
          <p:cNvPr id="5" name="Text Placeholder 4"/>
          <p:cNvSpPr>
            <a:spLocks noGrp="1"/>
          </p:cNvSpPr>
          <p:nvPr>
            <p:ph type="body" sz="half" idx="2"/>
          </p:nvPr>
        </p:nvSpPr>
        <p:spPr/>
        <p:txBody>
          <a:bodyPr/>
          <a:lstStyle/>
          <a:p>
            <a:endParaRPr lang="en-US"/>
          </a:p>
        </p:txBody>
      </p:sp>
      <p:pic>
        <p:nvPicPr>
          <p:cNvPr id="7" name="Content Placeholder 6" descr="Acrobat Pro Accessibility Full Check dialog box screenshot."/>
          <p:cNvPicPr>
            <a:picLocks noGrp="1" noChangeAspect="1"/>
          </p:cNvPicPr>
          <p:nvPr>
            <p:ph idx="1"/>
          </p:nvPr>
        </p:nvPicPr>
        <p:blipFill>
          <a:blip r:embed="rId3">
            <a:extLst>
              <a:ext uri="{28A0092B-C50C-407E-A947-70E740481C1C}">
                <a14:useLocalDpi xmlns:a14="http://schemas.microsoft.com/office/drawing/2010/main" val="0"/>
              </a:ext>
            </a:extLst>
          </a:blip>
          <a:srcRect t="-10875" b="-10875"/>
          <a:stretch>
            <a:fillRect/>
          </a:stretch>
        </p:blipFill>
        <p:spPr/>
      </p:pic>
    </p:spTree>
    <p:extLst>
      <p:ext uri="{BB962C8B-B14F-4D97-AF65-F5344CB8AC3E}">
        <p14:creationId xmlns:p14="http://schemas.microsoft.com/office/powerpoint/2010/main" val="31631688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a:t>
            </a:r>
            <a:endParaRPr lang="en-US" dirty="0"/>
          </a:p>
        </p:txBody>
      </p:sp>
      <p:pic>
        <p:nvPicPr>
          <p:cNvPr id="5" name="Content Placeholder 4" descr="PDF Accessibility Checker main window screenshot."/>
          <p:cNvPicPr>
            <a:picLocks noGrp="1" noChangeAspect="1"/>
          </p:cNvPicPr>
          <p:nvPr>
            <p:ph idx="1"/>
          </p:nvPr>
        </p:nvPicPr>
        <p:blipFill>
          <a:blip r:embed="rId3">
            <a:extLst>
              <a:ext uri="{28A0092B-C50C-407E-A947-70E740481C1C}">
                <a14:useLocalDpi xmlns:a14="http://schemas.microsoft.com/office/drawing/2010/main" val="0"/>
              </a:ext>
            </a:extLst>
          </a:blip>
          <a:srcRect t="-20435" b="-20435"/>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5467517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0CA"/>
                </a:solidFill>
              </a:rPr>
              <a:t>Assessment Tools for Individuals</a:t>
            </a:r>
            <a:br>
              <a:rPr lang="en-US" dirty="0" smtClean="0">
                <a:solidFill>
                  <a:srgbClr val="FFF0CA"/>
                </a:solidFill>
              </a:rPr>
            </a:br>
            <a:r>
              <a:rPr lang="en-US" sz="4000" dirty="0" smtClean="0">
                <a:solidFill>
                  <a:srgbClr val="FFF0CA"/>
                </a:solidFill>
              </a:rPr>
              <a:t>(Originating Documents)</a:t>
            </a:r>
            <a:endParaRPr lang="en-US" dirty="0">
              <a:solidFill>
                <a:srgbClr val="FFF0CA"/>
              </a:solidFill>
            </a:endParaRPr>
          </a:p>
        </p:txBody>
      </p:sp>
      <p:sp>
        <p:nvSpPr>
          <p:cNvPr id="3" name="Content Placeholder 2"/>
          <p:cNvSpPr>
            <a:spLocks noGrp="1"/>
          </p:cNvSpPr>
          <p:nvPr>
            <p:ph idx="1"/>
          </p:nvPr>
        </p:nvSpPr>
        <p:spPr>
          <a:solidFill>
            <a:srgbClr val="FFF0CA"/>
          </a:solidFill>
        </p:spPr>
        <p:txBody>
          <a:bodyPr>
            <a:normAutofit/>
          </a:bodyPr>
          <a:lstStyle/>
          <a:p>
            <a:r>
              <a:rPr lang="en-US" dirty="0" smtClean="0"/>
              <a:t>Manual checklists</a:t>
            </a:r>
          </a:p>
          <a:p>
            <a:pPr lvl="1"/>
            <a:r>
              <a:rPr lang="en-US" dirty="0" smtClean="0"/>
              <a:t>AMP (Word, PowerPoint)</a:t>
            </a:r>
          </a:p>
          <a:p>
            <a:pPr lvl="1"/>
            <a:r>
              <a:rPr lang="en-US" dirty="0" smtClean="0"/>
              <a:t>HHS checklists (Word, Excel, PowerPoint)</a:t>
            </a:r>
          </a:p>
          <a:p>
            <a:pPr lvl="2"/>
            <a:r>
              <a:rPr lang="en-US" dirty="0">
                <a:hlinkClick r:id="rId3"/>
              </a:rPr>
              <a:t>http://www.hhs.gov/web/508/checklists</a:t>
            </a:r>
            <a:r>
              <a:rPr lang="en-US" dirty="0" smtClean="0">
                <a:hlinkClick r:id="rId3"/>
              </a:rPr>
              <a:t>/</a:t>
            </a:r>
            <a:endParaRPr lang="en-US" dirty="0"/>
          </a:p>
          <a:p>
            <a:endParaRPr lang="en-US" dirty="0"/>
          </a:p>
          <a:p>
            <a:endParaRPr lang="en-US" dirty="0"/>
          </a:p>
        </p:txBody>
      </p:sp>
    </p:spTree>
    <p:extLst>
      <p:ext uri="{BB962C8B-B14F-4D97-AF65-F5344CB8AC3E}">
        <p14:creationId xmlns:p14="http://schemas.microsoft.com/office/powerpoint/2010/main" val="37612014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20000"/>
                    <a:lumOff val="80000"/>
                  </a:schemeClr>
                </a:solidFill>
              </a:rPr>
              <a:t>Assessment Tools for Individuals</a:t>
            </a:r>
            <a:br>
              <a:rPr lang="en-US" dirty="0" smtClean="0">
                <a:solidFill>
                  <a:schemeClr val="accent6">
                    <a:lumMod val="20000"/>
                    <a:lumOff val="80000"/>
                  </a:schemeClr>
                </a:solidFill>
              </a:rPr>
            </a:br>
            <a:r>
              <a:rPr lang="en-US" sz="4000" dirty="0" smtClean="0">
                <a:solidFill>
                  <a:schemeClr val="accent6">
                    <a:lumMod val="20000"/>
                    <a:lumOff val="80000"/>
                  </a:schemeClr>
                </a:solidFill>
              </a:rPr>
              <a:t>(Originating Documents)</a:t>
            </a:r>
            <a:endParaRPr lang="en-US" dirty="0">
              <a:solidFill>
                <a:schemeClr val="accent6">
                  <a:lumMod val="20000"/>
                  <a:lumOff val="80000"/>
                </a:schemeClr>
              </a:solidFill>
            </a:endParaRPr>
          </a:p>
        </p:txBody>
      </p:sp>
      <p:sp>
        <p:nvSpPr>
          <p:cNvPr id="3" name="Content Placeholder 2"/>
          <p:cNvSpPr>
            <a:spLocks noGrp="1"/>
          </p:cNvSpPr>
          <p:nvPr>
            <p:ph sz="half" idx="1"/>
          </p:nvPr>
        </p:nvSpPr>
        <p:spPr>
          <a:solidFill>
            <a:srgbClr val="FFF0CA"/>
          </a:solidFill>
        </p:spPr>
        <p:txBody>
          <a:bodyPr/>
          <a:lstStyle/>
          <a:p>
            <a:r>
              <a:rPr lang="en-US" dirty="0" smtClean="0"/>
              <a:t>Automated</a:t>
            </a:r>
          </a:p>
          <a:p>
            <a:pPr lvl="1"/>
            <a:r>
              <a:rPr lang="en-US" dirty="0" smtClean="0"/>
              <a:t>Accessibility Checker (Word, Excel, PowerPoint)</a:t>
            </a:r>
          </a:p>
          <a:p>
            <a:pPr lvl="2"/>
            <a:r>
              <a:rPr lang="en-US" dirty="0">
                <a:hlinkClick r:id="rId3"/>
              </a:rPr>
              <a:t>http:/</a:t>
            </a:r>
            <a:r>
              <a:rPr lang="en-US" dirty="0" smtClean="0">
                <a:hlinkClick r:id="rId3"/>
              </a:rPr>
              <a:t>/j.mp/szZkKC</a:t>
            </a:r>
            <a:endParaRPr lang="en-US" dirty="0"/>
          </a:p>
        </p:txBody>
      </p:sp>
      <p:pic>
        <p:nvPicPr>
          <p:cNvPr id="5" name="Content Placeholder 4" descr="Check Accessibility menu item screenshot."/>
          <p:cNvPicPr>
            <a:picLocks noGrp="1" noChangeAspect="1"/>
          </p:cNvPicPr>
          <p:nvPr>
            <p:ph sz="half" idx="2"/>
          </p:nvPr>
        </p:nvPicPr>
        <p:blipFill>
          <a:blip r:embed="rId4">
            <a:extLst>
              <a:ext uri="{28A0092B-C50C-407E-A947-70E740481C1C}">
                <a14:useLocalDpi xmlns:a14="http://schemas.microsoft.com/office/drawing/2010/main" val="0"/>
              </a:ext>
            </a:extLst>
          </a:blip>
          <a:srcRect t="-27782" b="-27782"/>
          <a:stretch>
            <a:fillRect/>
          </a:stretch>
        </p:blipFill>
        <p:spPr/>
      </p:pic>
    </p:spTree>
    <p:extLst>
      <p:ext uri="{BB962C8B-B14F-4D97-AF65-F5344CB8AC3E}">
        <p14:creationId xmlns:p14="http://schemas.microsoft.com/office/powerpoint/2010/main" val="136762648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Assessment Tools</a:t>
            </a:r>
            <a:endParaRPr lang="en-US" dirty="0"/>
          </a:p>
        </p:txBody>
      </p:sp>
      <p:sp>
        <p:nvSpPr>
          <p:cNvPr id="3" name="Content Placeholder 2"/>
          <p:cNvSpPr>
            <a:spLocks noGrp="1"/>
          </p:cNvSpPr>
          <p:nvPr>
            <p:ph idx="1"/>
          </p:nvPr>
        </p:nvSpPr>
        <p:spPr/>
        <p:txBody>
          <a:bodyPr/>
          <a:lstStyle/>
          <a:p>
            <a:r>
              <a:rPr lang="en-US" dirty="0" err="1" smtClean="0"/>
              <a:t>CommonLook</a:t>
            </a:r>
            <a:r>
              <a:rPr lang="en-US" dirty="0" smtClean="0"/>
              <a:t> Clarity</a:t>
            </a:r>
          </a:p>
          <a:p>
            <a:pPr lvl="1"/>
            <a:r>
              <a:rPr lang="en-US" dirty="0">
                <a:hlinkClick r:id="rId3"/>
              </a:rPr>
              <a:t>http://www.commonlook.com/CommonLook-</a:t>
            </a:r>
            <a:r>
              <a:rPr lang="en-US" dirty="0" smtClean="0">
                <a:hlinkClick r:id="rId3"/>
              </a:rPr>
              <a:t>Clarity</a:t>
            </a:r>
            <a:endParaRPr lang="en-US" dirty="0" smtClean="0"/>
          </a:p>
          <a:p>
            <a:pPr lvl="1"/>
            <a:r>
              <a:rPr lang="en-US" dirty="0" smtClean="0"/>
              <a:t>(This is what provided the aforementioned sample.)</a:t>
            </a:r>
            <a:endParaRPr lang="en-US" dirty="0"/>
          </a:p>
        </p:txBody>
      </p:sp>
    </p:spTree>
    <p:extLst>
      <p:ext uri="{BB962C8B-B14F-4D97-AF65-F5344CB8AC3E}">
        <p14:creationId xmlns:p14="http://schemas.microsoft.com/office/powerpoint/2010/main" val="10108367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Authoring and Remediation Tools</a:t>
            </a:r>
            <a:endParaRPr lang="en-US" dirty="0"/>
          </a:p>
        </p:txBody>
      </p:sp>
      <p:sp>
        <p:nvSpPr>
          <p:cNvPr id="3" name="Content Placeholder 2"/>
          <p:cNvSpPr>
            <a:spLocks noGrp="1"/>
          </p:cNvSpPr>
          <p:nvPr>
            <p:ph idx="1"/>
          </p:nvPr>
        </p:nvSpPr>
        <p:spPr/>
        <p:txBody>
          <a:bodyPr>
            <a:normAutofit lnSpcReduction="10000"/>
          </a:bodyPr>
          <a:lstStyle/>
          <a:p>
            <a:r>
              <a:rPr lang="en-US" dirty="0" smtClean="0"/>
              <a:t>Acrobat Pro</a:t>
            </a:r>
          </a:p>
          <a:p>
            <a:pPr lvl="1"/>
            <a:r>
              <a:rPr lang="en-US" dirty="0">
                <a:hlinkClick r:id="rId3"/>
              </a:rPr>
              <a:t>http://www.adobe.com/products</a:t>
            </a:r>
            <a:r>
              <a:rPr lang="en-US" dirty="0" smtClean="0">
                <a:hlinkClick r:id="rId3"/>
              </a:rPr>
              <a:t>/</a:t>
            </a:r>
            <a:br>
              <a:rPr lang="en-US" dirty="0" smtClean="0">
                <a:hlinkClick r:id="rId3"/>
              </a:rPr>
            </a:br>
            <a:r>
              <a:rPr lang="en-US" dirty="0" smtClean="0">
                <a:hlinkClick r:id="rId3"/>
              </a:rPr>
              <a:t>acrobatpro.html</a:t>
            </a:r>
            <a:endParaRPr lang="en-US" dirty="0" smtClean="0"/>
          </a:p>
          <a:p>
            <a:r>
              <a:rPr lang="en-US" dirty="0" err="1" smtClean="0"/>
              <a:t>CommonLook</a:t>
            </a:r>
            <a:r>
              <a:rPr lang="en-US" dirty="0" smtClean="0"/>
              <a:t> PDF</a:t>
            </a:r>
          </a:p>
          <a:p>
            <a:pPr lvl="1"/>
            <a:r>
              <a:rPr lang="en-US" dirty="0">
                <a:hlinkClick r:id="rId4"/>
              </a:rPr>
              <a:t>http://</a:t>
            </a:r>
            <a:r>
              <a:rPr lang="en-US" dirty="0" smtClean="0">
                <a:hlinkClick r:id="rId4"/>
              </a:rPr>
              <a:t>www.commonlook.com/CommonLook-PDF</a:t>
            </a:r>
            <a:endParaRPr lang="en-US" dirty="0" smtClean="0"/>
          </a:p>
          <a:p>
            <a:pPr lvl="1"/>
            <a:r>
              <a:rPr lang="en-US" dirty="0" smtClean="0"/>
              <a:t>Works with (and requires) Acrobat</a:t>
            </a:r>
            <a:endParaRPr lang="en-US" dirty="0"/>
          </a:p>
        </p:txBody>
      </p:sp>
    </p:spTree>
    <p:extLst>
      <p:ext uri="{BB962C8B-B14F-4D97-AF65-F5344CB8AC3E}">
        <p14:creationId xmlns:p14="http://schemas.microsoft.com/office/powerpoint/2010/main" val="6438503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0CA"/>
                </a:solidFill>
              </a:rPr>
              <a:t>Authoring and Remediation Tools</a:t>
            </a:r>
            <a:br>
              <a:rPr lang="en-US" dirty="0" smtClean="0">
                <a:solidFill>
                  <a:srgbClr val="FFF0CA"/>
                </a:solidFill>
              </a:rPr>
            </a:br>
            <a:r>
              <a:rPr lang="en-US" sz="4000" dirty="0" smtClean="0">
                <a:solidFill>
                  <a:srgbClr val="FFF0CA"/>
                </a:solidFill>
              </a:rPr>
              <a:t>(Originating Documents)</a:t>
            </a:r>
            <a:endParaRPr lang="en-US" dirty="0">
              <a:solidFill>
                <a:srgbClr val="FFF0CA"/>
              </a:solidFill>
            </a:endParaRPr>
          </a:p>
        </p:txBody>
      </p:sp>
      <p:sp>
        <p:nvSpPr>
          <p:cNvPr id="3" name="Content Placeholder 2"/>
          <p:cNvSpPr>
            <a:spLocks noGrp="1"/>
          </p:cNvSpPr>
          <p:nvPr>
            <p:ph sz="half" idx="1"/>
          </p:nvPr>
        </p:nvSpPr>
        <p:spPr>
          <a:solidFill>
            <a:srgbClr val="FFF0CA"/>
          </a:solidFill>
        </p:spPr>
        <p:txBody>
          <a:bodyPr>
            <a:normAutofit fontScale="92500" lnSpcReduction="10000"/>
          </a:bodyPr>
          <a:lstStyle/>
          <a:p>
            <a:r>
              <a:rPr lang="en-US" dirty="0" smtClean="0"/>
              <a:t>Aforementioned </a:t>
            </a:r>
            <a:r>
              <a:rPr lang="en-US" i="1" dirty="0" smtClean="0"/>
              <a:t>Create Accessible PDFs </a:t>
            </a:r>
            <a:r>
              <a:rPr lang="en-US" dirty="0" smtClean="0"/>
              <a:t>instructions (Word, Excel, PowerPoint)</a:t>
            </a:r>
          </a:p>
          <a:p>
            <a:pPr lvl="1"/>
            <a:r>
              <a:rPr lang="en-US" dirty="0">
                <a:hlinkClick r:id="rId3"/>
              </a:rPr>
              <a:t>http://j.mp/</a:t>
            </a:r>
            <a:r>
              <a:rPr lang="en-US" dirty="0" smtClean="0">
                <a:hlinkClick r:id="rId3"/>
              </a:rPr>
              <a:t>idYMkx</a:t>
            </a:r>
            <a:endParaRPr lang="en-US" dirty="0"/>
          </a:p>
          <a:p>
            <a:r>
              <a:rPr lang="en-US" dirty="0" err="1" smtClean="0"/>
              <a:t>CommonLook</a:t>
            </a:r>
            <a:r>
              <a:rPr lang="en-US" dirty="0" smtClean="0"/>
              <a:t> Office</a:t>
            </a:r>
          </a:p>
          <a:p>
            <a:pPr lvl="1"/>
            <a:r>
              <a:rPr lang="en-US" dirty="0">
                <a:hlinkClick r:id="rId4"/>
              </a:rPr>
              <a:t>http://www.commonlook.com/CommonLook-</a:t>
            </a:r>
            <a:r>
              <a:rPr lang="en-US" dirty="0" smtClean="0">
                <a:hlinkClick r:id="rId4"/>
              </a:rPr>
              <a:t>office</a:t>
            </a:r>
            <a:endParaRPr lang="en-US" dirty="0"/>
          </a:p>
        </p:txBody>
      </p:sp>
      <p:pic>
        <p:nvPicPr>
          <p:cNvPr id="5" name="Content Placeholder 4" descr="Word Save as PDF Options dialog box screenshot, with Document structure tags for accessibility checkbox highlighted."/>
          <p:cNvPicPr>
            <a:picLocks noGrp="1" noChangeAspect="1"/>
          </p:cNvPicPr>
          <p:nvPr>
            <p:ph sz="half" idx="2"/>
          </p:nvPr>
        </p:nvPicPr>
        <p:blipFill>
          <a:blip r:embed="rId5">
            <a:extLst>
              <a:ext uri="{28A0092B-C50C-407E-A947-70E740481C1C}">
                <a14:useLocalDpi xmlns:a14="http://schemas.microsoft.com/office/drawing/2010/main" val="0"/>
              </a:ext>
            </a:extLst>
          </a:blip>
          <a:srcRect l="-39328" r="-39328"/>
          <a:stretch>
            <a:fillRect/>
          </a:stretch>
        </p:blipFill>
        <p:spPr/>
      </p:pic>
    </p:spTree>
    <p:extLst>
      <p:ext uri="{BB962C8B-B14F-4D97-AF65-F5344CB8AC3E}">
        <p14:creationId xmlns:p14="http://schemas.microsoft.com/office/powerpoint/2010/main" val="39588751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Remediation Services</a:t>
            </a:r>
            <a:endParaRPr lang="en-US" dirty="0"/>
          </a:p>
        </p:txBody>
      </p:sp>
      <p:sp>
        <p:nvSpPr>
          <p:cNvPr id="3" name="Content Placeholder 2"/>
          <p:cNvSpPr>
            <a:spLocks noGrp="1"/>
          </p:cNvSpPr>
          <p:nvPr>
            <p:ph idx="1"/>
          </p:nvPr>
        </p:nvSpPr>
        <p:spPr/>
        <p:txBody>
          <a:bodyPr/>
          <a:lstStyle/>
          <a:p>
            <a:r>
              <a:rPr lang="en-US" dirty="0" err="1" smtClean="0"/>
              <a:t>CommonLook</a:t>
            </a:r>
            <a:r>
              <a:rPr lang="en-US" dirty="0" smtClean="0"/>
              <a:t> Service</a:t>
            </a:r>
          </a:p>
          <a:p>
            <a:pPr lvl="1"/>
            <a:r>
              <a:rPr lang="en-US" dirty="0">
                <a:hlinkClick r:id="rId3"/>
              </a:rPr>
              <a:t>http://www.commonlook.com/verification-and-</a:t>
            </a:r>
            <a:r>
              <a:rPr lang="en-US" dirty="0" smtClean="0">
                <a:hlinkClick r:id="rId3"/>
              </a:rPr>
              <a:t>remediation</a:t>
            </a:r>
            <a:endParaRPr lang="en-US" dirty="0"/>
          </a:p>
        </p:txBody>
      </p:sp>
    </p:spTree>
    <p:extLst>
      <p:ext uri="{BB962C8B-B14F-4D97-AF65-F5344CB8AC3E}">
        <p14:creationId xmlns:p14="http://schemas.microsoft.com/office/powerpoint/2010/main" val="4429099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Plentiful information resources available</a:t>
            </a:r>
          </a:p>
          <a:p>
            <a:r>
              <a:rPr lang="en-US" dirty="0" smtClean="0"/>
              <a:t>Producing accessible PDF files starts in the originating document’s native application (i.e., Office)!</a:t>
            </a:r>
          </a:p>
          <a:p>
            <a:r>
              <a:rPr lang="en-US" dirty="0" smtClean="0"/>
              <a:t>PAC represents a good freeware option for individual assessment.</a:t>
            </a:r>
            <a:endParaRPr lang="en-US" dirty="0"/>
          </a:p>
        </p:txBody>
      </p:sp>
    </p:spTree>
    <p:extLst>
      <p:ext uri="{BB962C8B-B14F-4D97-AF65-F5344CB8AC3E}">
        <p14:creationId xmlns:p14="http://schemas.microsoft.com/office/powerpoint/2010/main" val="3421241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However, authoring/remediation tools are costly</a:t>
            </a:r>
            <a:r>
              <a:rPr lang="en-US" dirty="0" smtClean="0"/>
              <a:t>.</a:t>
            </a:r>
          </a:p>
          <a:p>
            <a:pPr lvl="1"/>
            <a:r>
              <a:rPr lang="en-US" dirty="0" smtClean="0"/>
              <a:t>(This is in contrast to HTML, where the tools are generally the same as those being used anyway.)</a:t>
            </a:r>
            <a:endParaRPr lang="en-US" dirty="0" smtClean="0"/>
          </a:p>
          <a:p>
            <a:pPr lvl="1"/>
            <a:r>
              <a:rPr lang="en-US" dirty="0" smtClean="0"/>
              <a:t>Also require considerably more effort and expertise</a:t>
            </a:r>
            <a:r>
              <a:rPr lang="en-US" dirty="0" smtClean="0"/>
              <a:t>.</a:t>
            </a:r>
          </a:p>
          <a:p>
            <a:pPr lvl="2"/>
            <a:r>
              <a:rPr lang="en-US" dirty="0" smtClean="0"/>
              <a:t>(</a:t>
            </a:r>
            <a:r>
              <a:rPr lang="en-US" i="1" dirty="0" smtClean="0"/>
              <a:t>This</a:t>
            </a:r>
            <a:r>
              <a:rPr lang="en-US" dirty="0" smtClean="0"/>
              <a:t> is in contrast to the way PDF documents are generally created—when accessibility is not taken into account.)</a:t>
            </a:r>
            <a:endParaRPr lang="en-US" dirty="0" smtClean="0"/>
          </a:p>
          <a:p>
            <a:r>
              <a:rPr lang="en-US" dirty="0" err="1" smtClean="0"/>
              <a:t>NetCentric</a:t>
            </a:r>
            <a:r>
              <a:rPr lang="en-US" dirty="0" smtClean="0"/>
              <a:t> </a:t>
            </a:r>
            <a:r>
              <a:rPr lang="en-US" dirty="0" err="1" smtClean="0"/>
              <a:t>CommonLook</a:t>
            </a:r>
            <a:r>
              <a:rPr lang="en-US" dirty="0" smtClean="0"/>
              <a:t> seems to be only major player in PDF accessibility space</a:t>
            </a:r>
            <a:r>
              <a:rPr lang="en-US" dirty="0" smtClean="0"/>
              <a:t>.</a:t>
            </a:r>
          </a:p>
          <a:p>
            <a:pPr lvl="1"/>
            <a:r>
              <a:rPr lang="en-US" dirty="0" err="1" smtClean="0"/>
              <a:t>NetCentric</a:t>
            </a:r>
            <a:r>
              <a:rPr lang="en-US" dirty="0" smtClean="0"/>
              <a:t> has a partnership with SSB BART Group.</a:t>
            </a:r>
            <a:endParaRPr lang="en-US" dirty="0" smtClean="0"/>
          </a:p>
        </p:txBody>
      </p:sp>
    </p:spTree>
    <p:extLst>
      <p:ext uri="{BB962C8B-B14F-4D97-AF65-F5344CB8AC3E}">
        <p14:creationId xmlns:p14="http://schemas.microsoft.com/office/powerpoint/2010/main" val="2871953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Content Placeholder 2"/>
          <p:cNvSpPr>
            <a:spLocks noGrp="1"/>
          </p:cNvSpPr>
          <p:nvPr>
            <p:ph idx="1"/>
          </p:nvPr>
        </p:nvSpPr>
        <p:spPr/>
        <p:txBody>
          <a:bodyPr numCol="2">
            <a:normAutofit fontScale="70000" lnSpcReduction="20000"/>
          </a:bodyPr>
          <a:lstStyle/>
          <a:p>
            <a:r>
              <a:rPr lang="en-US" dirty="0" smtClean="0"/>
              <a:t>Since the audit detailed in the KPAT Annual Report, 77% of agencies have reduced their number of violations.</a:t>
            </a:r>
          </a:p>
          <a:p>
            <a:r>
              <a:rPr lang="en-US" dirty="0" smtClean="0"/>
              <a:t>Overall and average numbers of violations dropped 59%, due to an overall elimination of over 66,000 violations.</a:t>
            </a:r>
          </a:p>
          <a:p>
            <a:r>
              <a:rPr lang="en-US" dirty="0" smtClean="0"/>
              <a:t>Average violations per page is also down 34%.</a:t>
            </a:r>
          </a:p>
          <a:p>
            <a:r>
              <a:rPr lang="en-US" dirty="0"/>
              <a:t>Two agencies, the </a:t>
            </a:r>
            <a:r>
              <a:rPr lang="en-US" b="1" dirty="0"/>
              <a:t>Office of the Kansas State Treasurer </a:t>
            </a:r>
            <a:r>
              <a:rPr lang="en-US" dirty="0"/>
              <a:t>and the </a:t>
            </a:r>
            <a:r>
              <a:rPr lang="en-US" b="1" dirty="0"/>
              <a:t>Kansas Department of Corrections</a:t>
            </a:r>
            <a:r>
              <a:rPr lang="en-US" dirty="0"/>
              <a:t>, brought their violations down to </a:t>
            </a:r>
            <a:r>
              <a:rPr lang="en-US" dirty="0" smtClean="0"/>
              <a:t>zero.</a:t>
            </a:r>
          </a:p>
          <a:p>
            <a:pPr marL="342900" lvl="1" indent="0">
              <a:buNone/>
            </a:pPr>
            <a:endParaRPr lang="en-US" dirty="0" smtClean="0"/>
          </a:p>
          <a:p>
            <a:pPr marL="342900" lvl="1" indent="0">
              <a:buNone/>
            </a:pPr>
            <a:endParaRPr lang="en-US" dirty="0"/>
          </a:p>
          <a:p>
            <a:pPr marL="342900" lvl="1" indent="0">
              <a:buNone/>
            </a:pPr>
            <a:endParaRPr lang="en-US" dirty="0" smtClean="0"/>
          </a:p>
          <a:p>
            <a:pPr marL="342900" lvl="1" indent="0">
              <a:buNone/>
            </a:pPr>
            <a:endParaRPr lang="en-US" dirty="0"/>
          </a:p>
          <a:p>
            <a:pPr marL="342900" lvl="1" indent="0">
              <a:buNone/>
            </a:pPr>
            <a:endParaRPr lang="en-US" dirty="0" smtClean="0"/>
          </a:p>
          <a:p>
            <a:pPr marL="342900" lvl="1" indent="0" algn="r">
              <a:buNone/>
            </a:pPr>
            <a:r>
              <a:rPr lang="en-US" sz="2600" i="1" dirty="0" smtClean="0"/>
              <a:t>(Based on automated testing)</a:t>
            </a:r>
            <a:endParaRPr lang="en-US" sz="2600" i="1" dirty="0"/>
          </a:p>
        </p:txBody>
      </p:sp>
    </p:spTree>
    <p:extLst>
      <p:ext uri="{BB962C8B-B14F-4D97-AF65-F5344CB8AC3E}">
        <p14:creationId xmlns:p14="http://schemas.microsoft.com/office/powerpoint/2010/main" val="4279541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Might a </a:t>
            </a:r>
            <a:r>
              <a:rPr lang="en-US" dirty="0" err="1" smtClean="0"/>
              <a:t>CommonLook</a:t>
            </a:r>
            <a:r>
              <a:rPr lang="en-US" dirty="0" smtClean="0"/>
              <a:t> Solution Look Like?</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CommonLook</a:t>
            </a:r>
            <a:r>
              <a:rPr lang="en-US" dirty="0" smtClean="0"/>
              <a:t> Clarity appears to be analogous to AMP for PDF.</a:t>
            </a:r>
          </a:p>
          <a:p>
            <a:r>
              <a:rPr lang="en-US" dirty="0" smtClean="0"/>
              <a:t>A big difference is that with HTML, the remediation side can generally be handled with whatever tools folks are already using to produce HTML content. With PDF, new tools need to be provided here as well.</a:t>
            </a:r>
          </a:p>
          <a:p>
            <a:r>
              <a:rPr lang="en-US" dirty="0" err="1" smtClean="0"/>
              <a:t>CommonLook</a:t>
            </a:r>
            <a:r>
              <a:rPr lang="en-US" dirty="0" smtClean="0"/>
              <a:t> Office is much less expensive (and has much less of a learning curve) than Acrobat Pro, but </a:t>
            </a:r>
            <a:r>
              <a:rPr lang="en-US" dirty="0"/>
              <a:t>would </a:t>
            </a:r>
            <a:r>
              <a:rPr lang="en-US" dirty="0" smtClean="0"/>
              <a:t>still require significant investment.</a:t>
            </a:r>
            <a:endParaRPr lang="en-US" dirty="0"/>
          </a:p>
        </p:txBody>
      </p:sp>
    </p:spTree>
    <p:extLst>
      <p:ext uri="{BB962C8B-B14F-4D97-AF65-F5344CB8AC3E}">
        <p14:creationId xmlns:p14="http://schemas.microsoft.com/office/powerpoint/2010/main" val="3783500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p:txBody>
          <a:bodyPr tIns="640080" anchor="t" anchorCtr="0">
            <a:normAutofit/>
          </a:bodyPr>
          <a:lstStyle/>
          <a:p>
            <a:pPr marL="0" indent="0" algn="ctr">
              <a:buNone/>
            </a:pPr>
            <a:r>
              <a:rPr lang="en-US" sz="4600" dirty="0" smtClean="0"/>
              <a:t>What do you think?</a:t>
            </a:r>
            <a:endParaRPr lang="en-US" sz="4600" dirty="0"/>
          </a:p>
        </p:txBody>
      </p:sp>
    </p:spTree>
    <p:extLst>
      <p:ext uri="{BB962C8B-B14F-4D97-AF65-F5344CB8AC3E}">
        <p14:creationId xmlns:p14="http://schemas.microsoft.com/office/powerpoint/2010/main" val="3936024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96596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Self-Assessments</a:t>
            </a:r>
            <a:endParaRPr lang="en-US" dirty="0"/>
          </a:p>
        </p:txBody>
      </p:sp>
      <p:sp>
        <p:nvSpPr>
          <p:cNvPr id="3" name="Text Placeholder 2"/>
          <p:cNvSpPr>
            <a:spLocks noGrp="1"/>
          </p:cNvSpPr>
          <p:nvPr>
            <p:ph type="body" idx="1"/>
          </p:nvPr>
        </p:nvSpPr>
        <p:spPr/>
        <p:txBody>
          <a:bodyPr/>
          <a:lstStyle/>
          <a:p>
            <a:r>
              <a:rPr lang="en-US" dirty="0" smtClean="0"/>
              <a:t>Martha </a:t>
            </a:r>
            <a:r>
              <a:rPr lang="en-US" dirty="0" err="1" smtClean="0"/>
              <a:t>Gabehart</a:t>
            </a:r>
            <a:endParaRPr lang="en-US" dirty="0"/>
          </a:p>
        </p:txBody>
      </p:sp>
    </p:spTree>
    <p:extLst>
      <p:ext uri="{BB962C8B-B14F-4D97-AF65-F5344CB8AC3E}">
        <p14:creationId xmlns:p14="http://schemas.microsoft.com/office/powerpoint/2010/main" val="38136315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ADA Coordinator Report</a:t>
            </a:r>
            <a:endParaRPr lang="en-US" dirty="0"/>
          </a:p>
        </p:txBody>
      </p:sp>
      <p:sp>
        <p:nvSpPr>
          <p:cNvPr id="3" name="Text Placeholder 2"/>
          <p:cNvSpPr>
            <a:spLocks noGrp="1"/>
          </p:cNvSpPr>
          <p:nvPr>
            <p:ph type="body" idx="1"/>
          </p:nvPr>
        </p:nvSpPr>
        <p:spPr/>
        <p:txBody>
          <a:bodyPr/>
          <a:lstStyle/>
          <a:p>
            <a:r>
              <a:rPr lang="en-US" dirty="0" smtClean="0"/>
              <a:t>Anthony </a:t>
            </a:r>
            <a:r>
              <a:rPr lang="en-US" dirty="0" err="1" smtClean="0"/>
              <a:t>Fadale</a:t>
            </a:r>
            <a:endParaRPr lang="en-US" dirty="0"/>
          </a:p>
        </p:txBody>
      </p:sp>
    </p:spTree>
    <p:extLst>
      <p:ext uri="{BB962C8B-B14F-4D97-AF65-F5344CB8AC3E}">
        <p14:creationId xmlns:p14="http://schemas.microsoft.com/office/powerpoint/2010/main" val="163597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268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a:t>
            </a:r>
            <a:endParaRPr lang="en-US" dirty="0"/>
          </a:p>
        </p:txBody>
      </p:sp>
      <p:sp>
        <p:nvSpPr>
          <p:cNvPr id="3" name="Content Placeholder 2"/>
          <p:cNvSpPr>
            <a:spLocks noGrp="1"/>
          </p:cNvSpPr>
          <p:nvPr>
            <p:ph idx="1"/>
          </p:nvPr>
        </p:nvSpPr>
        <p:spPr/>
        <p:txBody>
          <a:bodyPr>
            <a:normAutofit lnSpcReduction="10000"/>
          </a:bodyPr>
          <a:lstStyle/>
          <a:p>
            <a:r>
              <a:rPr lang="en-US" dirty="0" smtClean="0"/>
              <a:t>Over the last two years, we’ve successfully integrated accessibility requirements into IT projects as defined </a:t>
            </a:r>
            <a:r>
              <a:rPr lang="en-US" dirty="0"/>
              <a:t>in K.S.A. 75-7201(c</a:t>
            </a:r>
            <a:r>
              <a:rPr lang="en-US" dirty="0" smtClean="0"/>
              <a:t>).</a:t>
            </a:r>
          </a:p>
          <a:p>
            <a:r>
              <a:rPr lang="en-US" dirty="0" smtClean="0"/>
              <a:t>From early on, that was determined to be the best starting point, with additional approaches appropriate to other levels of procurement to be sought in time.</a:t>
            </a:r>
            <a:endParaRPr lang="en-US" dirty="0"/>
          </a:p>
        </p:txBody>
      </p:sp>
    </p:spTree>
    <p:extLst>
      <p:ext uri="{BB962C8B-B14F-4D97-AF65-F5344CB8AC3E}">
        <p14:creationId xmlns:p14="http://schemas.microsoft.com/office/powerpoint/2010/main" val="403007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We’ve begun discussions with Procurement and Contracts</a:t>
            </a:r>
          </a:p>
          <a:p>
            <a:r>
              <a:rPr lang="en-US" dirty="0" smtClean="0"/>
              <a:t>Will try to identify agency and statewide contracts to which requirements apply</a:t>
            </a:r>
          </a:p>
          <a:p>
            <a:r>
              <a:rPr lang="en-US" dirty="0" smtClean="0"/>
              <a:t>Procurement officer can ensure desired requirements language is included</a:t>
            </a:r>
          </a:p>
          <a:p>
            <a:r>
              <a:rPr lang="en-US" dirty="0" smtClean="0"/>
              <a:t>Engage when contracts come up for renewal or rebidding, as well as new contracts</a:t>
            </a:r>
            <a:endParaRPr lang="en-US" dirty="0"/>
          </a:p>
        </p:txBody>
      </p:sp>
    </p:spTree>
    <p:extLst>
      <p:ext uri="{BB962C8B-B14F-4D97-AF65-F5344CB8AC3E}">
        <p14:creationId xmlns:p14="http://schemas.microsoft.com/office/powerpoint/2010/main" val="40300733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Kansas Office">
      <a:dk1>
        <a:sysClr val="windowText" lastClr="000000"/>
      </a:dk1>
      <a:lt1>
        <a:sysClr val="window" lastClr="FFFFFF"/>
      </a:lt1>
      <a:dk2>
        <a:srgbClr val="002569"/>
      </a:dk2>
      <a:lt2>
        <a:srgbClr val="E8E8E8"/>
      </a:lt2>
      <a:accent1>
        <a:srgbClr val="0056F5"/>
      </a:accent1>
      <a:accent2>
        <a:srgbClr val="761B0C"/>
      </a:accent2>
      <a:accent3>
        <a:srgbClr val="82B509"/>
      </a:accent3>
      <a:accent4>
        <a:srgbClr val="6953CF"/>
      </a:accent4>
      <a:accent5>
        <a:srgbClr val="159BBE"/>
      </a:accent5>
      <a:accent6>
        <a:srgbClr val="F1AD02"/>
      </a:accent6>
      <a:hlink>
        <a:srgbClr val="0040B5"/>
      </a:hlink>
      <a:folHlink>
        <a:srgbClr val="870AA4"/>
      </a:folHlink>
    </a:clrScheme>
    <a:fontScheme name="Kansas">
      <a:majorFont>
        <a:latin typeface="Futura Std Book"/>
        <a:ea typeface=""/>
        <a:cs typeface=""/>
      </a:majorFont>
      <a:minorFont>
        <a:latin typeface="Times New Roman"/>
        <a:ea typeface=""/>
        <a:cs typeface=""/>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emplate>
  <TotalTime>2420</TotalTime>
  <Words>2177</Words>
  <Application>Microsoft Macintosh PowerPoint</Application>
  <PresentationFormat>On-screen Show (4:3)</PresentationFormat>
  <Paragraphs>251</Paragraphs>
  <Slides>42</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Wingdings 2</vt:lpstr>
      <vt:lpstr>Calibri</vt:lpstr>
      <vt:lpstr>Genesis</vt:lpstr>
      <vt:lpstr>Kansas Partnership for Accessible Technology</vt:lpstr>
      <vt:lpstr>AMP Update</vt:lpstr>
      <vt:lpstr>AMP Rollout</vt:lpstr>
      <vt:lpstr>Progress</vt:lpstr>
      <vt:lpstr>Agency Self-Assessments</vt:lpstr>
      <vt:lpstr>State ADA Coordinator Report</vt:lpstr>
      <vt:lpstr>Procurement</vt:lpstr>
      <vt:lpstr>Procurement</vt:lpstr>
      <vt:lpstr>Procurement</vt:lpstr>
      <vt:lpstr>Procurement</vt:lpstr>
      <vt:lpstr>PDF Accessibility</vt:lpstr>
      <vt:lpstr>Overview</vt:lpstr>
      <vt:lpstr>Overview</vt:lpstr>
      <vt:lpstr>Untagged PDF</vt:lpstr>
      <vt:lpstr>Scanned PDF</vt:lpstr>
      <vt:lpstr>Example</vt:lpstr>
      <vt:lpstr>PDF Accessibility Prerequisites</vt:lpstr>
      <vt:lpstr>Scope</vt:lpstr>
      <vt:lpstr>Scope</vt:lpstr>
      <vt:lpstr>PDF Accessibility Resources</vt:lpstr>
      <vt:lpstr>Originating Documents</vt:lpstr>
      <vt:lpstr>Standards: PDF/UA</vt:lpstr>
      <vt:lpstr>PDF/UA</vt:lpstr>
      <vt:lpstr>PDF/UA and WCAG 2.0</vt:lpstr>
      <vt:lpstr>Documentation</vt:lpstr>
      <vt:lpstr>Documentation (Originating Documents)</vt:lpstr>
      <vt:lpstr>Training</vt:lpstr>
      <vt:lpstr>Assessment Tools for Individuals</vt:lpstr>
      <vt:lpstr>Assessment Tools for Individuals</vt:lpstr>
      <vt:lpstr>Acrobat Pro Accessibility Full Check</vt:lpstr>
      <vt:lpstr>PAC</vt:lpstr>
      <vt:lpstr>Assessment Tools for Individuals (Originating Documents)</vt:lpstr>
      <vt:lpstr>Assessment Tools for Individuals (Originating Documents)</vt:lpstr>
      <vt:lpstr>Enterprise Assessment Tools</vt:lpstr>
      <vt:lpstr>Authoring and Remediation Tools</vt:lpstr>
      <vt:lpstr>Authoring and Remediation Tools (Originating Documents)</vt:lpstr>
      <vt:lpstr>Remediation Services</vt:lpstr>
      <vt:lpstr>Summary</vt:lpstr>
      <vt:lpstr>Summary</vt:lpstr>
      <vt:lpstr>What Might a CommonLook Solution Look Like?</vt:lpstr>
      <vt:lpstr>Feedback</vt:lpstr>
      <vt:lpstr>Open Discussion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Partnership for Accessible Technology</dc:title>
  <dc:creator>Cole Robison</dc:creator>
  <cp:lastModifiedBy>Cole Robison</cp:lastModifiedBy>
  <cp:revision>127</cp:revision>
  <cp:lastPrinted>2012-01-27T15:23:06Z</cp:lastPrinted>
  <dcterms:created xsi:type="dcterms:W3CDTF">2012-01-25T15:49:27Z</dcterms:created>
  <dcterms:modified xsi:type="dcterms:W3CDTF">2012-08-27T04:51:23Z</dcterms:modified>
</cp:coreProperties>
</file>