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7" r:id="rId2"/>
  </p:sldMasterIdLst>
  <p:notesMasterIdLst>
    <p:notesMasterId r:id="rId39"/>
  </p:notesMasterIdLst>
  <p:sldIdLst>
    <p:sldId id="256" r:id="rId3"/>
    <p:sldId id="355" r:id="rId4"/>
    <p:sldId id="316" r:id="rId5"/>
    <p:sldId id="259" r:id="rId6"/>
    <p:sldId id="283" r:id="rId7"/>
    <p:sldId id="341" r:id="rId8"/>
    <p:sldId id="357" r:id="rId9"/>
    <p:sldId id="263" r:id="rId10"/>
    <p:sldId id="358" r:id="rId11"/>
    <p:sldId id="360" r:id="rId12"/>
    <p:sldId id="335" r:id="rId13"/>
    <p:sldId id="359" r:id="rId14"/>
    <p:sldId id="356" r:id="rId15"/>
    <p:sldId id="361" r:id="rId16"/>
    <p:sldId id="318" r:id="rId17"/>
    <p:sldId id="362" r:id="rId18"/>
    <p:sldId id="363" r:id="rId19"/>
    <p:sldId id="364" r:id="rId20"/>
    <p:sldId id="351" r:id="rId21"/>
    <p:sldId id="352" r:id="rId22"/>
    <p:sldId id="365" r:id="rId23"/>
    <p:sldId id="319" r:id="rId24"/>
    <p:sldId id="366" r:id="rId25"/>
    <p:sldId id="340" r:id="rId26"/>
    <p:sldId id="367" r:id="rId27"/>
    <p:sldId id="368" r:id="rId28"/>
    <p:sldId id="369" r:id="rId29"/>
    <p:sldId id="370" r:id="rId30"/>
    <p:sldId id="371" r:id="rId31"/>
    <p:sldId id="372" r:id="rId32"/>
    <p:sldId id="373" r:id="rId33"/>
    <p:sldId id="374" r:id="rId34"/>
    <p:sldId id="375" r:id="rId35"/>
    <p:sldId id="376" r:id="rId36"/>
    <p:sldId id="377" r:id="rId37"/>
    <p:sldId id="264" r:id="rId38"/>
  </p:sldIdLst>
  <p:sldSz cx="9144000" cy="6858000" type="screen4x3"/>
  <p:notesSz cx="6858000" cy="9296400"/>
  <p:embeddedFontLst>
    <p:embeddedFont>
      <p:font typeface="Franklin Gothic Medium" pitchFamily="34" charset="0"/>
      <p:regular r:id="rId40"/>
      <p:italic r:id="rId41"/>
    </p:embeddedFont>
    <p:embeddedFont>
      <p:font typeface="Franklin Gothic Book" pitchFamily="34" charset="0"/>
      <p:regular r:id="rId42"/>
      <p:italic r:id="rId43"/>
    </p:embeddedFont>
    <p:embeddedFont>
      <p:font typeface="Wingdings 2" pitchFamily="18" charset="2"/>
      <p:regular r:id="rId44"/>
    </p:embeddedFont>
    <p:embeddedFont>
      <p:font typeface="Calibri"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77967" autoAdjust="0"/>
  </p:normalViewPr>
  <p:slideViewPr>
    <p:cSldViewPr>
      <p:cViewPr varScale="1">
        <p:scale>
          <a:sx n="73" d="100"/>
          <a:sy n="73" d="100"/>
        </p:scale>
        <p:origin x="-1002" y="-102"/>
      </p:cViewPr>
      <p:guideLst>
        <p:guide orient="horz" pos="2160"/>
        <p:guide pos="2880"/>
      </p:guideLst>
    </p:cSldViewPr>
  </p:slideViewPr>
  <p:outlineViewPr>
    <p:cViewPr>
      <p:scale>
        <a:sx n="33" d="100"/>
        <a:sy n="33" d="100"/>
      </p:scale>
      <p:origin x="0" y="1000"/>
    </p:cViewPr>
  </p:outlineViewPr>
  <p:notesTextViewPr>
    <p:cViewPr>
      <p:scale>
        <a:sx n="1" d="1"/>
        <a:sy n="1" d="1"/>
      </p:scale>
      <p:origin x="0" y="0"/>
    </p:cViewPr>
  </p:notesTextViewPr>
  <p:sorterViewPr>
    <p:cViewPr>
      <p:scale>
        <a:sx n="124" d="100"/>
        <a:sy n="124" d="100"/>
      </p:scale>
      <p:origin x="0" y="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54F288D-C538-B443-8817-A6AE1173035A}" type="datetimeFigureOut">
              <a:rPr lang="en-US" smtClean="0"/>
              <a:t>10/4/2012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CB28A6B-E5E4-4940-B408-8BD85FC423E3}" type="slidenum">
              <a:rPr lang="en-US" smtClean="0"/>
              <a:t>‹#›</a:t>
            </a:fld>
            <a:endParaRPr lang="en-US"/>
          </a:p>
        </p:txBody>
      </p:sp>
    </p:spTree>
    <p:extLst>
      <p:ext uri="{BB962C8B-B14F-4D97-AF65-F5344CB8AC3E}">
        <p14:creationId xmlns:p14="http://schemas.microsoft.com/office/powerpoint/2010/main" val="1703723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a:t>
            </a:fld>
            <a:endParaRPr lang="en-US"/>
          </a:p>
        </p:txBody>
      </p:sp>
    </p:spTree>
    <p:extLst>
      <p:ext uri="{BB962C8B-B14F-4D97-AF65-F5344CB8AC3E}">
        <p14:creationId xmlns:p14="http://schemas.microsoft.com/office/powerpoint/2010/main" val="105353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dirty="0" smtClean="0"/>
              <a:t>Mondays and Fridays are often open, but are traditionally not considered good days for meetings.</a:t>
            </a:r>
          </a:p>
          <a:p>
            <a:pPr>
              <a:lnSpc>
                <a:spcPct val="100000"/>
              </a:lnSpc>
              <a:spcAft>
                <a:spcPts val="0"/>
              </a:spcAft>
            </a:pPr>
            <a:endParaRPr lang="en-US" dirty="0" smtClean="0"/>
          </a:p>
          <a:p>
            <a:pPr>
              <a:lnSpc>
                <a:spcPct val="100000"/>
              </a:lnSpc>
              <a:spcAft>
                <a:spcPts val="0"/>
              </a:spcAft>
            </a:pPr>
            <a:r>
              <a:rPr lang="en-US" dirty="0" smtClean="0"/>
              <a:t>What about the</a:t>
            </a:r>
            <a:r>
              <a:rPr lang="en-US" baseline="0" dirty="0" smtClean="0"/>
              <a:t> 1</a:t>
            </a:r>
            <a:r>
              <a:rPr lang="en-US" baseline="30000" dirty="0" smtClean="0"/>
              <a:t>st</a:t>
            </a:r>
            <a:r>
              <a:rPr lang="en-US" baseline="0" dirty="0" smtClean="0"/>
              <a:t>, 2</a:t>
            </a:r>
            <a:r>
              <a:rPr lang="en-US" baseline="30000" dirty="0" smtClean="0"/>
              <a:t>nd</a:t>
            </a:r>
            <a:r>
              <a:rPr lang="en-US" baseline="0" dirty="0" smtClean="0"/>
              <a:t>, or 4</a:t>
            </a:r>
            <a:r>
              <a:rPr lang="en-US" baseline="30000" dirty="0" smtClean="0"/>
              <a:t>th</a:t>
            </a:r>
            <a:r>
              <a:rPr lang="en-US" baseline="0" dirty="0" smtClean="0"/>
              <a:t> Tuesday or Thursday of the month, at 2:30?</a:t>
            </a:r>
          </a:p>
          <a:p>
            <a:pPr>
              <a:lnSpc>
                <a:spcPct val="100000"/>
              </a:lnSpc>
              <a:spcAft>
                <a:spcPts val="0"/>
              </a:spcAft>
            </a:pPr>
            <a:endParaRPr lang="en-US" baseline="0" dirty="0" smtClean="0"/>
          </a:p>
          <a:p>
            <a:pPr>
              <a:lnSpc>
                <a:spcPct val="100000"/>
              </a:lnSpc>
              <a:spcAft>
                <a:spcPts val="0"/>
              </a:spcAft>
            </a:pPr>
            <a:r>
              <a:rPr lang="en-US" baseline="0" dirty="0" smtClean="0"/>
              <a:t>Are there other quarterly conflicts? Is there any advantage to offsetting the schedule by a month to avoid them? (I.e., March, June, September, December instead of January, April, July, October—would rather shift earlier instead of later for lead time prior to ITEC, etc.)</a:t>
            </a:r>
          </a:p>
        </p:txBody>
      </p:sp>
      <p:sp>
        <p:nvSpPr>
          <p:cNvPr id="4" name="Slide Number Placeholder 3"/>
          <p:cNvSpPr>
            <a:spLocks noGrp="1"/>
          </p:cNvSpPr>
          <p:nvPr>
            <p:ph type="sldNum" sz="quarter" idx="10"/>
          </p:nvPr>
        </p:nvSpPr>
        <p:spPr/>
        <p:txBody>
          <a:bodyPr/>
          <a:lstStyle/>
          <a:p>
            <a:fld id="{9CB28A6B-E5E4-4940-B408-8BD85FC423E3}" type="slidenum">
              <a:rPr lang="en-US" smtClean="0"/>
              <a:t>14</a:t>
            </a:fld>
            <a:endParaRPr lang="en-US"/>
          </a:p>
        </p:txBody>
      </p:sp>
    </p:spTree>
    <p:extLst>
      <p:ext uri="{BB962C8B-B14F-4D97-AF65-F5344CB8AC3E}">
        <p14:creationId xmlns:p14="http://schemas.microsoft.com/office/powerpoint/2010/main" val="269417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scan was limited to the first 50 PDF files found on each of 6 agency websites, for a total of 300 PDF files evaluated.</a:t>
            </a:r>
          </a:p>
          <a:p>
            <a:r>
              <a:rPr lang="en-US" dirty="0" smtClean="0"/>
              <a:t>The number</a:t>
            </a:r>
            <a:r>
              <a:rPr lang="en-US" baseline="0" dirty="0" smtClean="0"/>
              <a:t> of pages in the PDF documents evaluated ranged from 1 to 248, with an average of 15.61.</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20</a:t>
            </a:fld>
            <a:endParaRPr lang="en-US"/>
          </a:p>
        </p:txBody>
      </p:sp>
    </p:spTree>
    <p:extLst>
      <p:ext uri="{BB962C8B-B14F-4D97-AF65-F5344CB8AC3E}">
        <p14:creationId xmlns:p14="http://schemas.microsoft.com/office/powerpoint/2010/main" val="139717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August presentation for details.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22</a:t>
            </a:fld>
            <a:endParaRPr lang="en-US"/>
          </a:p>
        </p:txBody>
      </p:sp>
    </p:spTree>
    <p:extLst>
      <p:ext uri="{BB962C8B-B14F-4D97-AF65-F5344CB8AC3E}">
        <p14:creationId xmlns:p14="http://schemas.microsoft.com/office/powerpoint/2010/main" val="268175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ends the recap.</a:t>
            </a:r>
          </a:p>
        </p:txBody>
      </p:sp>
      <p:sp>
        <p:nvSpPr>
          <p:cNvPr id="4" name="Slide Number Placeholder 3"/>
          <p:cNvSpPr>
            <a:spLocks noGrp="1"/>
          </p:cNvSpPr>
          <p:nvPr>
            <p:ph type="sldNum" sz="quarter" idx="10"/>
          </p:nvPr>
        </p:nvSpPr>
        <p:spPr/>
        <p:txBody>
          <a:bodyPr/>
          <a:lstStyle/>
          <a:p>
            <a:fld id="{9CB28A6B-E5E4-4940-B408-8BD85FC423E3}" type="slidenum">
              <a:rPr lang="en-US" smtClean="0"/>
              <a:t>24</a:t>
            </a:fld>
            <a:endParaRPr lang="en-US"/>
          </a:p>
        </p:txBody>
      </p:sp>
    </p:spTree>
    <p:extLst>
      <p:ext uri="{BB962C8B-B14F-4D97-AF65-F5344CB8AC3E}">
        <p14:creationId xmlns:p14="http://schemas.microsoft.com/office/powerpoint/2010/main" val="58523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mentioned as forthcoming at the last</a:t>
            </a:r>
            <a:r>
              <a:rPr lang="en-US" baseline="0" dirty="0" smtClean="0"/>
              <a:t> meeting, though it actually came out August 16. I missed it because I hadn’t seen it announced at that point.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bit.ly</a:t>
            </a:r>
            <a:r>
              <a:rPr lang="en-US" dirty="0" smtClean="0"/>
              <a:t>/</a:t>
            </a:r>
            <a:r>
              <a:rPr lang="en-US" dirty="0" err="1" smtClean="0"/>
              <a:t>OzUAIV</a:t>
            </a:r>
            <a:r>
              <a:rPr lang="en-US" dirty="0" smtClean="0"/>
              <a:t> </a:t>
            </a:r>
            <a:r>
              <a:rPr lang="en-US" sz="1200" kern="1200" dirty="0" smtClean="0">
                <a:solidFill>
                  <a:schemeClr val="tx1"/>
                </a:solidFill>
                <a:latin typeface="+mn-lt"/>
                <a:ea typeface="+mn-ea"/>
                <a:cs typeface="+mn-cs"/>
              </a:rPr>
              <a:t>→ http://</a:t>
            </a:r>
            <a:r>
              <a:rPr lang="en-US" sz="1200" kern="1200" dirty="0" err="1" smtClean="0">
                <a:solidFill>
                  <a:schemeClr val="tx1"/>
                </a:solidFill>
                <a:latin typeface="+mn-lt"/>
                <a:ea typeface="+mn-ea"/>
                <a:cs typeface="+mn-cs"/>
              </a:rPr>
              <a:t>www.aiim.org</a:t>
            </a:r>
            <a:r>
              <a:rPr lang="en-US" sz="1200" kern="1200" dirty="0" smtClean="0">
                <a:solidFill>
                  <a:schemeClr val="tx1"/>
                </a:solidFill>
                <a:latin typeface="+mn-lt"/>
                <a:ea typeface="+mn-ea"/>
                <a:cs typeface="+mn-cs"/>
              </a:rPr>
              <a:t>/Research-and-Publications/standards/committees/PDFUA/WCAG20-Mapping</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28</a:t>
            </a:fld>
            <a:endParaRPr lang="en-US"/>
          </a:p>
        </p:txBody>
      </p:sp>
    </p:spTree>
    <p:extLst>
      <p:ext uri="{BB962C8B-B14F-4D97-AF65-F5344CB8AC3E}">
        <p14:creationId xmlns:p14="http://schemas.microsoft.com/office/powerpoint/2010/main" val="36594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29</a:t>
            </a:fld>
            <a:endParaRPr lang="en-US"/>
          </a:p>
        </p:txBody>
      </p:sp>
    </p:spTree>
    <p:extLst>
      <p:ext uri="{BB962C8B-B14F-4D97-AF65-F5344CB8AC3E}">
        <p14:creationId xmlns:p14="http://schemas.microsoft.com/office/powerpoint/2010/main" val="36594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This slide originated with </a:t>
            </a:r>
            <a:r>
              <a:rPr lang="en-US" dirty="0" err="1" smtClean="0"/>
              <a:t>NetCentric</a:t>
            </a:r>
            <a:r>
              <a:rPr lang="en-US" baseline="0" dirty="0" smtClean="0"/>
              <a:t> as part of a presentation given by David Herr to me, and is reproduced here in the interest of reporting to the KPAT on that conversation. —Cole Robison</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31</a:t>
            </a:fld>
            <a:endParaRPr lang="en-US"/>
          </a:p>
        </p:txBody>
      </p:sp>
    </p:spTree>
    <p:extLst>
      <p:ext uri="{BB962C8B-B14F-4D97-AF65-F5344CB8AC3E}">
        <p14:creationId xmlns:p14="http://schemas.microsoft.com/office/powerpoint/2010/main" val="90493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dirty="0" smtClean="0"/>
              <a:t>This slide originated with </a:t>
            </a:r>
            <a:r>
              <a:rPr lang="en-US" dirty="0" err="1" smtClean="0"/>
              <a:t>NetCentric</a:t>
            </a:r>
            <a:r>
              <a:rPr lang="en-US" baseline="0" dirty="0" smtClean="0"/>
              <a:t> as part of a presentation given by David Herr to me, and is reproduced here in the interest of reporting to the KPAT on that conversation. —Cole Robison</a:t>
            </a:r>
            <a:endParaRPr lang="en-US" dirty="0" smtClean="0"/>
          </a:p>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32</a:t>
            </a:fld>
            <a:endParaRPr lang="en-US"/>
          </a:p>
        </p:txBody>
      </p:sp>
    </p:spTree>
    <p:extLst>
      <p:ext uri="{BB962C8B-B14F-4D97-AF65-F5344CB8AC3E}">
        <p14:creationId xmlns:p14="http://schemas.microsoft.com/office/powerpoint/2010/main" val="843472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dirty="0" smtClean="0"/>
              <a:t>This slide originated with </a:t>
            </a:r>
            <a:r>
              <a:rPr lang="en-US" dirty="0" err="1" smtClean="0"/>
              <a:t>NetCentric</a:t>
            </a:r>
            <a:r>
              <a:rPr lang="en-US" baseline="0" dirty="0" smtClean="0"/>
              <a:t> as part of a presentation given by David Herr to me, and is reproduced here in the interest of reporting to the KPAT on that conversation. —Cole Robison</a:t>
            </a:r>
            <a:endParaRPr lang="en-US" dirty="0" smtClean="0"/>
          </a:p>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33</a:t>
            </a:fld>
            <a:endParaRPr lang="en-US"/>
          </a:p>
        </p:txBody>
      </p:sp>
    </p:spTree>
    <p:extLst>
      <p:ext uri="{BB962C8B-B14F-4D97-AF65-F5344CB8AC3E}">
        <p14:creationId xmlns:p14="http://schemas.microsoft.com/office/powerpoint/2010/main" val="108696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dirty="0" smtClean="0"/>
              <a:t>This slide originated with </a:t>
            </a:r>
            <a:r>
              <a:rPr lang="en-US" dirty="0" err="1" smtClean="0"/>
              <a:t>NetCentric</a:t>
            </a:r>
            <a:r>
              <a:rPr lang="en-US" baseline="0" dirty="0" smtClean="0"/>
              <a:t> as part of a presentation given by David Herr to me, and is reproduced here in the interest of reporting to the KPAT on that conversation. —Cole Robison</a:t>
            </a:r>
            <a:endParaRPr lang="en-US" dirty="0" smtClean="0"/>
          </a:p>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34</a:t>
            </a:fld>
            <a:endParaRPr lang="en-US"/>
          </a:p>
        </p:txBody>
      </p:sp>
    </p:spTree>
    <p:extLst>
      <p:ext uri="{BB962C8B-B14F-4D97-AF65-F5344CB8AC3E}">
        <p14:creationId xmlns:p14="http://schemas.microsoft.com/office/powerpoint/2010/main" val="193830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4</a:t>
            </a:fld>
            <a:endParaRPr lang="en-US"/>
          </a:p>
        </p:txBody>
      </p:sp>
    </p:spTree>
    <p:extLst>
      <p:ext uri="{BB962C8B-B14F-4D97-AF65-F5344CB8AC3E}">
        <p14:creationId xmlns:p14="http://schemas.microsoft.com/office/powerpoint/2010/main" val="568016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dirty="0" smtClean="0"/>
              <a:t>This slide originated with </a:t>
            </a:r>
            <a:r>
              <a:rPr lang="en-US" dirty="0" err="1" smtClean="0"/>
              <a:t>NetCentric</a:t>
            </a:r>
            <a:r>
              <a:rPr lang="en-US" baseline="0" dirty="0" smtClean="0"/>
              <a:t> as part of a presentation given by David Herr to me, and is reproduced here in the interest of reporting to the KPAT on that conversation. —Cole Robison</a:t>
            </a:r>
            <a:endParaRPr lang="en-US" dirty="0" smtClean="0"/>
          </a:p>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35</a:t>
            </a:fld>
            <a:endParaRPr lang="en-US"/>
          </a:p>
        </p:txBody>
      </p:sp>
    </p:spTree>
    <p:extLst>
      <p:ext uri="{BB962C8B-B14F-4D97-AF65-F5344CB8AC3E}">
        <p14:creationId xmlns:p14="http://schemas.microsoft.com/office/powerpoint/2010/main" val="1449432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36</a:t>
            </a:fld>
            <a:endParaRPr lang="en-US"/>
          </a:p>
        </p:txBody>
      </p:sp>
    </p:spTree>
    <p:extLst>
      <p:ext uri="{BB962C8B-B14F-4D97-AF65-F5344CB8AC3E}">
        <p14:creationId xmlns:p14="http://schemas.microsoft.com/office/powerpoint/2010/main" val="91773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5</a:t>
            </a:fld>
            <a:endParaRPr lang="en-US"/>
          </a:p>
        </p:txBody>
      </p:sp>
    </p:spTree>
    <p:extLst>
      <p:ext uri="{BB962C8B-B14F-4D97-AF65-F5344CB8AC3E}">
        <p14:creationId xmlns:p14="http://schemas.microsoft.com/office/powerpoint/2010/main" val="418699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smtClean="0"/>
              <a:t>AMP-using</a:t>
            </a:r>
            <a:r>
              <a:rPr lang="en-US" sz="4400" b="1" baseline="0" dirty="0" smtClean="0"/>
              <a:t> agencies accounted for 86% of the total violations eliminated.</a:t>
            </a:r>
            <a:endParaRPr lang="en-US" sz="4400" b="1" dirty="0" smtClean="0"/>
          </a:p>
          <a:p>
            <a:endParaRPr lang="en-US" sz="4400" b="1" dirty="0" smtClean="0"/>
          </a:p>
          <a:p>
            <a:r>
              <a:rPr lang="en-US" dirty="0" smtClean="0"/>
              <a:t>Original assessment sample: 63 agency home page domains, as represented in the Agency Contact Listing page of the Communication Directory on the Department of Administration website at http://</a:t>
            </a:r>
            <a:r>
              <a:rPr lang="en-US" dirty="0" err="1" smtClean="0"/>
              <a:t>da.ks.gov</a:t>
            </a:r>
            <a:r>
              <a:rPr lang="en-US" dirty="0" smtClean="0"/>
              <a:t>/Phonebook/</a:t>
            </a:r>
            <a:r>
              <a:rPr lang="en-US" dirty="0" err="1" smtClean="0"/>
              <a:t>agencyprint.asp</a:t>
            </a:r>
            <a:r>
              <a:rPr lang="en-US" dirty="0" smtClean="0"/>
              <a:t> (with corrections and a few additions, namely public universities from http://</a:t>
            </a:r>
            <a:r>
              <a:rPr lang="en-US" dirty="0" err="1" smtClean="0"/>
              <a:t>www.kansasregents.org</a:t>
            </a:r>
            <a:r>
              <a:rPr lang="en-US" dirty="0" smtClean="0"/>
              <a:t>/</a:t>
            </a:r>
            <a:r>
              <a:rPr lang="en-US" dirty="0" err="1" smtClean="0"/>
              <a:t>interactive_map_listing</a:t>
            </a:r>
            <a:r>
              <a:rPr lang="en-US" dirty="0" smtClean="0"/>
              <a:t> missing from the list, and the Legislature), each </a:t>
            </a:r>
            <a:r>
              <a:rPr lang="en-US" dirty="0" err="1" smtClean="0"/>
              <a:t>spidered</a:t>
            </a:r>
            <a:r>
              <a:rPr lang="en-US" dirty="0" smtClean="0"/>
              <a:t> up to 250 pages; automated testing only. AMP-using</a:t>
            </a:r>
            <a:r>
              <a:rPr lang="en-US" baseline="0" dirty="0" smtClean="0"/>
              <a:t> agencies consisted of 24 of those 63 agencies.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6</a:t>
            </a:fld>
            <a:endParaRPr lang="en-US"/>
          </a:p>
        </p:txBody>
      </p:sp>
    </p:spTree>
    <p:extLst>
      <p:ext uri="{BB962C8B-B14F-4D97-AF65-F5344CB8AC3E}">
        <p14:creationId xmlns:p14="http://schemas.microsoft.com/office/powerpoint/2010/main" val="416914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conducted</a:t>
            </a:r>
            <a:r>
              <a:rPr lang="en-US" baseline="0" dirty="0" smtClean="0"/>
              <a:t> by SSB BART Group’s Matt </a:t>
            </a:r>
            <a:r>
              <a:rPr lang="en-US" baseline="0" dirty="0" err="1" smtClean="0"/>
              <a:t>Baillargeon</a:t>
            </a:r>
            <a:r>
              <a:rPr lang="en-US" baseline="0" dirty="0" smtClean="0"/>
              <a:t>, with an introduction and program overview by Cole Robison.</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7</a:t>
            </a:fld>
            <a:endParaRPr lang="en-US"/>
          </a:p>
        </p:txBody>
      </p:sp>
    </p:spTree>
    <p:extLst>
      <p:ext uri="{BB962C8B-B14F-4D97-AF65-F5344CB8AC3E}">
        <p14:creationId xmlns:p14="http://schemas.microsoft.com/office/powerpoint/2010/main" val="350266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8</a:t>
            </a:fld>
            <a:endParaRPr lang="en-US"/>
          </a:p>
        </p:txBody>
      </p:sp>
    </p:spTree>
    <p:extLst>
      <p:ext uri="{BB962C8B-B14F-4D97-AF65-F5344CB8AC3E}">
        <p14:creationId xmlns:p14="http://schemas.microsoft.com/office/powerpoint/2010/main" val="416157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9</a:t>
            </a:fld>
            <a:endParaRPr lang="en-US"/>
          </a:p>
        </p:txBody>
      </p:sp>
    </p:spTree>
    <p:extLst>
      <p:ext uri="{BB962C8B-B14F-4D97-AF65-F5344CB8AC3E}">
        <p14:creationId xmlns:p14="http://schemas.microsoft.com/office/powerpoint/2010/main" val="29105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10</a:t>
            </a:fld>
            <a:endParaRPr lang="en-US"/>
          </a:p>
        </p:txBody>
      </p:sp>
    </p:spTree>
    <p:extLst>
      <p:ext uri="{BB962C8B-B14F-4D97-AF65-F5344CB8AC3E}">
        <p14:creationId xmlns:p14="http://schemas.microsoft.com/office/powerpoint/2010/main" val="29105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Pending due diligence</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12</a:t>
            </a:fld>
            <a:endParaRPr lang="en-US"/>
          </a:p>
        </p:txBody>
      </p:sp>
    </p:spTree>
    <p:extLst>
      <p:ext uri="{BB962C8B-B14F-4D97-AF65-F5344CB8AC3E}">
        <p14:creationId xmlns:p14="http://schemas.microsoft.com/office/powerpoint/2010/main" val="56226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sz="4400" dirty="0">
              <a:solidFill>
                <a:schemeClr val="accent6"/>
              </a:solidFill>
              <a:latin typeface="Wingdings 2" pitchFamily="18" charset="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46EC8-7558-49A0-8C2D-63102DD3D46D}" type="datetimeFigureOut">
              <a:rPr lang="en-US" smtClean="0"/>
              <a:t>10/4/2012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800"/>
            </a:lvl1pPr>
            <a:lvl2pPr>
              <a:defRPr sz="28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3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6"/>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6"/>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B46EC8-7558-49A0-8C2D-63102DD3D46D}" type="datetimeFigureOut">
              <a:rPr lang="en-US" smtClean="0"/>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alphaModFix amt="3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3124200" cy="365125"/>
          </a:xfrm>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66917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525963"/>
          </a:xfrm>
        </p:spPr>
        <p:txBody>
          <a:bodyPr/>
          <a:lstStyle>
            <a:lvl1pPr>
              <a:buSzPct val="70000"/>
              <a:buFontTx/>
              <a:buBlip>
                <a:blip r:embed="rId2"/>
              </a:buBlip>
              <a:defRPr/>
            </a:lvl1pPr>
            <a:lvl2pPr>
              <a:buSzPct val="70000"/>
              <a:buFontTx/>
              <a:buBlip>
                <a:blip r:embed="rId2"/>
              </a:buBlip>
              <a:defRPr/>
            </a:lvl2pPr>
            <a:lvl3pPr>
              <a:buSzPct val="70000"/>
              <a:buFontTx/>
              <a:buBlip>
                <a:blip r:embed="rId2"/>
              </a:buBlip>
              <a:defRPr/>
            </a:lvl3pPr>
            <a:lvl4pPr>
              <a:buSzPct val="70000"/>
              <a:buFontTx/>
              <a:buBlip>
                <a:blip r:embed="rId2"/>
              </a:buBlip>
              <a:defRPr/>
            </a:lvl4pPr>
            <a:lvl5pPr>
              <a:buSzPct val="7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9" name="Date Placeholder 3"/>
          <p:cNvSpPr>
            <a:spLocks noGrp="1"/>
          </p:cNvSpPr>
          <p:nvPr>
            <p:ph type="dt" sz="half" idx="10"/>
          </p:nvPr>
        </p:nvSpPr>
        <p:spPr>
          <a:xfrm>
            <a:off x="457200" y="6356350"/>
            <a:ext cx="3124200" cy="365125"/>
          </a:xfrm>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Tree>
    <p:extLst>
      <p:ext uri="{BB962C8B-B14F-4D97-AF65-F5344CB8AC3E}">
        <p14:creationId xmlns:p14="http://schemas.microsoft.com/office/powerpoint/2010/main" val="12510811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alphaModFix amt="3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754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31555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48039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321932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098649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094278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alphaModFix amt="3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13406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478755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299723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7" name="Content Placeholder 3"/>
          <p:cNvSpPr>
            <a:spLocks noGrp="1"/>
          </p:cNvSpPr>
          <p:nvPr>
            <p:ph sz="half" idx="2"/>
          </p:nvPr>
        </p:nvSpPr>
        <p:spPr>
          <a:xfrm>
            <a:off x="457200" y="1417637"/>
            <a:ext cx="4040188" cy="4906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3"/>
          </p:nvPr>
        </p:nvSpPr>
        <p:spPr>
          <a:xfrm>
            <a:off x="4645025" y="1417637"/>
            <a:ext cx="4040188" cy="4906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4"/>
          </p:nvPr>
        </p:nvSpPr>
        <p:spPr>
          <a:xfrm>
            <a:off x="457200" y="457200"/>
            <a:ext cx="4038600" cy="609600"/>
          </a:xfrm>
        </p:spPr>
        <p:txBody>
          <a:bodyPr/>
          <a:lstStyle/>
          <a:p>
            <a:endParaRPr lang="en-US" dirty="0"/>
          </a:p>
        </p:txBody>
      </p:sp>
      <p:sp>
        <p:nvSpPr>
          <p:cNvPr id="16" name="Picture Placeholder 14"/>
          <p:cNvSpPr>
            <a:spLocks noGrp="1"/>
          </p:cNvSpPr>
          <p:nvPr>
            <p:ph type="pic" sz="quarter" idx="15"/>
          </p:nvPr>
        </p:nvSpPr>
        <p:spPr>
          <a:xfrm>
            <a:off x="4645025" y="457200"/>
            <a:ext cx="4038600" cy="609600"/>
          </a:xfrm>
        </p:spPr>
        <p:txBody>
          <a:bodyPr/>
          <a:lstStyle/>
          <a:p>
            <a:endParaRPr lang="en-US" dirty="0"/>
          </a:p>
        </p:txBody>
      </p:sp>
    </p:spTree>
    <p:extLst>
      <p:ext uri="{BB962C8B-B14F-4D97-AF65-F5344CB8AC3E}">
        <p14:creationId xmlns:p14="http://schemas.microsoft.com/office/powerpoint/2010/main" val="90898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normAutofit/>
          </a:bodyPr>
          <a:lstStyle>
            <a:lvl1pPr marL="0" indent="0" algn="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10/4/2012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lang="en-US" sz="4400" dirty="0">
              <a:solidFill>
                <a:schemeClr val="accent6"/>
              </a:solidFill>
              <a:latin typeface="Wingdings 2" pitchFamily="18" charset="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634753"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A1B46EC8-7558-49A0-8C2D-63102DD3D46D}" type="datetimeFigureOut">
              <a:rPr lang="en-US" smtClean="0"/>
              <a:t>10/4/2012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Content Placeholder 2"/>
          <p:cNvSpPr>
            <a:spLocks noGrp="1"/>
          </p:cNvSpPr>
          <p:nvPr>
            <p:ph sz="half" idx="14"/>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Content Placeholder 2"/>
          <p:cNvSpPr>
            <a:spLocks noGrp="1"/>
          </p:cNvSpPr>
          <p:nvPr>
            <p:ph sz="half" idx="14"/>
          </p:nvPr>
        </p:nvSpPr>
        <p:spPr>
          <a:xfrm>
            <a:off x="739775"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Content Placeholder 2"/>
          <p:cNvSpPr>
            <a:spLocks noGrp="1"/>
          </p:cNvSpPr>
          <p:nvPr>
            <p:ph sz="half" idx="15"/>
          </p:nvPr>
        </p:nvSpPr>
        <p:spPr>
          <a:xfrm>
            <a:off x="739775"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B46EC8-7558-49A0-8C2D-63102DD3D46D}" type="datetimeFigureOut">
              <a:rPr lang="en-US" smtClean="0"/>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9.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1B46EC8-7558-49A0-8C2D-63102DD3D46D}" type="datetimeFigureOut">
              <a:rPr lang="en-US" smtClean="0"/>
              <a:t>10/4/2012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EE9565A-0C4C-4C97-88AF-2120387028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6"/>
        </a:buClr>
        <a:buSzPct val="90000"/>
        <a:buFont typeface="Wingdings 2" pitchFamily="18" charset="2"/>
        <a:buChar char=""/>
        <a:defRPr sz="2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4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CB754-ABE3-4F98-9F51-F318F6EDFED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7" name="Rectangle 6"/>
          <p:cNvSpPr/>
          <p:nvPr userDrawn="1"/>
        </p:nvSpPr>
        <p:spPr>
          <a:xfrm>
            <a:off x="1" y="6656345"/>
            <a:ext cx="9144000" cy="214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Rectangle 7"/>
          <p:cNvSpPr/>
          <p:nvPr userDrawn="1"/>
        </p:nvSpPr>
        <p:spPr>
          <a:xfrm>
            <a:off x="1" y="-8238"/>
            <a:ext cx="9144000" cy="1153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10" name="Picture 9" descr="CommonLook-H_600.png"/>
          <p:cNvPicPr>
            <a:picLocks noChangeAspect="1"/>
          </p:cNvPicPr>
          <p:nvPr userDrawn="1"/>
        </p:nvPicPr>
        <p:blipFill>
          <a:blip r:embed="rId14" cstate="print"/>
          <a:stretch>
            <a:fillRect/>
          </a:stretch>
        </p:blipFill>
        <p:spPr>
          <a:xfrm>
            <a:off x="7391400" y="6477000"/>
            <a:ext cx="1257300" cy="132017"/>
          </a:xfrm>
          <a:prstGeom prst="rect">
            <a:avLst/>
          </a:prstGeom>
        </p:spPr>
      </p:pic>
    </p:spTree>
    <p:extLst>
      <p:ext uri="{BB962C8B-B14F-4D97-AF65-F5344CB8AC3E}">
        <p14:creationId xmlns:p14="http://schemas.microsoft.com/office/powerpoint/2010/main" val="21150687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Franklin Gothic Medium" pitchFamily="34" charset="0"/>
          <a:ea typeface="+mj-ea"/>
          <a:cs typeface="+mj-cs"/>
        </a:defRPr>
      </a:lvl1pPr>
    </p:titleStyle>
    <p:bodyStyle>
      <a:lvl1pPr marL="342900" indent="-342900" algn="l" defTabSz="914400" rtl="0" eaLnBrk="1" latinLnBrk="0" hangingPunct="1">
        <a:spcBef>
          <a:spcPct val="20000"/>
        </a:spcBef>
        <a:buSzPct val="70000"/>
        <a:buFontTx/>
        <a:buBlip>
          <a:blip r:embed="rId15"/>
        </a:buBlip>
        <a:defRPr sz="320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SzPct val="70000"/>
        <a:buFontTx/>
        <a:buBlip>
          <a:blip r:embed="rId15"/>
        </a:buBlip>
        <a:defRPr sz="28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SzPct val="70000"/>
        <a:buFontTx/>
        <a:buBlip>
          <a:blip r:embed="rId15"/>
        </a:buBlip>
        <a:defRPr sz="24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SzPct val="70000"/>
        <a:buFontTx/>
        <a:buBlip>
          <a:blip r:embed="rId15"/>
        </a:buBlip>
        <a:defRPr sz="20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SzPct val="70000"/>
        <a:buFontTx/>
        <a:buBlip>
          <a:blip r:embed="rId15"/>
        </a:buBlip>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it.ly/OzUAI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www.da.ks.gov/"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Kansas Partnership for Accessible Technology</a:t>
            </a:r>
            <a:endParaRPr lang="en-US" dirty="0"/>
          </a:p>
        </p:txBody>
      </p:sp>
      <p:sp>
        <p:nvSpPr>
          <p:cNvPr id="7" name="Subtitle 6"/>
          <p:cNvSpPr>
            <a:spLocks noGrp="1"/>
          </p:cNvSpPr>
          <p:nvPr>
            <p:ph type="subTitle" idx="1"/>
          </p:nvPr>
        </p:nvSpPr>
        <p:spPr/>
        <p:txBody>
          <a:bodyPr/>
          <a:lstStyle/>
          <a:p>
            <a:r>
              <a:rPr lang="en-US" dirty="0" smtClean="0"/>
              <a:t>October 3, 2012 Meeting</a:t>
            </a:r>
            <a:endParaRPr lang="en-US" dirty="0"/>
          </a:p>
        </p:txBody>
      </p:sp>
    </p:spTree>
    <p:extLst>
      <p:ext uri="{BB962C8B-B14F-4D97-AF65-F5344CB8AC3E}">
        <p14:creationId xmlns:p14="http://schemas.microsoft.com/office/powerpoint/2010/main" val="186318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a:t>
            </a:r>
            <a:endParaRPr lang="en-US" dirty="0"/>
          </a:p>
        </p:txBody>
      </p:sp>
      <p:sp>
        <p:nvSpPr>
          <p:cNvPr id="5" name="Content Placeholder 4"/>
          <p:cNvSpPr>
            <a:spLocks noGrp="1"/>
          </p:cNvSpPr>
          <p:nvPr>
            <p:ph idx="1"/>
          </p:nvPr>
        </p:nvSpPr>
        <p:spPr/>
        <p:txBody>
          <a:bodyPr>
            <a:normAutofit/>
          </a:bodyPr>
          <a:lstStyle/>
          <a:p>
            <a:r>
              <a:rPr lang="en-US" dirty="0" smtClean="0"/>
              <a:t>In person, instructor-led</a:t>
            </a:r>
          </a:p>
          <a:p>
            <a:pPr lvl="1"/>
            <a:r>
              <a:rPr lang="en-US" dirty="0" smtClean="0"/>
              <a:t>Will investigate webinar option</a:t>
            </a:r>
          </a:p>
          <a:p>
            <a:r>
              <a:rPr lang="en-US" dirty="0" smtClean="0"/>
              <a:t>First session will be held before the end of the year, with more to come.</a:t>
            </a:r>
          </a:p>
          <a:p>
            <a:r>
              <a:rPr lang="en-US" dirty="0" smtClean="0"/>
              <a:t>Still in development, so suggestions are welcome</a:t>
            </a:r>
          </a:p>
        </p:txBody>
      </p:sp>
    </p:spTree>
    <p:extLst>
      <p:ext uri="{BB962C8B-B14F-4D97-AF65-F5344CB8AC3E}">
        <p14:creationId xmlns:p14="http://schemas.microsoft.com/office/powerpoint/2010/main" val="222683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Captioning Services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268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Telephone Captioning Services</a:t>
            </a:r>
            <a:endParaRPr lang="en-US" dirty="0"/>
          </a:p>
        </p:txBody>
      </p:sp>
      <p:sp>
        <p:nvSpPr>
          <p:cNvPr id="18" name="Content Placeholder 17"/>
          <p:cNvSpPr>
            <a:spLocks noGrp="1"/>
          </p:cNvSpPr>
          <p:nvPr>
            <p:ph sz="half" idx="1"/>
          </p:nvPr>
        </p:nvSpPr>
        <p:spPr>
          <a:xfrm>
            <a:off x="762000" y="2784475"/>
            <a:ext cx="7656512" cy="3264408"/>
          </a:xfrm>
        </p:spPr>
        <p:txBody>
          <a:bodyPr/>
          <a:lstStyle/>
          <a:p>
            <a:r>
              <a:rPr lang="en-US" dirty="0" smtClean="0"/>
              <a:t>OITS is working with a provider of free, secure captioning services for office phones.</a:t>
            </a:r>
          </a:p>
          <a:p>
            <a:r>
              <a:rPr lang="en-US" dirty="0" smtClean="0"/>
              <a:t>Captions</a:t>
            </a:r>
            <a:r>
              <a:rPr lang="en-US" dirty="0"/>
              <a:t> </a:t>
            </a:r>
            <a:r>
              <a:rPr lang="en-US" dirty="0" smtClean="0"/>
              <a:t>display directly on</a:t>
            </a:r>
            <a:r>
              <a:rPr lang="en-US" dirty="0"/>
              <a:t> </a:t>
            </a:r>
            <a:r>
              <a:rPr lang="en-US" dirty="0" smtClean="0"/>
              <a:t>phone screen.</a:t>
            </a:r>
          </a:p>
          <a:p>
            <a:r>
              <a:rPr lang="en-US" dirty="0" smtClean="0"/>
              <a:t>Available to any qualifying</a:t>
            </a:r>
            <a:br>
              <a:rPr lang="en-US" dirty="0" smtClean="0"/>
            </a:br>
            <a:r>
              <a:rPr lang="en-US" dirty="0" smtClean="0"/>
              <a:t>employee with a new</a:t>
            </a:r>
            <a:br>
              <a:rPr lang="en-US" dirty="0" smtClean="0"/>
            </a:br>
            <a:r>
              <a:rPr lang="en-US" dirty="0" smtClean="0"/>
              <a:t>Cisco phone, on a</a:t>
            </a:r>
            <a:br>
              <a:rPr lang="en-US" dirty="0" smtClean="0"/>
            </a:br>
            <a:r>
              <a:rPr lang="en-US" dirty="0" smtClean="0"/>
              <a:t>self-selecting basis.</a:t>
            </a:r>
          </a:p>
          <a:p>
            <a:r>
              <a:rPr lang="en-US" dirty="0" smtClean="0"/>
              <a:t>Coming soon!</a:t>
            </a:r>
            <a:endParaRPr lang="en-US" dirty="0"/>
          </a:p>
        </p:txBody>
      </p:sp>
      <p:pic>
        <p:nvPicPr>
          <p:cNvPr id="20" name="Content Placeholder 19" descr="Photo illustration of a phone displaying captions on its screen"/>
          <p:cNvPicPr>
            <a:picLocks noGrp="1" noChangeAspect="1"/>
          </p:cNvPicPr>
          <p:nvPr>
            <p:ph sz="half" idx="13"/>
          </p:nvPr>
        </p:nvPicPr>
        <p:blipFill>
          <a:blip r:embed="rId3">
            <a:extLst>
              <a:ext uri="{28A0092B-C50C-407E-A947-70E740481C1C}">
                <a14:useLocalDpi xmlns:a14="http://schemas.microsoft.com/office/drawing/2010/main" val="0"/>
              </a:ext>
            </a:extLst>
          </a:blip>
          <a:srcRect t="35" b="35"/>
          <a:stretch>
            <a:fillRect/>
          </a:stretch>
        </p:blipFill>
        <p:spPr>
          <a:xfrm>
            <a:off x="4306824" y="4299472"/>
            <a:ext cx="4837176" cy="2558528"/>
          </a:xfrm>
        </p:spPr>
      </p:pic>
    </p:spTree>
    <p:extLst>
      <p:ext uri="{BB962C8B-B14F-4D97-AF65-F5344CB8AC3E}">
        <p14:creationId xmlns:p14="http://schemas.microsoft.com/office/powerpoint/2010/main" val="568300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Meeting Schedule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319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Meeting Schedule </a:t>
            </a:r>
            <a:endParaRPr lang="en-US" dirty="0"/>
          </a:p>
        </p:txBody>
      </p:sp>
      <p:sp>
        <p:nvSpPr>
          <p:cNvPr id="5" name="Content Placeholder 4"/>
          <p:cNvSpPr>
            <a:spLocks noGrp="1"/>
          </p:cNvSpPr>
          <p:nvPr>
            <p:ph idx="1"/>
          </p:nvPr>
        </p:nvSpPr>
        <p:spPr/>
        <p:txBody>
          <a:bodyPr/>
          <a:lstStyle/>
          <a:p>
            <a:r>
              <a:rPr lang="en-US" dirty="0" smtClean="0"/>
              <a:t>I’ve received a request to change the meeting schedule to avoid Wednesdays.</a:t>
            </a:r>
          </a:p>
          <a:p>
            <a:r>
              <a:rPr lang="en-US" dirty="0" smtClean="0"/>
              <a:t>Suggestions for other days/times?</a:t>
            </a:r>
          </a:p>
          <a:p>
            <a:r>
              <a:rPr lang="en-US" dirty="0" smtClean="0"/>
              <a:t>Online poll</a:t>
            </a:r>
          </a:p>
          <a:p>
            <a:endParaRPr lang="en-US" dirty="0" smtClean="0"/>
          </a:p>
        </p:txBody>
      </p:sp>
    </p:spTree>
    <p:extLst>
      <p:ext uri="{BB962C8B-B14F-4D97-AF65-F5344CB8AC3E}">
        <p14:creationId xmlns:p14="http://schemas.microsoft.com/office/powerpoint/2010/main" val="364245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997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Recap</a:t>
            </a:r>
            <a:endParaRPr lang="en-US" dirty="0"/>
          </a:p>
        </p:txBody>
      </p:sp>
      <p:sp>
        <p:nvSpPr>
          <p:cNvPr id="5" name="Content Placeholder 4"/>
          <p:cNvSpPr>
            <a:spLocks noGrp="1"/>
          </p:cNvSpPr>
          <p:nvPr>
            <p:ph idx="1"/>
          </p:nvPr>
        </p:nvSpPr>
        <p:spPr/>
        <p:txBody>
          <a:bodyPr/>
          <a:lstStyle/>
          <a:p>
            <a:r>
              <a:rPr lang="en-US" dirty="0" smtClean="0"/>
              <a:t>Last meeting, an extensive overview of the PDF accessibility landscape was presented. To briefly recap, here are some of the highlights:</a:t>
            </a:r>
          </a:p>
        </p:txBody>
      </p:sp>
    </p:spTree>
    <p:extLst>
      <p:ext uri="{BB962C8B-B14F-4D97-AF65-F5344CB8AC3E}">
        <p14:creationId xmlns:p14="http://schemas.microsoft.com/office/powerpoint/2010/main" val="2937210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Requirements</a:t>
            </a:r>
            <a:endParaRPr lang="en-US" dirty="0"/>
          </a:p>
        </p:txBody>
      </p:sp>
      <p:sp>
        <p:nvSpPr>
          <p:cNvPr id="3" name="Content Placeholder 2"/>
          <p:cNvSpPr>
            <a:spLocks noGrp="1"/>
          </p:cNvSpPr>
          <p:nvPr>
            <p:ph idx="1"/>
          </p:nvPr>
        </p:nvSpPr>
        <p:spPr/>
        <p:txBody>
          <a:bodyPr/>
          <a:lstStyle/>
          <a:p>
            <a:r>
              <a:rPr lang="en-US" dirty="0" smtClean="0"/>
              <a:t>PDF is already covered by </a:t>
            </a:r>
            <a:r>
              <a:rPr lang="en-US" dirty="0"/>
              <a:t>ITEC Policy 1210, Section 508, and </a:t>
            </a:r>
            <a:r>
              <a:rPr lang="en-US" dirty="0" smtClean="0"/>
              <a:t>WCAG.</a:t>
            </a:r>
          </a:p>
          <a:p>
            <a:r>
              <a:rPr lang="en-US" dirty="0" smtClean="0"/>
              <a:t>The same functional requirements apply.</a:t>
            </a:r>
            <a:endParaRPr lang="en-US" dirty="0"/>
          </a:p>
        </p:txBody>
      </p:sp>
    </p:spTree>
    <p:extLst>
      <p:ext uri="{BB962C8B-B14F-4D97-AF65-F5344CB8AC3E}">
        <p14:creationId xmlns:p14="http://schemas.microsoft.com/office/powerpoint/2010/main" val="393333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Accessibility Prerequisites </a:t>
            </a:r>
            <a:r>
              <a:rPr lang="en-US" dirty="0" smtClean="0"/>
              <a:t>: Text and Tags</a:t>
            </a:r>
            <a:endParaRPr lang="en-US" dirty="0"/>
          </a:p>
        </p:txBody>
      </p:sp>
      <p:sp>
        <p:nvSpPr>
          <p:cNvPr id="3" name="Content Placeholder 2"/>
          <p:cNvSpPr>
            <a:spLocks noGrp="1"/>
          </p:cNvSpPr>
          <p:nvPr>
            <p:ph idx="1"/>
          </p:nvPr>
        </p:nvSpPr>
        <p:spPr/>
        <p:txBody>
          <a:bodyPr/>
          <a:lstStyle/>
          <a:p>
            <a:r>
              <a:rPr lang="en-US" dirty="0" smtClean="0"/>
              <a:t>For PDF specifically, two </a:t>
            </a:r>
            <a:r>
              <a:rPr lang="en-US" dirty="0"/>
              <a:t>fundamental </a:t>
            </a:r>
            <a:r>
              <a:rPr lang="en-US" dirty="0" smtClean="0"/>
              <a:t>requirements—machine-recoverable </a:t>
            </a:r>
            <a:r>
              <a:rPr lang="en-US" dirty="0"/>
              <a:t>text and </a:t>
            </a:r>
            <a:r>
              <a:rPr lang="en-US" dirty="0" smtClean="0"/>
              <a:t>tagging—must </a:t>
            </a:r>
            <a:r>
              <a:rPr lang="en-US" dirty="0"/>
              <a:t>be in place before any </a:t>
            </a:r>
            <a:r>
              <a:rPr lang="en-US" dirty="0" smtClean="0"/>
              <a:t>other accessibility features </a:t>
            </a:r>
            <a:r>
              <a:rPr lang="en-US" dirty="0"/>
              <a:t>are even </a:t>
            </a:r>
            <a:r>
              <a:rPr lang="en-US" dirty="0" smtClean="0"/>
              <a:t>possible.</a:t>
            </a:r>
            <a:endParaRPr lang="en-US" dirty="0"/>
          </a:p>
        </p:txBody>
      </p:sp>
    </p:spTree>
    <p:extLst>
      <p:ext uri="{BB962C8B-B14F-4D97-AF65-F5344CB8AC3E}">
        <p14:creationId xmlns:p14="http://schemas.microsoft.com/office/powerpoint/2010/main" val="3636835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Prevalence of PDF documents on state websites is significant—comparable to HTML!</a:t>
            </a:r>
          </a:p>
          <a:p>
            <a:pPr lvl="1"/>
            <a:r>
              <a:rPr lang="en-US" dirty="0" smtClean="0"/>
              <a:t>Out of 61 domains surveyed, </a:t>
            </a:r>
            <a:r>
              <a:rPr lang="en-US" b="1" dirty="0" smtClean="0"/>
              <a:t>230,915 </a:t>
            </a:r>
            <a:r>
              <a:rPr lang="en-US" dirty="0" smtClean="0"/>
              <a:t>PDFs were found (compared to 361,288 HTML files).</a:t>
            </a:r>
          </a:p>
          <a:p>
            <a:pPr lvl="1"/>
            <a:r>
              <a:rPr lang="en-US" dirty="0" smtClean="0"/>
              <a:t>The average number of PDFs per agency was 3,785.49.</a:t>
            </a:r>
          </a:p>
          <a:p>
            <a:pPr lvl="1"/>
            <a:r>
              <a:rPr lang="en-US" dirty="0" smtClean="0"/>
              <a:t>More than half of the agencies (36) had more PDFs than HTML files.</a:t>
            </a:r>
          </a:p>
          <a:p>
            <a:pPr marL="0" indent="0">
              <a:buNone/>
            </a:pPr>
            <a:endParaRPr lang="en-US" dirty="0"/>
          </a:p>
        </p:txBody>
      </p:sp>
    </p:spTree>
    <p:extLst>
      <p:ext uri="{BB962C8B-B14F-4D97-AF65-F5344CB8AC3E}">
        <p14:creationId xmlns:p14="http://schemas.microsoft.com/office/powerpoint/2010/main" val="285561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Web Accessibility at the Department of Corrections</a:t>
            </a:r>
            <a:endParaRPr lang="en-US" dirty="0"/>
          </a:p>
        </p:txBody>
      </p:sp>
      <p:sp>
        <p:nvSpPr>
          <p:cNvPr id="3" name="Text Placeholder 2"/>
          <p:cNvSpPr>
            <a:spLocks noGrp="1"/>
          </p:cNvSpPr>
          <p:nvPr>
            <p:ph type="body" idx="1"/>
          </p:nvPr>
        </p:nvSpPr>
        <p:spPr/>
        <p:txBody>
          <a:bodyPr/>
          <a:lstStyle/>
          <a:p>
            <a:r>
              <a:rPr lang="en-US" dirty="0" smtClean="0"/>
              <a:t>David Cook</a:t>
            </a:r>
            <a:endParaRPr lang="en-US" dirty="0"/>
          </a:p>
        </p:txBody>
      </p:sp>
    </p:spTree>
    <p:extLst>
      <p:ext uri="{BB962C8B-B14F-4D97-AF65-F5344CB8AC3E}">
        <p14:creationId xmlns:p14="http://schemas.microsoft.com/office/powerpoint/2010/main" val="395809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a:bodyPr>
          <a:lstStyle/>
          <a:p>
            <a:r>
              <a:rPr lang="en-US" dirty="0"/>
              <a:t>One rough estimate </a:t>
            </a:r>
            <a:r>
              <a:rPr lang="en-US" dirty="0" smtClean="0"/>
              <a:t>(based on a small </a:t>
            </a:r>
            <a:r>
              <a:rPr lang="en-US" dirty="0"/>
              <a:t>sample) suggests about half </a:t>
            </a:r>
            <a:r>
              <a:rPr lang="en-US" dirty="0" smtClean="0"/>
              <a:t>of the PDFs on state websites are </a:t>
            </a:r>
            <a:r>
              <a:rPr lang="en-US" dirty="0"/>
              <a:t>untagged, and about 90% are </a:t>
            </a:r>
            <a:r>
              <a:rPr lang="en-US" dirty="0" smtClean="0"/>
              <a:t>non-compliant.</a:t>
            </a:r>
            <a:endParaRPr lang="en-US" dirty="0"/>
          </a:p>
        </p:txBody>
      </p:sp>
    </p:spTree>
    <p:extLst>
      <p:ext uri="{BB962C8B-B14F-4D97-AF65-F5344CB8AC3E}">
        <p14:creationId xmlns:p14="http://schemas.microsoft.com/office/powerpoint/2010/main" val="294640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Originating Documents</a:t>
            </a:r>
            <a:endParaRPr lang="en-US" dirty="0"/>
          </a:p>
        </p:txBody>
      </p:sp>
      <p:sp>
        <p:nvSpPr>
          <p:cNvPr id="3" name="Content Placeholder 2"/>
          <p:cNvSpPr>
            <a:spLocks noGrp="1"/>
          </p:cNvSpPr>
          <p:nvPr>
            <p:ph idx="1"/>
          </p:nvPr>
        </p:nvSpPr>
        <p:spPr/>
        <p:txBody>
          <a:bodyPr/>
          <a:lstStyle/>
          <a:p>
            <a:r>
              <a:rPr lang="en-US" dirty="0"/>
              <a:t>PDF accessibility must be addressed both in PDF itself and, in many cases, in the format of the originating document from which the PDF is created (e.g., Word</a:t>
            </a:r>
            <a:r>
              <a:rPr lang="en-US" dirty="0" smtClean="0"/>
              <a:t>).</a:t>
            </a:r>
            <a:endParaRPr lang="en-US" dirty="0"/>
          </a:p>
        </p:txBody>
      </p:sp>
    </p:spTree>
    <p:extLst>
      <p:ext uri="{BB962C8B-B14F-4D97-AF65-F5344CB8AC3E}">
        <p14:creationId xmlns:p14="http://schemas.microsoft.com/office/powerpoint/2010/main" val="1378887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 Resources</a:t>
            </a:r>
            <a:endParaRPr lang="en-US" dirty="0"/>
          </a:p>
        </p:txBody>
      </p:sp>
      <p:sp>
        <p:nvSpPr>
          <p:cNvPr id="4" name="Content Placeholder 3"/>
          <p:cNvSpPr>
            <a:spLocks noGrp="1"/>
          </p:cNvSpPr>
          <p:nvPr>
            <p:ph idx="1"/>
          </p:nvPr>
        </p:nvSpPr>
        <p:spPr/>
        <p:txBody>
          <a:bodyPr numCol="1">
            <a:normAutofit fontScale="77500" lnSpcReduction="20000"/>
          </a:bodyPr>
          <a:lstStyle/>
          <a:p>
            <a:r>
              <a:rPr lang="en-US" dirty="0" smtClean="0"/>
              <a:t>A variety of resources exist, in similar categories to those for HTML, i.e.:</a:t>
            </a:r>
          </a:p>
          <a:p>
            <a:pPr lvl="1"/>
            <a:r>
              <a:rPr lang="en-US" dirty="0" smtClean="0"/>
              <a:t>Documentation</a:t>
            </a:r>
            <a:endParaRPr lang="en-US" dirty="0"/>
          </a:p>
          <a:p>
            <a:pPr lvl="1"/>
            <a:r>
              <a:rPr lang="en-US" dirty="0"/>
              <a:t>Training</a:t>
            </a:r>
          </a:p>
          <a:p>
            <a:pPr lvl="1"/>
            <a:r>
              <a:rPr lang="en-US" dirty="0"/>
              <a:t>Assessment tools for individuals</a:t>
            </a:r>
          </a:p>
          <a:p>
            <a:pPr lvl="1"/>
            <a:r>
              <a:rPr lang="en-US" dirty="0"/>
              <a:t>Enterprise assessment tools</a:t>
            </a:r>
          </a:p>
          <a:p>
            <a:pPr lvl="1"/>
            <a:r>
              <a:rPr lang="en-US" dirty="0"/>
              <a:t>Authoring and remediation tools</a:t>
            </a:r>
          </a:p>
          <a:p>
            <a:pPr lvl="1"/>
            <a:r>
              <a:rPr lang="en-US" dirty="0"/>
              <a:t>Remediation </a:t>
            </a:r>
            <a:r>
              <a:rPr lang="en-US" dirty="0" smtClean="0"/>
              <a:t>services</a:t>
            </a:r>
          </a:p>
          <a:p>
            <a:r>
              <a:rPr lang="en-US" dirty="0" smtClean="0"/>
              <a:t>This suggests a parallel approach to that taken for HTML.</a:t>
            </a:r>
            <a:endParaRPr lang="en-US" dirty="0"/>
          </a:p>
        </p:txBody>
      </p:sp>
    </p:spTree>
    <p:extLst>
      <p:ext uri="{BB962C8B-B14F-4D97-AF65-F5344CB8AC3E}">
        <p14:creationId xmlns:p14="http://schemas.microsoft.com/office/powerpoint/2010/main" val="3929639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Authoring Software</a:t>
            </a:r>
            <a:endParaRPr lang="en-US" dirty="0"/>
          </a:p>
        </p:txBody>
      </p:sp>
      <p:sp>
        <p:nvSpPr>
          <p:cNvPr id="3" name="Content Placeholder 2"/>
          <p:cNvSpPr>
            <a:spLocks noGrp="1"/>
          </p:cNvSpPr>
          <p:nvPr>
            <p:ph idx="1"/>
          </p:nvPr>
        </p:nvSpPr>
        <p:spPr/>
        <p:txBody>
          <a:bodyPr/>
          <a:lstStyle/>
          <a:p>
            <a:r>
              <a:rPr lang="en-US" dirty="0"/>
              <a:t>Unlike HTML, accessible development and remediation of PDF requires additional software tools that are not freely available.</a:t>
            </a:r>
          </a:p>
        </p:txBody>
      </p:sp>
    </p:spTree>
    <p:extLst>
      <p:ext uri="{BB962C8B-B14F-4D97-AF65-F5344CB8AC3E}">
        <p14:creationId xmlns:p14="http://schemas.microsoft.com/office/powerpoint/2010/main" val="3059050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a:t>
            </a:r>
            <a:endParaRPr lang="en-US" dirty="0"/>
          </a:p>
        </p:txBody>
      </p:sp>
      <p:sp>
        <p:nvSpPr>
          <p:cNvPr id="3" name="Content Placeholder 2"/>
          <p:cNvSpPr>
            <a:spLocks noGrp="1"/>
          </p:cNvSpPr>
          <p:nvPr>
            <p:ph idx="1"/>
          </p:nvPr>
        </p:nvSpPr>
        <p:spPr/>
        <p:txBody>
          <a:bodyPr>
            <a:normAutofit/>
          </a:bodyPr>
          <a:lstStyle/>
          <a:p>
            <a:r>
              <a:rPr lang="en-US" dirty="0" smtClean="0"/>
              <a:t>International standard for accessible </a:t>
            </a:r>
            <a:r>
              <a:rPr lang="en-US" dirty="0"/>
              <a:t>PDF </a:t>
            </a:r>
            <a:r>
              <a:rPr lang="en-US" dirty="0" smtClean="0"/>
              <a:t>(ISO 14289-1) published </a:t>
            </a:r>
            <a:r>
              <a:rPr lang="en-US" dirty="0"/>
              <a:t>August 7, </a:t>
            </a:r>
            <a:r>
              <a:rPr lang="en-US" dirty="0" smtClean="0"/>
              <a:t>2012</a:t>
            </a:r>
          </a:p>
        </p:txBody>
      </p:sp>
    </p:spTree>
    <p:extLst>
      <p:ext uri="{BB962C8B-B14F-4D97-AF65-F5344CB8AC3E}">
        <p14:creationId xmlns:p14="http://schemas.microsoft.com/office/powerpoint/2010/main" val="108831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 Observations</a:t>
            </a:r>
            <a:endParaRPr lang="en-US" dirty="0"/>
          </a:p>
        </p:txBody>
      </p:sp>
      <p:sp>
        <p:nvSpPr>
          <p:cNvPr id="3" name="Content Placeholder 2"/>
          <p:cNvSpPr>
            <a:spLocks noGrp="1"/>
          </p:cNvSpPr>
          <p:nvPr>
            <p:ph idx="1"/>
          </p:nvPr>
        </p:nvSpPr>
        <p:spPr/>
        <p:txBody>
          <a:bodyPr>
            <a:normAutofit fontScale="92500"/>
          </a:bodyPr>
          <a:lstStyle/>
          <a:p>
            <a:r>
              <a:rPr lang="en-US" dirty="0" smtClean="0"/>
              <a:t>Compact: 24 pages (including a few pages of front and back matter)</a:t>
            </a:r>
          </a:p>
          <a:p>
            <a:r>
              <a:rPr lang="en-US" dirty="0" smtClean="0"/>
              <a:t>Not just for authors; specifications for developers of authoring tools, readers, and assistive technology</a:t>
            </a:r>
          </a:p>
          <a:p>
            <a:r>
              <a:rPr lang="en-US" dirty="0" smtClean="0"/>
              <a:t>File format requirements in Part 7, which is 9 pages</a:t>
            </a:r>
            <a:endParaRPr lang="en-US" dirty="0"/>
          </a:p>
        </p:txBody>
      </p:sp>
    </p:spTree>
    <p:extLst>
      <p:ext uri="{BB962C8B-B14F-4D97-AF65-F5344CB8AC3E}">
        <p14:creationId xmlns:p14="http://schemas.microsoft.com/office/powerpoint/2010/main" val="5402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 Observations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Consistent with WCAG 2.0</a:t>
            </a:r>
          </a:p>
          <a:p>
            <a:pPr lvl="1"/>
            <a:r>
              <a:rPr lang="en-US" dirty="0" smtClean="0"/>
              <a:t>Cites it as “indispensable for the application of this document”</a:t>
            </a:r>
          </a:p>
          <a:p>
            <a:pPr lvl="1"/>
            <a:r>
              <a:rPr lang="en-US" dirty="0" smtClean="0"/>
              <a:t>Lists it as one of two normative references (the other being the PDF spec itself)</a:t>
            </a:r>
          </a:p>
          <a:p>
            <a:pPr lvl="1"/>
            <a:r>
              <a:rPr lang="en-US" dirty="0" smtClean="0"/>
              <a:t>Refers to it directly where appropriate throughout</a:t>
            </a:r>
            <a:endParaRPr lang="en-US" dirty="0"/>
          </a:p>
        </p:txBody>
      </p:sp>
    </p:spTree>
    <p:extLst>
      <p:ext uri="{BB962C8B-B14F-4D97-AF65-F5344CB8AC3E}">
        <p14:creationId xmlns:p14="http://schemas.microsoft.com/office/powerpoint/2010/main" val="54025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 Observations</a:t>
            </a:r>
            <a:endParaRPr lang="en-US" dirty="0"/>
          </a:p>
        </p:txBody>
      </p:sp>
      <p:sp>
        <p:nvSpPr>
          <p:cNvPr id="3" name="Content Placeholder 2"/>
          <p:cNvSpPr>
            <a:spLocks noGrp="1"/>
          </p:cNvSpPr>
          <p:nvPr>
            <p:ph idx="1"/>
          </p:nvPr>
        </p:nvSpPr>
        <p:spPr/>
        <p:txBody>
          <a:bodyPr>
            <a:normAutofit fontScale="92500"/>
          </a:bodyPr>
          <a:lstStyle/>
          <a:p>
            <a:r>
              <a:rPr lang="en-US" dirty="0" smtClean="0"/>
              <a:t>Very straightforward in some cases, codifying application of WCAG as expected</a:t>
            </a:r>
          </a:p>
          <a:p>
            <a:r>
              <a:rPr lang="en-US" dirty="0" smtClean="0"/>
              <a:t>Quite technical in others, referring to such things as specific values for keys in the PDF file structure and properties of font file character maps</a:t>
            </a:r>
          </a:p>
          <a:p>
            <a:pPr lvl="1"/>
            <a:r>
              <a:rPr lang="en-US" dirty="0" smtClean="0"/>
              <a:t>Dedicated software tools would likely be required for evaluation of the more technical aspects</a:t>
            </a:r>
            <a:endParaRPr lang="en-US" dirty="0"/>
          </a:p>
        </p:txBody>
      </p:sp>
    </p:spTree>
    <p:extLst>
      <p:ext uri="{BB962C8B-B14F-4D97-AF65-F5344CB8AC3E}">
        <p14:creationId xmlns:p14="http://schemas.microsoft.com/office/powerpoint/2010/main" val="5402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a:t>
            </a:r>
            <a:r>
              <a:rPr lang="en-US" dirty="0"/>
              <a:t>WCAG 2.0 with PDF/</a:t>
            </a:r>
            <a:r>
              <a:rPr lang="en-US" dirty="0" smtClean="0"/>
              <a:t>UA”</a:t>
            </a:r>
            <a:endParaRPr lang="en-US" dirty="0"/>
          </a:p>
        </p:txBody>
      </p:sp>
      <p:sp>
        <p:nvSpPr>
          <p:cNvPr id="3" name="Content Placeholder 2"/>
          <p:cNvSpPr>
            <a:spLocks noGrp="1"/>
          </p:cNvSpPr>
          <p:nvPr>
            <p:ph idx="1"/>
          </p:nvPr>
        </p:nvSpPr>
        <p:spPr/>
        <p:txBody>
          <a:bodyPr>
            <a:normAutofit lnSpcReduction="10000"/>
          </a:bodyPr>
          <a:lstStyle/>
          <a:p>
            <a:r>
              <a:rPr lang="en-US" dirty="0" smtClean="0"/>
              <a:t>Accompanying article</a:t>
            </a:r>
          </a:p>
          <a:p>
            <a:r>
              <a:rPr lang="en-US" dirty="0">
                <a:hlinkClick r:id="rId3"/>
              </a:rPr>
              <a:t>http://bit.ly/</a:t>
            </a:r>
            <a:r>
              <a:rPr lang="en-US" dirty="0" smtClean="0">
                <a:hlinkClick r:id="rId3"/>
              </a:rPr>
              <a:t>OzUAIV</a:t>
            </a:r>
            <a:endParaRPr lang="en-US" dirty="0" smtClean="0"/>
          </a:p>
          <a:p>
            <a:r>
              <a:rPr lang="en-US" dirty="0" smtClean="0"/>
              <a:t>Thoroughly explains relationship between WCAG 2.0 and PDF/UA</a:t>
            </a:r>
          </a:p>
          <a:p>
            <a:r>
              <a:rPr lang="en-US" dirty="0" smtClean="0"/>
              <a:t>Includes full mapping table correlating WCAG 2.0 Success Criteria and PDF/UA subsections.</a:t>
            </a:r>
          </a:p>
          <a:p>
            <a:endParaRPr lang="en-US" dirty="0"/>
          </a:p>
        </p:txBody>
      </p:sp>
    </p:spTree>
    <p:extLst>
      <p:ext uri="{BB962C8B-B14F-4D97-AF65-F5344CB8AC3E}">
        <p14:creationId xmlns:p14="http://schemas.microsoft.com/office/powerpoint/2010/main" val="378641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a:t>
            </a:r>
            <a:r>
              <a:rPr lang="en-US" dirty="0"/>
              <a:t>WCAG 2.0 with PDF/</a:t>
            </a:r>
            <a:r>
              <a:rPr lang="en-US" dirty="0" smtClean="0"/>
              <a:t>UA”</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PDF/UA and WCAG 2.0 are complementary with no conflicts. Conformance with one, however, does not guarantee conformance with the other</a:t>
            </a:r>
            <a:r>
              <a:rPr lang="en-US" dirty="0" smtClean="0"/>
              <a:t>.”</a:t>
            </a:r>
          </a:p>
          <a:p>
            <a:r>
              <a:rPr lang="en-US" dirty="0" smtClean="0"/>
              <a:t>“</a:t>
            </a:r>
            <a:r>
              <a:rPr lang="en-US" dirty="0"/>
              <a:t>Violating PDF/</a:t>
            </a:r>
            <a:r>
              <a:rPr lang="en-US" dirty="0" smtClean="0"/>
              <a:t>UA… </a:t>
            </a:r>
            <a:r>
              <a:rPr lang="en-US" dirty="0"/>
              <a:t>should be considered a violation of WCAG 2.0</a:t>
            </a:r>
            <a:r>
              <a:rPr lang="en-US" dirty="0" smtClean="0"/>
              <a:t>.”</a:t>
            </a:r>
            <a:endParaRPr lang="en-US" dirty="0"/>
          </a:p>
        </p:txBody>
      </p:sp>
    </p:spTree>
    <p:extLst>
      <p:ext uri="{BB962C8B-B14F-4D97-AF65-F5344CB8AC3E}">
        <p14:creationId xmlns:p14="http://schemas.microsoft.com/office/powerpoint/2010/main" val="378641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ADA Coordinator Report</a:t>
            </a:r>
            <a:endParaRPr lang="en-US" dirty="0"/>
          </a:p>
        </p:txBody>
      </p:sp>
      <p:sp>
        <p:nvSpPr>
          <p:cNvPr id="3" name="Text Placeholder 2"/>
          <p:cNvSpPr>
            <a:spLocks noGrp="1"/>
          </p:cNvSpPr>
          <p:nvPr>
            <p:ph type="body" idx="1"/>
          </p:nvPr>
        </p:nvSpPr>
        <p:spPr/>
        <p:txBody>
          <a:bodyPr/>
          <a:lstStyle/>
          <a:p>
            <a:r>
              <a:rPr lang="en-US" dirty="0" smtClean="0"/>
              <a:t>Anthony </a:t>
            </a:r>
            <a:r>
              <a:rPr lang="en-US" dirty="0" err="1" smtClean="0"/>
              <a:t>Fadale</a:t>
            </a:r>
            <a:endParaRPr lang="en-US" dirty="0"/>
          </a:p>
        </p:txBody>
      </p:sp>
    </p:spTree>
    <p:extLst>
      <p:ext uri="{BB962C8B-B14F-4D97-AF65-F5344CB8AC3E}">
        <p14:creationId xmlns:p14="http://schemas.microsoft.com/office/powerpoint/2010/main" val="16359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NetCentric</a:t>
            </a:r>
            <a:endParaRPr lang="en-US" dirty="0"/>
          </a:p>
        </p:txBody>
      </p:sp>
      <p:sp>
        <p:nvSpPr>
          <p:cNvPr id="3" name="Content Placeholder 2"/>
          <p:cNvSpPr>
            <a:spLocks noGrp="1"/>
          </p:cNvSpPr>
          <p:nvPr>
            <p:ph idx="1"/>
          </p:nvPr>
        </p:nvSpPr>
        <p:spPr/>
        <p:txBody>
          <a:bodyPr/>
          <a:lstStyle/>
          <a:p>
            <a:r>
              <a:rPr lang="en-US" dirty="0" smtClean="0"/>
              <a:t>It was mentioned last time that </a:t>
            </a:r>
            <a:r>
              <a:rPr lang="en-US" dirty="0" err="1" smtClean="0"/>
              <a:t>NetCentric</a:t>
            </a:r>
            <a:r>
              <a:rPr lang="en-US" dirty="0" smtClean="0"/>
              <a:t>, with its </a:t>
            </a:r>
            <a:r>
              <a:rPr lang="en-US" dirty="0" err="1" smtClean="0"/>
              <a:t>CommonLook</a:t>
            </a:r>
            <a:r>
              <a:rPr lang="en-US" dirty="0" smtClean="0"/>
              <a:t> line of products and services, </a:t>
            </a:r>
            <a:r>
              <a:rPr lang="en-US" dirty="0"/>
              <a:t>seems to be only major player in PDF accessibility </a:t>
            </a:r>
            <a:r>
              <a:rPr lang="en-US" dirty="0" smtClean="0"/>
              <a:t>space.</a:t>
            </a:r>
          </a:p>
          <a:p>
            <a:r>
              <a:rPr lang="en-US" dirty="0" err="1" smtClean="0"/>
              <a:t>NetCentric</a:t>
            </a:r>
            <a:r>
              <a:rPr lang="en-US" dirty="0" smtClean="0"/>
              <a:t> preliminary recommendation:</a:t>
            </a:r>
            <a:endParaRPr lang="en-US" dirty="0"/>
          </a:p>
        </p:txBody>
      </p:sp>
    </p:spTree>
    <p:extLst>
      <p:ext uri="{BB962C8B-B14F-4D97-AF65-F5344CB8AC3E}">
        <p14:creationId xmlns:p14="http://schemas.microsoft.com/office/powerpoint/2010/main" val="3772674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Kansas Agency</a:t>
            </a:r>
            <a:br>
              <a:rPr lang="en-US" dirty="0" smtClean="0"/>
            </a:br>
            <a:r>
              <a:rPr lang="en-US" dirty="0" smtClean="0"/>
              <a:t>Remediation Plan</a:t>
            </a:r>
            <a:endParaRPr lang="en-US" dirty="0"/>
          </a:p>
        </p:txBody>
      </p:sp>
      <p:sp>
        <p:nvSpPr>
          <p:cNvPr id="3" name="Content Placeholder 2"/>
          <p:cNvSpPr>
            <a:spLocks noGrp="1"/>
          </p:cNvSpPr>
          <p:nvPr>
            <p:ph sz="half" idx="1"/>
          </p:nvPr>
        </p:nvSpPr>
        <p:spPr>
          <a:xfrm>
            <a:off x="457200" y="1600200"/>
            <a:ext cx="8001000" cy="4525963"/>
          </a:xfrm>
        </p:spPr>
        <p:txBody>
          <a:bodyPr>
            <a:normAutofit fontScale="77500" lnSpcReduction="20000"/>
          </a:bodyPr>
          <a:lstStyle/>
          <a:p>
            <a:r>
              <a:rPr lang="en-US" b="1" dirty="0" smtClean="0"/>
              <a:t>Discovery </a:t>
            </a:r>
            <a:r>
              <a:rPr lang="en-US" dirty="0" smtClean="0"/>
              <a:t>- Scan agency URL using CommonLook Clarity.</a:t>
            </a:r>
          </a:p>
          <a:p>
            <a:pPr lvl="1"/>
            <a:r>
              <a:rPr lang="en-US" dirty="0" smtClean="0"/>
              <a:t>Access the remediation needs based on the Clarity reports and recommendations.</a:t>
            </a:r>
            <a:br>
              <a:rPr lang="en-US" dirty="0" smtClean="0"/>
            </a:br>
            <a:endParaRPr lang="en-US" dirty="0" smtClean="0"/>
          </a:p>
          <a:p>
            <a:r>
              <a:rPr lang="en-US" b="1" dirty="0" smtClean="0"/>
              <a:t>Remediation</a:t>
            </a:r>
            <a:r>
              <a:rPr lang="en-US" dirty="0" smtClean="0"/>
              <a:t> - CommonLook Services for bulk remediation of all PDF files found to not be meeting accessibility standards.</a:t>
            </a:r>
          </a:p>
          <a:p>
            <a:pPr lvl="1"/>
            <a:r>
              <a:rPr lang="en-US" dirty="0" smtClean="0"/>
              <a:t>Each PDF will be properly tagged and will come with a CommonLook 508 Compliance report accepted by HHS.</a:t>
            </a:r>
            <a:br>
              <a:rPr lang="en-US" dirty="0" smtClean="0"/>
            </a:br>
            <a:endParaRPr lang="en-US" dirty="0" smtClean="0"/>
          </a:p>
          <a:p>
            <a:r>
              <a:rPr lang="en-US" b="1" dirty="0" smtClean="0"/>
              <a:t>Tools and Services </a:t>
            </a:r>
            <a:r>
              <a:rPr lang="en-US" dirty="0" smtClean="0"/>
              <a:t>- Ongoing PDF Remediation using tools such as CommonLook Office and CommonLook PDF, Kansas agencies can create accessible PDF files quickly and easily.</a:t>
            </a:r>
            <a:br>
              <a:rPr lang="en-US" dirty="0" smtClean="0"/>
            </a:br>
            <a:endParaRPr lang="en-US" dirty="0" smtClean="0"/>
          </a:p>
          <a:p>
            <a:r>
              <a:rPr lang="en-US" b="1" dirty="0" smtClean="0"/>
              <a:t>Maintain Compliance </a:t>
            </a:r>
            <a:r>
              <a:rPr lang="en-US" dirty="0" smtClean="0"/>
              <a:t>– Via annual Scans – CommonLook Clarity scans on an annual basis will help assure KPAT is meeting the goals of accessibility for all.</a:t>
            </a:r>
          </a:p>
          <a:p>
            <a:pPr>
              <a:buNone/>
            </a:pPr>
            <a:endParaRPr lang="en-US"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Tree>
    <p:extLst>
      <p:ext uri="{BB962C8B-B14F-4D97-AF65-F5344CB8AC3E}">
        <p14:creationId xmlns:p14="http://schemas.microsoft.com/office/powerpoint/2010/main" val="2258792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Kansas Agency</a:t>
            </a:r>
            <a:br>
              <a:rPr lang="en-US" dirty="0" smtClean="0"/>
            </a:br>
            <a:r>
              <a:rPr lang="en-US" dirty="0" smtClean="0"/>
              <a:t>Remediation Plan</a:t>
            </a:r>
            <a:endParaRPr lang="en-US" dirty="0"/>
          </a:p>
        </p:txBody>
      </p:sp>
      <p:sp>
        <p:nvSpPr>
          <p:cNvPr id="3" name="Content Placeholder 2"/>
          <p:cNvSpPr>
            <a:spLocks noGrp="1"/>
          </p:cNvSpPr>
          <p:nvPr>
            <p:ph sz="half" idx="1"/>
          </p:nvPr>
        </p:nvSpPr>
        <p:spPr>
          <a:xfrm>
            <a:off x="457200" y="1600200"/>
            <a:ext cx="8001000" cy="4525963"/>
          </a:xfrm>
        </p:spPr>
        <p:txBody>
          <a:bodyPr>
            <a:normAutofit/>
          </a:bodyPr>
          <a:lstStyle/>
          <a:p>
            <a:r>
              <a:rPr lang="en-US" sz="2000" dirty="0" smtClean="0"/>
              <a:t>CommonLook Clarity Scan</a:t>
            </a:r>
          </a:p>
          <a:p>
            <a:pPr lvl="1"/>
            <a:r>
              <a:rPr lang="en-US" sz="2000" dirty="0" smtClean="0"/>
              <a:t>Scans are run on a specific URL (</a:t>
            </a:r>
            <a:r>
              <a:rPr lang="en-US" sz="2000" dirty="0" smtClean="0">
                <a:hlinkClick r:id="rId3"/>
              </a:rPr>
              <a:t>http://www.da.ks.gov</a:t>
            </a:r>
            <a:r>
              <a:rPr lang="en-US" sz="2000" dirty="0" smtClean="0"/>
              <a:t>).</a:t>
            </a:r>
          </a:p>
          <a:p>
            <a:pPr lvl="1"/>
            <a:r>
              <a:rPr lang="en-US" sz="2000" dirty="0" smtClean="0"/>
              <a:t>Reports are generated to show the status of the web site and which PDF files need to remediated for Accessibility.</a:t>
            </a:r>
          </a:p>
          <a:p>
            <a:r>
              <a:rPr lang="en-US" sz="2000" dirty="0" smtClean="0"/>
              <a:t>CommonLook Clarity Scans are $695 per URL.</a:t>
            </a:r>
            <a:endParaRPr lang="en-US" sz="2000"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pic>
        <p:nvPicPr>
          <p:cNvPr id="6" name="Picture 5" descr="Clarity-report.png"/>
          <p:cNvPicPr>
            <a:picLocks noChangeAspect="1"/>
          </p:cNvPicPr>
          <p:nvPr/>
        </p:nvPicPr>
        <p:blipFill>
          <a:blip r:embed="rId4" cstate="print"/>
          <a:stretch>
            <a:fillRect/>
          </a:stretch>
        </p:blipFill>
        <p:spPr>
          <a:xfrm>
            <a:off x="1676400" y="3733800"/>
            <a:ext cx="5029200" cy="2351265"/>
          </a:xfrm>
          <a:prstGeom prst="rect">
            <a:avLst/>
          </a:prstGeom>
        </p:spPr>
      </p:pic>
    </p:spTree>
    <p:extLst>
      <p:ext uri="{BB962C8B-B14F-4D97-AF65-F5344CB8AC3E}">
        <p14:creationId xmlns:p14="http://schemas.microsoft.com/office/powerpoint/2010/main" val="2738137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Kansas Agency</a:t>
            </a:r>
            <a:br>
              <a:rPr lang="en-US" dirty="0" smtClean="0"/>
            </a:br>
            <a:r>
              <a:rPr lang="en-US" dirty="0" smtClean="0"/>
              <a:t>Remediation Plan</a:t>
            </a:r>
            <a:endParaRPr lang="en-US" dirty="0"/>
          </a:p>
        </p:txBody>
      </p:sp>
      <p:sp>
        <p:nvSpPr>
          <p:cNvPr id="3" name="Content Placeholder 2"/>
          <p:cNvSpPr>
            <a:spLocks noGrp="1"/>
          </p:cNvSpPr>
          <p:nvPr>
            <p:ph sz="half" idx="1"/>
          </p:nvPr>
        </p:nvSpPr>
        <p:spPr>
          <a:xfrm>
            <a:off x="457200" y="1600200"/>
            <a:ext cx="8001000" cy="4525963"/>
          </a:xfrm>
        </p:spPr>
        <p:txBody>
          <a:bodyPr>
            <a:normAutofit/>
          </a:bodyPr>
          <a:lstStyle/>
          <a:p>
            <a:r>
              <a:rPr lang="en-US" sz="2000" b="1" dirty="0" smtClean="0"/>
              <a:t>CommonLook Services Remediation</a:t>
            </a:r>
          </a:p>
          <a:p>
            <a:pPr lvl="1"/>
            <a:r>
              <a:rPr lang="en-US" sz="2000" dirty="0" smtClean="0"/>
              <a:t>Sample Agency identified has 82 PDF files that need remediation.</a:t>
            </a:r>
          </a:p>
          <a:p>
            <a:pPr lvl="1"/>
            <a:r>
              <a:rPr lang="en-US" sz="2000" dirty="0" smtClean="0"/>
              <a:t>The documents on the site vary from as little as 1 page to as many as 163 pages, for a total page count of 847.</a:t>
            </a:r>
          </a:p>
          <a:p>
            <a:pPr lvl="1"/>
            <a:r>
              <a:rPr lang="en-US" sz="2000" dirty="0" smtClean="0"/>
              <a:t>After a CommonLook Clarity scan or if a customer submits their PDF files for remediation, CommonLook Services provides a </a:t>
            </a:r>
            <a:r>
              <a:rPr lang="en-US" sz="2000" b="1" dirty="0" smtClean="0"/>
              <a:t>fixed price</a:t>
            </a:r>
            <a:r>
              <a:rPr lang="en-US" sz="2000" dirty="0" smtClean="0"/>
              <a:t> quote for the remediation services.</a:t>
            </a:r>
          </a:p>
          <a:p>
            <a:pPr lvl="1"/>
            <a:r>
              <a:rPr lang="en-US" sz="2000" dirty="0" smtClean="0"/>
              <a:t>Customers are provided with a Section 508 Certificate for each document that is accepted by HHS.</a:t>
            </a:r>
          </a:p>
          <a:p>
            <a:r>
              <a:rPr lang="en-US" sz="2000" dirty="0" smtClean="0"/>
              <a:t>CommonLook Service is quoted based on your documents and averages $10 - $50 per page. For the purposes of this example, the remediation could range from $8,470 to $42,350 depending upon the complexity of the documents.</a:t>
            </a:r>
          </a:p>
          <a:p>
            <a:endParaRPr lang="en-US" sz="2000" dirty="0" smtClean="0"/>
          </a:p>
          <a:p>
            <a:endParaRPr lang="en-US" sz="2000"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Tree>
    <p:extLst>
      <p:ext uri="{BB962C8B-B14F-4D97-AF65-F5344CB8AC3E}">
        <p14:creationId xmlns:p14="http://schemas.microsoft.com/office/powerpoint/2010/main" val="4025975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Kansas Agency</a:t>
            </a:r>
            <a:br>
              <a:rPr lang="en-US" dirty="0" smtClean="0"/>
            </a:br>
            <a:r>
              <a:rPr lang="en-US" dirty="0" smtClean="0"/>
              <a:t>Remediation Plan</a:t>
            </a:r>
            <a:endParaRPr lang="en-US" dirty="0"/>
          </a:p>
        </p:txBody>
      </p:sp>
      <p:sp>
        <p:nvSpPr>
          <p:cNvPr id="3" name="Content Placeholder 2"/>
          <p:cNvSpPr>
            <a:spLocks noGrp="1"/>
          </p:cNvSpPr>
          <p:nvPr>
            <p:ph sz="half" idx="1"/>
          </p:nvPr>
        </p:nvSpPr>
        <p:spPr>
          <a:xfrm>
            <a:off x="457200" y="1600200"/>
            <a:ext cx="8001000" cy="4525963"/>
          </a:xfrm>
        </p:spPr>
        <p:txBody>
          <a:bodyPr>
            <a:normAutofit fontScale="92500" lnSpcReduction="10000"/>
          </a:bodyPr>
          <a:lstStyle/>
          <a:p>
            <a:r>
              <a:rPr lang="en-US" sz="2000" b="1" dirty="0" smtClean="0"/>
              <a:t>Ongoing PDF Remediation</a:t>
            </a:r>
          </a:p>
          <a:p>
            <a:pPr lvl="1"/>
            <a:r>
              <a:rPr lang="en-US" sz="2000" b="1" dirty="0" smtClean="0"/>
              <a:t>CommonLook PDF </a:t>
            </a:r>
            <a:r>
              <a:rPr lang="en-US" sz="2000" dirty="0" smtClean="0"/>
              <a:t>is used as an Adobe Acrobat Pro add-on to create fully accessible PDF and to remediate existing PDF files. This tool is more appropriate for webmasters and accessibility specialists in your state agencies.</a:t>
            </a:r>
          </a:p>
          <a:p>
            <a:pPr lvl="1"/>
            <a:r>
              <a:rPr lang="en-US" sz="2000" b="1" dirty="0" smtClean="0"/>
              <a:t>CommonLook Office </a:t>
            </a:r>
            <a:r>
              <a:rPr lang="en-US" sz="2000" dirty="0" smtClean="0"/>
              <a:t>is used to create accessible PDF content directly in Microsoft Word and PowerPoint. This tool is appropriate for end users and can be deployed across your entire agency using our volume site licensing.</a:t>
            </a:r>
          </a:p>
          <a:p>
            <a:pPr lvl="1"/>
            <a:r>
              <a:rPr lang="en-US" sz="2000" b="1" dirty="0" smtClean="0"/>
              <a:t>CommonLook Services </a:t>
            </a:r>
            <a:r>
              <a:rPr lang="en-US" sz="2000" dirty="0" smtClean="0"/>
              <a:t>can continue to be used for agencies that do not want to invest in software or do not have the staff available to do the accessibility remediation work for ongoing files published to their web sites.</a:t>
            </a:r>
          </a:p>
          <a:p>
            <a:r>
              <a:rPr lang="en-US" sz="2000" b="1" dirty="0" smtClean="0"/>
              <a:t>CommonLook PDF </a:t>
            </a:r>
            <a:r>
              <a:rPr lang="en-US" sz="2000" dirty="0" smtClean="0"/>
              <a:t>is $1299 per user, </a:t>
            </a:r>
            <a:r>
              <a:rPr lang="en-US" sz="2000" b="1" dirty="0" smtClean="0"/>
              <a:t>CommonLook Office Professional </a:t>
            </a:r>
            <a:r>
              <a:rPr lang="en-US" sz="2000" dirty="0" smtClean="0"/>
              <a:t>is $599 per user. We will be providing special pricing for the State of Kansas for bulk licensing</a:t>
            </a:r>
          </a:p>
          <a:p>
            <a:endParaRPr lang="en-US" sz="2000" dirty="0" smtClean="0"/>
          </a:p>
          <a:p>
            <a:endParaRPr lang="en-US" sz="2000"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Tree>
    <p:extLst>
      <p:ext uri="{BB962C8B-B14F-4D97-AF65-F5344CB8AC3E}">
        <p14:creationId xmlns:p14="http://schemas.microsoft.com/office/powerpoint/2010/main" val="3990298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Kansas Agency</a:t>
            </a:r>
            <a:br>
              <a:rPr lang="en-US" dirty="0" smtClean="0"/>
            </a:br>
            <a:r>
              <a:rPr lang="en-US" dirty="0" smtClean="0"/>
              <a:t>Remediation Plan</a:t>
            </a:r>
            <a:endParaRPr lang="en-US" dirty="0"/>
          </a:p>
        </p:txBody>
      </p:sp>
      <p:sp>
        <p:nvSpPr>
          <p:cNvPr id="3" name="Content Placeholder 2"/>
          <p:cNvSpPr>
            <a:spLocks noGrp="1"/>
          </p:cNvSpPr>
          <p:nvPr>
            <p:ph sz="half" idx="1"/>
          </p:nvPr>
        </p:nvSpPr>
        <p:spPr>
          <a:xfrm>
            <a:off x="457200" y="1600200"/>
            <a:ext cx="8001000" cy="4525963"/>
          </a:xfrm>
        </p:spPr>
        <p:txBody>
          <a:bodyPr>
            <a:normAutofit/>
          </a:bodyPr>
          <a:lstStyle/>
          <a:p>
            <a:r>
              <a:rPr lang="en-US" sz="2000" dirty="0" smtClean="0"/>
              <a:t>Annual CommonLook Clarity Scan</a:t>
            </a:r>
          </a:p>
          <a:p>
            <a:pPr lvl="1"/>
            <a:r>
              <a:rPr lang="en-US" sz="2000" dirty="0" smtClean="0"/>
              <a:t>Run annual scans on your web sites to ensure compliance.</a:t>
            </a:r>
          </a:p>
          <a:p>
            <a:pPr lvl="1"/>
            <a:r>
              <a:rPr lang="en-US" sz="2000" dirty="0" smtClean="0"/>
              <a:t>Reports can be used to identify any files that need remediation.</a:t>
            </a:r>
          </a:p>
          <a:p>
            <a:pPr lvl="1"/>
            <a:r>
              <a:rPr lang="en-US" sz="2000" dirty="0" smtClean="0"/>
              <a:t>Remediation can be done in-house or sent to CommonLook for remediation.</a:t>
            </a:r>
          </a:p>
          <a:p>
            <a:r>
              <a:rPr lang="en-US" sz="2000" dirty="0" smtClean="0"/>
              <a:t>CommonLook Clarity  Annual scans are $695 per URL</a:t>
            </a:r>
            <a:endParaRPr lang="en-US" sz="2000"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Copyright © NetCentric Technologies 2012</a:t>
            </a:r>
            <a:endParaRPr lang="en-US" dirty="0">
              <a:solidFill>
                <a:prstClr val="black">
                  <a:tint val="75000"/>
                </a:prstClr>
              </a:solidFill>
              <a:latin typeface="Calibri"/>
            </a:endParaRPr>
          </a:p>
        </p:txBody>
      </p:sp>
    </p:spTree>
    <p:extLst>
      <p:ext uri="{BB962C8B-B14F-4D97-AF65-F5344CB8AC3E}">
        <p14:creationId xmlns:p14="http://schemas.microsoft.com/office/powerpoint/2010/main" val="2546062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965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 Update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829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Progress (Updated)</a:t>
            </a:r>
            <a:endParaRPr lang="en-US" dirty="0"/>
          </a:p>
        </p:txBody>
      </p:sp>
      <p:sp>
        <p:nvSpPr>
          <p:cNvPr id="5" name="Content Placeholder 4"/>
          <p:cNvSpPr>
            <a:spLocks noGrp="1"/>
          </p:cNvSpPr>
          <p:nvPr>
            <p:ph idx="1"/>
          </p:nvPr>
        </p:nvSpPr>
        <p:spPr/>
        <p:txBody>
          <a:bodyPr>
            <a:normAutofit lnSpcReduction="10000"/>
          </a:bodyPr>
          <a:lstStyle/>
          <a:p>
            <a:r>
              <a:rPr lang="en-US" dirty="0" smtClean="0"/>
              <a:t>Last time, I presented new AMP findings compared to the results of the audit detailed in the KPAT Annual Report last January—but I neglected to correlate the performance to the usage of AMP.</a:t>
            </a:r>
          </a:p>
          <a:p>
            <a:r>
              <a:rPr lang="en-US" dirty="0" smtClean="0"/>
              <a:t>Here, then, are the results when considering only those agencies with AMP accounts:</a:t>
            </a:r>
            <a:endParaRPr lang="en-US" dirty="0"/>
          </a:p>
        </p:txBody>
      </p:sp>
    </p:spTree>
    <p:extLst>
      <p:ext uri="{BB962C8B-B14F-4D97-AF65-F5344CB8AC3E}">
        <p14:creationId xmlns:p14="http://schemas.microsoft.com/office/powerpoint/2010/main" val="307245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(Updated)</a:t>
            </a:r>
            <a:endParaRPr lang="en-US" dirty="0"/>
          </a:p>
        </p:txBody>
      </p:sp>
      <p:sp>
        <p:nvSpPr>
          <p:cNvPr id="5" name="Text Placeholder 4"/>
          <p:cNvSpPr>
            <a:spLocks noGrp="1"/>
          </p:cNvSpPr>
          <p:nvPr>
            <p:ph type="body" idx="1"/>
          </p:nvPr>
        </p:nvSpPr>
        <p:spPr/>
        <p:txBody>
          <a:bodyPr/>
          <a:lstStyle/>
          <a:p>
            <a:r>
              <a:rPr lang="en-US" dirty="0" smtClean="0"/>
              <a:t>All tested agencies, as presented last time</a:t>
            </a:r>
            <a:endParaRPr lang="en-US" dirty="0"/>
          </a:p>
        </p:txBody>
      </p:sp>
      <p:sp>
        <p:nvSpPr>
          <p:cNvPr id="3" name="Content Placeholder 2"/>
          <p:cNvSpPr>
            <a:spLocks noGrp="1"/>
          </p:cNvSpPr>
          <p:nvPr>
            <p:ph sz="half" idx="2"/>
          </p:nvPr>
        </p:nvSpPr>
        <p:spPr/>
        <p:txBody>
          <a:bodyPr numCol="1">
            <a:normAutofit fontScale="70000" lnSpcReduction="20000"/>
          </a:bodyPr>
          <a:lstStyle/>
          <a:p>
            <a:r>
              <a:rPr lang="en-US" dirty="0" smtClean="0"/>
              <a:t>Since the audit detailed in the KPAT Annual Report, </a:t>
            </a:r>
            <a:r>
              <a:rPr lang="en-US" b="1" dirty="0" smtClean="0">
                <a:solidFill>
                  <a:schemeClr val="accent1"/>
                </a:solidFill>
              </a:rPr>
              <a:t>77% </a:t>
            </a:r>
            <a:r>
              <a:rPr lang="en-US" dirty="0" smtClean="0"/>
              <a:t>of agencies have reduced their number of violations.</a:t>
            </a:r>
          </a:p>
          <a:p>
            <a:r>
              <a:rPr lang="en-US" dirty="0" smtClean="0"/>
              <a:t>Overall and average numbers of violations dropped </a:t>
            </a:r>
            <a:r>
              <a:rPr lang="en-US" b="1" dirty="0" smtClean="0">
                <a:solidFill>
                  <a:srgbClr val="0056F5"/>
                </a:solidFill>
              </a:rPr>
              <a:t>59%</a:t>
            </a:r>
            <a:r>
              <a:rPr lang="en-US" dirty="0" smtClean="0"/>
              <a:t>, due to an overall elimination of over </a:t>
            </a:r>
            <a:r>
              <a:rPr lang="en-US" b="1" dirty="0" smtClean="0">
                <a:solidFill>
                  <a:srgbClr val="0056F5"/>
                </a:solidFill>
              </a:rPr>
              <a:t>66,000 </a:t>
            </a:r>
            <a:r>
              <a:rPr lang="en-US" dirty="0" smtClean="0"/>
              <a:t>violations.</a:t>
            </a:r>
          </a:p>
          <a:p>
            <a:r>
              <a:rPr lang="en-US" dirty="0" smtClean="0"/>
              <a:t>Average violations per page is also down </a:t>
            </a:r>
            <a:r>
              <a:rPr lang="en-US" b="1" dirty="0" smtClean="0">
                <a:solidFill>
                  <a:srgbClr val="0056F5"/>
                </a:solidFill>
              </a:rPr>
              <a:t>34%</a:t>
            </a:r>
            <a:r>
              <a:rPr lang="en-US" dirty="0" smtClean="0"/>
              <a:t>.</a:t>
            </a:r>
          </a:p>
        </p:txBody>
      </p:sp>
      <p:sp>
        <p:nvSpPr>
          <p:cNvPr id="6" name="Text Placeholder 5"/>
          <p:cNvSpPr>
            <a:spLocks noGrp="1"/>
          </p:cNvSpPr>
          <p:nvPr>
            <p:ph type="body" sz="quarter" idx="3"/>
          </p:nvPr>
        </p:nvSpPr>
        <p:spPr/>
        <p:txBody>
          <a:bodyPr/>
          <a:lstStyle/>
          <a:p>
            <a:r>
              <a:rPr lang="en-US" dirty="0" smtClean="0"/>
              <a:t>Only AMP-using agencies</a:t>
            </a:r>
            <a:endParaRPr lang="en-US" dirty="0"/>
          </a:p>
        </p:txBody>
      </p:sp>
      <p:sp>
        <p:nvSpPr>
          <p:cNvPr id="4" name="Content Placeholder 3"/>
          <p:cNvSpPr>
            <a:spLocks noGrp="1"/>
          </p:cNvSpPr>
          <p:nvPr>
            <p:ph sz="quarter" idx="4"/>
          </p:nvPr>
        </p:nvSpPr>
        <p:spPr/>
        <p:txBody>
          <a:bodyPr>
            <a:normAutofit fontScale="70000" lnSpcReduction="20000"/>
          </a:bodyPr>
          <a:lstStyle/>
          <a:p>
            <a:r>
              <a:rPr lang="en-US" dirty="0"/>
              <a:t>Since the audit detailed in the KPAT Annual Report, </a:t>
            </a:r>
            <a:r>
              <a:rPr lang="en-US" b="1" dirty="0" smtClean="0">
                <a:solidFill>
                  <a:srgbClr val="0056F5"/>
                </a:solidFill>
              </a:rPr>
              <a:t>83% </a:t>
            </a:r>
            <a:r>
              <a:rPr lang="en-US" dirty="0"/>
              <a:t>of agencies have reduced their number of violations.</a:t>
            </a:r>
          </a:p>
          <a:p>
            <a:r>
              <a:rPr lang="en-US" dirty="0"/>
              <a:t>Overall and average numbers of violations dropped </a:t>
            </a:r>
            <a:r>
              <a:rPr lang="en-US" b="1" dirty="0" smtClean="0">
                <a:solidFill>
                  <a:srgbClr val="0056F5"/>
                </a:solidFill>
              </a:rPr>
              <a:t>76%</a:t>
            </a:r>
            <a:r>
              <a:rPr lang="en-US" dirty="0"/>
              <a:t>, due to an overall elimination of </a:t>
            </a:r>
            <a:r>
              <a:rPr lang="en-US" dirty="0" smtClean="0"/>
              <a:t>almost </a:t>
            </a:r>
            <a:r>
              <a:rPr lang="en-US" b="1" dirty="0" smtClean="0">
                <a:solidFill>
                  <a:srgbClr val="0056F5"/>
                </a:solidFill>
              </a:rPr>
              <a:t>57,000 </a:t>
            </a:r>
            <a:r>
              <a:rPr lang="en-US" dirty="0"/>
              <a:t>violations.</a:t>
            </a:r>
          </a:p>
          <a:p>
            <a:r>
              <a:rPr lang="en-US" dirty="0"/>
              <a:t>Average violations per page is also down </a:t>
            </a:r>
            <a:r>
              <a:rPr lang="en-US" b="1" dirty="0" smtClean="0">
                <a:solidFill>
                  <a:srgbClr val="0056F5"/>
                </a:solidFill>
              </a:rPr>
              <a:t>68%</a:t>
            </a:r>
            <a:r>
              <a:rPr lang="en-US" dirty="0"/>
              <a:t>.</a:t>
            </a:r>
          </a:p>
        </p:txBody>
      </p:sp>
    </p:spTree>
    <p:extLst>
      <p:ext uri="{BB962C8B-B14F-4D97-AF65-F5344CB8AC3E}">
        <p14:creationId xmlns:p14="http://schemas.microsoft.com/office/powerpoint/2010/main" val="4279541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AMP Rollout Notes</a:t>
            </a:r>
            <a:endParaRPr lang="en-US" dirty="0"/>
          </a:p>
        </p:txBody>
      </p:sp>
      <p:sp>
        <p:nvSpPr>
          <p:cNvPr id="8" name="Content Placeholder 7"/>
          <p:cNvSpPr>
            <a:spLocks noGrp="1"/>
          </p:cNvSpPr>
          <p:nvPr>
            <p:ph idx="1"/>
          </p:nvPr>
        </p:nvSpPr>
        <p:spPr/>
        <p:txBody>
          <a:bodyPr>
            <a:normAutofit lnSpcReduction="10000"/>
          </a:bodyPr>
          <a:lstStyle/>
          <a:p>
            <a:r>
              <a:rPr lang="en-US" dirty="0" smtClean="0"/>
              <a:t>All agencies (for which contact information was available) have been notified of AMP’s availability and offered access</a:t>
            </a:r>
          </a:p>
          <a:p>
            <a:r>
              <a:rPr lang="en-US" dirty="0" smtClean="0"/>
              <a:t>Two more AMP user training webinars have been scheduled:</a:t>
            </a:r>
          </a:p>
          <a:p>
            <a:pPr lvl="1"/>
            <a:r>
              <a:rPr lang="en-US" dirty="0" smtClean="0"/>
              <a:t>Tuesday, October 23, 2:00–3:30</a:t>
            </a:r>
          </a:p>
          <a:p>
            <a:pPr lvl="1"/>
            <a:r>
              <a:rPr lang="en-US" dirty="0" smtClean="0"/>
              <a:t>Thursday, October 25, 10:00–11:30</a:t>
            </a:r>
            <a:endParaRPr lang="en-US" dirty="0"/>
          </a:p>
        </p:txBody>
      </p:sp>
    </p:spTree>
    <p:extLst>
      <p:ext uri="{BB962C8B-B14F-4D97-AF65-F5344CB8AC3E}">
        <p14:creationId xmlns:p14="http://schemas.microsoft.com/office/powerpoint/2010/main" val="145306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63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It’s finally happening!</a:t>
            </a:r>
          </a:p>
          <a:p>
            <a:r>
              <a:rPr lang="en-US" dirty="0" smtClean="0"/>
              <a:t>I’m developing an introductory workshop to cover:</a:t>
            </a:r>
          </a:p>
          <a:p>
            <a:pPr lvl="1"/>
            <a:r>
              <a:rPr lang="en-US" dirty="0" smtClean="0"/>
              <a:t>Introduction to web accessibility and ITEC Policy 1210</a:t>
            </a:r>
          </a:p>
          <a:p>
            <a:pPr lvl="1"/>
            <a:r>
              <a:rPr lang="en-US" dirty="0" smtClean="0"/>
              <a:t>Assessment with AMP</a:t>
            </a:r>
          </a:p>
          <a:p>
            <a:pPr lvl="1"/>
            <a:r>
              <a:rPr lang="en-US" dirty="0"/>
              <a:t>Accessible development/remediation techniques, with specific examples for top </a:t>
            </a:r>
            <a:r>
              <a:rPr lang="en-US" dirty="0" smtClean="0"/>
              <a:t>issues</a:t>
            </a:r>
            <a:endParaRPr lang="en-US" dirty="0"/>
          </a:p>
        </p:txBody>
      </p:sp>
    </p:spTree>
    <p:extLst>
      <p:ext uri="{BB962C8B-B14F-4D97-AF65-F5344CB8AC3E}">
        <p14:creationId xmlns:p14="http://schemas.microsoft.com/office/powerpoint/2010/main" val="2226832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Kansas Office">
      <a:dk1>
        <a:sysClr val="windowText" lastClr="000000"/>
      </a:dk1>
      <a:lt1>
        <a:sysClr val="window" lastClr="FFFFFF"/>
      </a:lt1>
      <a:dk2>
        <a:srgbClr val="002569"/>
      </a:dk2>
      <a:lt2>
        <a:srgbClr val="E8E8E8"/>
      </a:lt2>
      <a:accent1>
        <a:srgbClr val="0056F5"/>
      </a:accent1>
      <a:accent2>
        <a:srgbClr val="761B0C"/>
      </a:accent2>
      <a:accent3>
        <a:srgbClr val="82B509"/>
      </a:accent3>
      <a:accent4>
        <a:srgbClr val="6953CF"/>
      </a:accent4>
      <a:accent5>
        <a:srgbClr val="159BBE"/>
      </a:accent5>
      <a:accent6>
        <a:srgbClr val="F1AD02"/>
      </a:accent6>
      <a:hlink>
        <a:srgbClr val="0040B5"/>
      </a:hlink>
      <a:folHlink>
        <a:srgbClr val="870AA4"/>
      </a:folHlink>
    </a:clrScheme>
    <a:fontScheme name="Kansas">
      <a:majorFont>
        <a:latin typeface="Futura Std Book"/>
        <a:ea typeface=""/>
        <a:cs typeface=""/>
      </a:majorFont>
      <a:minorFont>
        <a:latin typeface="Times New Roman"/>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emplate>
  <TotalTime>2836</TotalTime>
  <Words>1839</Words>
  <Application>Microsoft Office PowerPoint</Application>
  <PresentationFormat>On-screen Show (4:3)</PresentationFormat>
  <Paragraphs>181</Paragraphs>
  <Slides>36</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Times New Roman</vt:lpstr>
      <vt:lpstr>Futura Std Book</vt:lpstr>
      <vt:lpstr>Franklin Gothic Medium</vt:lpstr>
      <vt:lpstr>Franklin Gothic Book</vt:lpstr>
      <vt:lpstr>Wingdings 2</vt:lpstr>
      <vt:lpstr>Wingdings</vt:lpstr>
      <vt:lpstr>Calibri</vt:lpstr>
      <vt:lpstr>Genesis</vt:lpstr>
      <vt:lpstr>Office Theme</vt:lpstr>
      <vt:lpstr>Kansas Partnership for Accessible Technology</vt:lpstr>
      <vt:lpstr>Achieving Web Accessibility at the Department of Corrections</vt:lpstr>
      <vt:lpstr>State ADA Coordinator Report</vt:lpstr>
      <vt:lpstr>AMP Update</vt:lpstr>
      <vt:lpstr>Progress (Updated)</vt:lpstr>
      <vt:lpstr>Progress (Updated)</vt:lpstr>
      <vt:lpstr>AMP Rollout Notes</vt:lpstr>
      <vt:lpstr>Training</vt:lpstr>
      <vt:lpstr>Training</vt:lpstr>
      <vt:lpstr>Training</vt:lpstr>
      <vt:lpstr>Telephone Captioning Services</vt:lpstr>
      <vt:lpstr>Telephone Captioning Services</vt:lpstr>
      <vt:lpstr>2013 Meeting Schedule</vt:lpstr>
      <vt:lpstr>2013 Meeting Schedule </vt:lpstr>
      <vt:lpstr>PDF Accessibility</vt:lpstr>
      <vt:lpstr>Recap</vt:lpstr>
      <vt:lpstr>Existing Requirements</vt:lpstr>
      <vt:lpstr>PDF Accessibility Prerequisites : Text and Tags</vt:lpstr>
      <vt:lpstr>Scope</vt:lpstr>
      <vt:lpstr>Scope</vt:lpstr>
      <vt:lpstr>Originating Documents</vt:lpstr>
      <vt:lpstr>PDF Accessibility Resources</vt:lpstr>
      <vt:lpstr>Commercial Authoring Software</vt:lpstr>
      <vt:lpstr>PDF/UA</vt:lpstr>
      <vt:lpstr>PDF/UA Observations</vt:lpstr>
      <vt:lpstr>PDF/UA Observations</vt:lpstr>
      <vt:lpstr>PDF/UA Observations</vt:lpstr>
      <vt:lpstr>“Achieving WCAG 2.0 with PDF/UA”</vt:lpstr>
      <vt:lpstr>“Achieving WCAG 2.0 with PDF/UA”</vt:lpstr>
      <vt:lpstr>NetCentric</vt:lpstr>
      <vt:lpstr>Example Kansas Agency Remediation Plan</vt:lpstr>
      <vt:lpstr>Example Kansas Agency Remediation Plan</vt:lpstr>
      <vt:lpstr>Example Kansas Agency Remediation Plan</vt:lpstr>
      <vt:lpstr>Example Kansas Agency Remediation Plan</vt:lpstr>
      <vt:lpstr>Example Kansas Agency Remediation Plan</vt:lpstr>
      <vt:lpstr>Open Discussion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subject/>
  <dc:creator>Cole Robison</dc:creator>
  <cp:keywords/>
  <dc:description/>
  <cp:lastModifiedBy>Cole Robison</cp:lastModifiedBy>
  <cp:revision>153</cp:revision>
  <cp:lastPrinted>2012-01-27T15:23:06Z</cp:lastPrinted>
  <dcterms:created xsi:type="dcterms:W3CDTF">2012-01-25T15:49:27Z</dcterms:created>
  <dcterms:modified xsi:type="dcterms:W3CDTF">2012-10-04T16:46:47Z</dcterms:modified>
  <cp:category/>
</cp:coreProperties>
</file>