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1" r:id="rId3"/>
    <p:sldId id="275" r:id="rId4"/>
    <p:sldId id="262" r:id="rId5"/>
    <p:sldId id="264" r:id="rId6"/>
    <p:sldId id="266" r:id="rId7"/>
    <p:sldId id="272" r:id="rId8"/>
    <p:sldId id="267" r:id="rId9"/>
    <p:sldId id="268" r:id="rId10"/>
    <p:sldId id="269" r:id="rId11"/>
    <p:sldId id="270" r:id="rId12"/>
    <p:sldId id="271" r:id="rId13"/>
    <p:sldId id="273" r:id="rId14"/>
    <p:sldId id="258" r:id="rId15"/>
    <p:sldId id="259" r:id="rId16"/>
    <p:sldId id="260" r:id="rId17"/>
    <p:sldId id="276" r:id="rId18"/>
    <p:sldId id="279" r:id="rId19"/>
    <p:sldId id="277" r:id="rId20"/>
    <p:sldId id="278" r:id="rId2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717174"/>
    <a:srgbClr val="E62E26"/>
    <a:srgbClr val="0072BC"/>
    <a:srgbClr val="55A1D2"/>
    <a:srgbClr val="AAD0E9"/>
    <a:srgbClr val="F7B85C"/>
    <a:srgbClr val="00A256"/>
    <a:srgbClr val="3BA0CB"/>
    <a:srgbClr val="F99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12" autoAdjust="0"/>
    <p:restoredTop sz="89562" autoAdjust="0"/>
  </p:normalViewPr>
  <p:slideViewPr>
    <p:cSldViewPr showGuides="1">
      <p:cViewPr varScale="1">
        <p:scale>
          <a:sx n="88" d="100"/>
          <a:sy n="88" d="100"/>
        </p:scale>
        <p:origin x="-1392" y="-108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  <c:txPr>
        <a:bodyPr/>
        <a:lstStyle/>
        <a:p>
          <a:pPr>
            <a:defRPr b="1">
              <a:solidFill>
                <a:srgbClr val="FFFFFF"/>
              </a:solidFill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2011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chemeClr val="bg1"/>
                  </a:solidFill>
                </a:ln>
              </c:spPr>
            </c:leaderLines>
          </c:dLbls>
          <c:cat>
            <c:strRef>
              <c:f>Sheet1!$A$2:$A$6</c:f>
              <c:strCache>
                <c:ptCount val="5"/>
                <c:pt idx="0">
                  <c:v>Yes</c:v>
                </c:pt>
                <c:pt idx="1">
                  <c:v>In progress</c:v>
                </c:pt>
                <c:pt idx="2">
                  <c:v>No</c:v>
                </c:pt>
                <c:pt idx="3">
                  <c:v>Did not answer</c:v>
                </c:pt>
                <c:pt idx="4">
                  <c:v>N/A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28</c:v>
                </c:pt>
                <c:pt idx="1">
                  <c:v>2</c:v>
                </c:pt>
                <c:pt idx="2">
                  <c:v>20</c:v>
                </c:pt>
                <c:pt idx="3">
                  <c:v>7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>
              <a:solidFill>
                <a:srgbClr val="FFFFFF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rPr lang="en-US" dirty="0" smtClean="0">
                <a:solidFill>
                  <a:srgbClr val="FFFFFF"/>
                </a:solidFill>
              </a:rPr>
              <a:t>2012</a:t>
            </a:r>
            <a:endParaRPr lang="en-US" dirty="0">
              <a:solidFill>
                <a:srgbClr val="FFFFFF"/>
              </a:solidFill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4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Yes</c:v>
                </c:pt>
                <c:pt idx="1">
                  <c:v>In progress</c:v>
                </c:pt>
                <c:pt idx="2">
                  <c:v>No</c:v>
                </c:pt>
                <c:pt idx="3">
                  <c:v>Did not answer</c:v>
                </c:pt>
                <c:pt idx="4">
                  <c:v>N/A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1</c:v>
                </c:pt>
                <c:pt idx="2">
                  <c:v>13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400" b="0" dirty="0">
                <a:solidFill>
                  <a:srgbClr val="FFFFFF"/>
                </a:solidFill>
              </a:rPr>
              <a:t>Completed an internal web site accessibility assessment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Completed an internal web site accessibility assessment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Yes</c:v>
                </c:pt>
                <c:pt idx="1">
                  <c:v>In progress</c:v>
                </c:pt>
                <c:pt idx="2">
                  <c:v>No</c:v>
                </c:pt>
                <c:pt idx="3">
                  <c:v>Did not answer</c:v>
                </c:pt>
                <c:pt idx="4">
                  <c:v>N/A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</c:v>
                </c:pt>
                <c:pt idx="1">
                  <c:v>2</c:v>
                </c:pt>
                <c:pt idx="2">
                  <c:v>15</c:v>
                </c:pt>
                <c:pt idx="3">
                  <c:v>4</c:v>
                </c:pt>
                <c:pt idx="4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solidFill>
                <a:srgbClr val="FFFFFF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  <c:txPr>
        <a:bodyPr/>
        <a:lstStyle/>
        <a:p>
          <a:pPr>
            <a:defRPr b="0">
              <a:solidFill>
                <a:srgbClr val="FFFFFF"/>
              </a:solidFill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Responded in table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solidFill>
                <a:srgbClr val="FFFFFF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723967-CE7D-4A71-A8B4-FC81B008E3AE}" type="datetimeFigureOut">
              <a:rPr lang="fr-FR"/>
              <a:pPr>
                <a:defRPr/>
              </a:pPr>
              <a:t>11/02/2013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655695-19F4-4A33-8651-718F84746D2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83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Agency Contact Listing at http://da.ks.gov/Phonebook/agencyprint.asp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Additions were public universities from http://www.kansasregents.org/interactive_map_listing missing from the list, and the Legislature.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51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70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66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66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66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66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66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39717-3A9E-4EE9-B526-A250208D2F8A}" type="datetimeFigureOut">
              <a:rPr lang="fr-FR"/>
              <a:pPr>
                <a:defRPr/>
              </a:pPr>
              <a:t>11/02/2013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27D7-3B07-4F06-8103-74D6D6F06E13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32B1F-E52A-4BF9-8CCC-BA7E13C93834}" type="datetimeFigureOut">
              <a:rPr lang="fr-FR"/>
              <a:pPr>
                <a:defRPr/>
              </a:pPr>
              <a:t>11/02/2013</a:t>
            </a:fld>
            <a:endParaRPr lang="fr-F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CF40E-01F6-4311-A266-80EEA2838C0E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F9ED5-0AE2-49BF-8A64-9A446670FCC1}" type="datetimeFigureOut">
              <a:rPr lang="fr-FR"/>
              <a:pPr>
                <a:defRPr/>
              </a:pPr>
              <a:t>11/02/2013</a:t>
            </a:fld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B0FA7-BAB9-4431-8F0F-FCEEB415456B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2B7D9-73C5-4611-BE3E-BA9C341544D2}" type="datetimeFigureOut">
              <a:rPr lang="fr-FR"/>
              <a:pPr>
                <a:defRPr/>
              </a:pPr>
              <a:t>11/02/2013</a:t>
            </a:fld>
            <a:endParaRPr lang="fr-F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D93F-B79A-490B-95A5-07E07F614D1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257F-1982-4C87-8393-D72C01404573}" type="datetimeFigureOut">
              <a:rPr lang="fr-FR"/>
              <a:pPr>
                <a:defRPr/>
              </a:pPr>
              <a:t>11/02/2013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18FB6-C1AF-4B6F-AB35-47F4B1AE270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fr-FR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2D4F2-120E-4475-9477-F0D58FCAC0EB}" type="datetimeFigureOut">
              <a:rPr lang="fr-FR"/>
              <a:pPr>
                <a:defRPr/>
              </a:pPr>
              <a:t>11/02/2013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AE213-C0F7-42A1-B7C1-FC1EEC477DE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21408" y="164592"/>
            <a:ext cx="683971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r-FR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47" y="116540"/>
            <a:ext cx="1092278" cy="7921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Kansas Partnership for Accessible Technology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February 12, 2013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144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Most Frequent Violations</a:t>
            </a:r>
            <a:br>
              <a:rPr lang="en-US" sz="3200" dirty="0" smtClean="0"/>
            </a:br>
            <a:r>
              <a:rPr lang="en-US" sz="2800" dirty="0" smtClean="0"/>
              <a:t>(by Violation Count)</a:t>
            </a:r>
            <a:endParaRPr lang="en-US" sz="3200" dirty="0"/>
          </a:p>
        </p:txBody>
      </p:sp>
      <p:graphicFrame>
        <p:nvGraphicFramePr>
          <p:cNvPr id="4" name="Content Placeholder 3" descr="Table of the most frequest violations by violation count. &quot;Avoid the sole use of device dependent event handlers&quot; tops the list, with 16,514 violation instances, though this is down from 25,363 a year ago. This downward trend in violations is generally reflected throughout. The next four most frequently violated best practices were &quot;Avoid unnecessary use of heading element&quot; (15,942 instances), &quot;Ensure heading elements are properly ordered&quot; (8,374), &quot;Ensure keyboard focus is only assigned to elements that are defined as keyboard focusable without setting a tabindex&quot; (8,035), and &quot;Provide valid labels for form fields&quot; (7,763)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991982"/>
              </p:ext>
            </p:extLst>
          </p:nvPr>
        </p:nvGraphicFramePr>
        <p:xfrm>
          <a:off x="283464" y="1161288"/>
          <a:ext cx="8572554" cy="3749040"/>
        </p:xfrm>
        <a:graphic>
          <a:graphicData uri="http://schemas.openxmlformats.org/drawingml/2006/table">
            <a:tbl>
              <a:tblPr firstRow="1">
                <a:tableStyleId>{68D230F3-CF80-4859-8CE7-A43EE81993B5}</a:tableStyleId>
              </a:tblPr>
              <a:tblGrid>
                <a:gridCol w="2944368"/>
                <a:gridCol w="1029254"/>
                <a:gridCol w="1362456"/>
                <a:gridCol w="874806"/>
                <a:gridCol w="1240044"/>
                <a:gridCol w="112162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Best Practice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Violations</a:t>
                      </a:r>
                    </a:p>
                  </a:txBody>
                  <a:tcPr anchor="b"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Percentage of Pages with Violation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Severity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Noticeability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Tractability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1. Avoid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the sole use of device dependent event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handlers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(2)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16,514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(25,363)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18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(17%)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2. Avoid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unnecessary use of heading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elements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(–)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15,942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(–)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(–)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3. Ensure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heading elements are properly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ordered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8,374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(38,957)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17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(18%)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4. Ensure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keyboard focus is only assigned to elements that are defined as keyboard focusable without setting a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tabindex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(4)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8,035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(8,347)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(8%)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5. Provide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valid labels for form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fields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(3)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7,763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(12,301)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28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(42%)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6364224"/>
            <a:ext cx="8229600" cy="307777"/>
          </a:xfrm>
          <a:prstGeom prst="rect">
            <a:avLst/>
          </a:prstGeom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 smtClean="0">
                <a:solidFill>
                  <a:srgbClr val="898989"/>
                </a:solidFill>
                <a:cs typeface="Arial" pitchFamily="34" charset="0"/>
              </a:rPr>
              <a:t>Last year’s info in parentheses</a:t>
            </a:r>
            <a:endParaRPr lang="en-US" sz="1400" i="1" dirty="0">
              <a:solidFill>
                <a:srgbClr val="898989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3785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Most Severe Violations</a:t>
            </a:r>
            <a:endParaRPr lang="en-US" dirty="0"/>
          </a:p>
        </p:txBody>
      </p:sp>
      <p:graphicFrame>
        <p:nvGraphicFramePr>
          <p:cNvPr id="4" name="Content Placeholder 3" descr="Table of the most severe violations. Three violated rated &quot;10&quot; for severity top the list: &quot;Provide alternative text for images&quot;, &quot;Provide valid labels for form fields&quot;, and &quot;Ensure headers and cells are properly associated&quot;. Next in line were &quot;Avoid utilizing sub-tables in header elements&quot;, with a severity score of 9, and &quot;Avoid the sole use of device dependent event handlers&quot;, &quot;Ensure image buttons provide alternative text&quot;, and &quot;Embed Flash Player content in a manner that exposes accessibility&quot;, each rated &quot;8&quot;. All of these but &quot;Avoid utilizing sub-tables in header elements&quot; exhibit fewer violation instances and affect fewer pages than last year, and that one only accounts for 50 instanc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692926"/>
              </p:ext>
            </p:extLst>
          </p:nvPr>
        </p:nvGraphicFramePr>
        <p:xfrm>
          <a:off x="285723" y="1161288"/>
          <a:ext cx="8572554" cy="4572000"/>
        </p:xfrm>
        <a:graphic>
          <a:graphicData uri="http://schemas.openxmlformats.org/drawingml/2006/table">
            <a:tbl>
              <a:tblPr firstRow="1">
                <a:tableStyleId>{68D230F3-CF80-4859-8CE7-A43EE81993B5}</a:tableStyleId>
              </a:tblPr>
              <a:tblGrid>
                <a:gridCol w="2944368"/>
                <a:gridCol w="1029254"/>
                <a:gridCol w="1362456"/>
                <a:gridCol w="874806"/>
                <a:gridCol w="1240044"/>
                <a:gridCol w="112162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Best Practice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Violations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Percentage of Pages with Violation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Severity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anchor="b"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Noticeability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Tractability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T). Provide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alternative text for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images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 (T))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6,928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(7,171)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14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(18%)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 (T). Provide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valid labels for form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fields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</a:t>
                      </a:r>
                      <a:r>
                        <a:rPr lang="en-US" sz="11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(T))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7,763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(12,301)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28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(42%)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 (T). Ensure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headers and cells are properly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associated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 (T))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14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(4,043)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(24%)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4. Avoid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utilizing sub-tables in header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elements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(5)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50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(15)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(0%)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5 (T). Avoid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the sole use of device dependent event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handlers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(6 (T))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16,514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(25,363)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18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(17%)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5 (T). Ensure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image buttons provide alternative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text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(12)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252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(311)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(2%)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5 (T). Embed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Flash Player content in a manner that exposes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accessibility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(6 (T))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255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(650)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(2%)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6364224"/>
            <a:ext cx="8229600" cy="307777"/>
          </a:xfrm>
          <a:prstGeom prst="rect">
            <a:avLst/>
          </a:prstGeom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 smtClean="0">
                <a:solidFill>
                  <a:srgbClr val="898989"/>
                </a:solidFill>
                <a:cs typeface="Arial" pitchFamily="34" charset="0"/>
              </a:rPr>
              <a:t>Last year’s info in parentheses</a:t>
            </a:r>
            <a:endParaRPr lang="en-US" sz="1400" i="1" dirty="0">
              <a:solidFill>
                <a:srgbClr val="898989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1035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Most Tractable Violations</a:t>
            </a:r>
            <a:endParaRPr lang="en-US" dirty="0"/>
          </a:p>
        </p:txBody>
      </p:sp>
      <p:graphicFrame>
        <p:nvGraphicFramePr>
          <p:cNvPr id="4" name="Content Placeholder 3" descr="Table of the most tractable violations, all of which are rated &quot;2&quot; on a 10-point scale. They are: &quot;Provide alternative text for images&quot;, &quot;Provide valid labels for form fields&quot;, &quot;Avoid the sole use of device dependent event handlers&quot;, &quot;Ensure frame titles are meaningful&quot;, &quot;Provide valid, concise, and meaningful alternative text for image buttons&quot;, &quot;Ensure the language of a document is set&quot;, &quot;Avoid unnecessary use of heading elements&quot;, and &quot;Ensure hr elements utilize relative sizing&quot;. Violation occurrences for all have decreased since last year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6089202"/>
              </p:ext>
            </p:extLst>
          </p:nvPr>
        </p:nvGraphicFramePr>
        <p:xfrm>
          <a:off x="286518" y="1161506"/>
          <a:ext cx="8570964" cy="5090160"/>
        </p:xfrm>
        <a:graphic>
          <a:graphicData uri="http://schemas.openxmlformats.org/drawingml/2006/table">
            <a:tbl>
              <a:tblPr firstRow="1">
                <a:tableStyleId>{68D230F3-CF80-4859-8CE7-A43EE81993B5}</a:tableStyleId>
              </a:tblPr>
              <a:tblGrid>
                <a:gridCol w="2944368"/>
                <a:gridCol w="1029254"/>
                <a:gridCol w="1360866"/>
                <a:gridCol w="874806"/>
                <a:gridCol w="1240044"/>
                <a:gridCol w="112162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Best Practice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Violations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Percentage of Pages with Violation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Severity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Noticeability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Tractability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b"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T).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Provide 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alternative text for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images </a:t>
                      </a: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(1 (T))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6,928 </a:t>
                      </a: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(7,171)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14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(18%)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T).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Provide 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 labels for form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fields 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 (T))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7,763 </a:t>
                      </a: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(12,301) 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28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(42%)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T).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Avoid 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the sole use of device dependent event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handlers 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 (T))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16,514 </a:t>
                      </a: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(25,363)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18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(17%)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T).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Ensure 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frame titles are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meaningful 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 (T))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991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(1,530) 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(6%)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T).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Provide 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valid, concise, and meaningful alternative text for image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buttons 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 (T))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252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(311)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(2%)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T).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Ensure 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the language of a document is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set 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 (T))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3,726 </a:t>
                      </a: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(5,918)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32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(52%)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T).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Avoid 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unnecessary use of heading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elements 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(–)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15,942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(–)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(–)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T).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Ensure 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hr elements utilize relative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sizing 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 (T))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40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(630)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(0%)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6361673"/>
            <a:ext cx="8229600" cy="307777"/>
          </a:xfrm>
          <a:prstGeom prst="rect">
            <a:avLst/>
          </a:prstGeom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 smtClean="0">
                <a:solidFill>
                  <a:srgbClr val="898989"/>
                </a:solidFill>
                <a:cs typeface="Arial" pitchFamily="34" charset="0"/>
              </a:rPr>
              <a:t>Last year’s info in parentheses</a:t>
            </a:r>
            <a:endParaRPr lang="en-US" sz="1400" i="1" dirty="0">
              <a:solidFill>
                <a:srgbClr val="898989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1711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cap="none" dirty="0" smtClean="0"/>
              <a:t>Three Year IT Management and Budget Plans</a:t>
            </a:r>
            <a:endParaRPr lang="en-US" sz="4400" b="0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1751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Year IT Plan Responses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1196690"/>
            <a:ext cx="8229600" cy="461665"/>
          </a:xfrm>
          <a:prstGeom prst="rect">
            <a:avLst/>
          </a:prstGeom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FF"/>
                </a:solidFill>
                <a:cs typeface="Arial" pitchFamily="34" charset="0"/>
              </a:rPr>
              <a:t>Completed an external web site accessibility assessment</a:t>
            </a:r>
            <a:endParaRPr lang="en-US" sz="2400" dirty="0">
              <a:solidFill>
                <a:srgbClr val="FFFFFF"/>
              </a:solidFill>
              <a:cs typeface="Arial" pitchFamily="34" charset="0"/>
            </a:endParaRPr>
          </a:p>
        </p:txBody>
      </p:sp>
      <p:graphicFrame>
        <p:nvGraphicFramePr>
          <p:cNvPr id="5" name="Content Placeholder 4" descr="Pie chart showing the distrubution of responses to the question of whether an agency completed an external web site accessibility assessment last year. 48% said Yes, 3% In progress, 35% No, 12% Did not answer, and 2% indicated the question was not applicable.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86898797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 descr="Pie chart showing the distrubution of responses to the question of whether an agency completed an external web site accessibility assessment this year. 68% said Yes, 2% In progress, 28% No,  and 2% Did not answer.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60948720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084088"/>
            <a:ext cx="8229600" cy="369332"/>
          </a:xfrm>
          <a:prstGeom prst="rect">
            <a:avLst/>
          </a:prstGeom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i="1" dirty="0" smtClean="0">
                <a:solidFill>
                  <a:srgbClr val="898989"/>
                </a:solidFill>
                <a:cs typeface="Arial" pitchFamily="34" charset="0"/>
              </a:rPr>
              <a:t>Based on 47 agency responses</a:t>
            </a:r>
            <a:endParaRPr lang="en-US" sz="1800" i="1" dirty="0">
              <a:solidFill>
                <a:srgbClr val="898989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5223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Graphic spid="6" grpId="0">
        <p:bldAsOne/>
      </p:bldGraphic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Year IT Plan Responses</a:t>
            </a:r>
            <a:endParaRPr lang="en-US" dirty="0"/>
          </a:p>
        </p:txBody>
      </p:sp>
      <p:graphicFrame>
        <p:nvGraphicFramePr>
          <p:cNvPr id="7" name="Content Placeholder 6" descr="Pie chart showing the distrubution of responses to the question of whether an agency completed an internal web site accessibility assessment. 30% said Yes, 4% In progress, 32% No, 8% Did not answer, and 26% indicated the question was not applicable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0230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187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Year IT Plan Responses</a:t>
            </a:r>
            <a:endParaRPr lang="en-US" dirty="0"/>
          </a:p>
        </p:txBody>
      </p:sp>
      <p:graphicFrame>
        <p:nvGraphicFramePr>
          <p:cNvPr id="4" name="Content Placeholder 3" descr="Pie chart showing the distrubution of responses to the detailed assessment tables in the Three Year IT Plan template. 64% provided information in the tables, and 36% did not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1692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59645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Ideas for Addressing PDF Accessibility on Kansas State Web Sites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David Herr, NetCentric Technologies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6247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Discussion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719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Meeting Schedule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5163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Accessibility Status of State of Kansas Websites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080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None of the options in the poll rose to the top as I’d hoped.</a:t>
            </a:r>
          </a:p>
          <a:p>
            <a:pPr lvl="1"/>
            <a:r>
              <a:rPr lang="en-US" dirty="0" smtClean="0"/>
              <a:t>All in the first week of the month</a:t>
            </a:r>
          </a:p>
          <a:p>
            <a:r>
              <a:rPr lang="en-US" dirty="0" smtClean="0"/>
              <a:t>Based on it and other feedback, we gave this, the second Tuesday, a try.</a:t>
            </a:r>
          </a:p>
          <a:p>
            <a:r>
              <a:rPr lang="en-US" dirty="0" smtClean="0"/>
              <a:t>Would this work going forward?</a:t>
            </a:r>
          </a:p>
          <a:p>
            <a:r>
              <a:rPr lang="en-US" dirty="0" smtClean="0"/>
              <a:t>Would put our next meeting on</a:t>
            </a:r>
            <a:br>
              <a:rPr lang="en-US" dirty="0" smtClean="0"/>
            </a:br>
            <a:r>
              <a:rPr lang="en-US" b="1" dirty="0" smtClean="0"/>
              <a:t>Tuesday, April 9, 2:30–4:30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977031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AMP Usage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211 Users</a:t>
            </a:r>
          </a:p>
          <a:p>
            <a:r>
              <a:rPr lang="en-US" dirty="0" smtClean="0"/>
              <a:t>45 agencies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4156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cap="none" dirty="0" smtClean="0"/>
              <a:t>AMP Assessment</a:t>
            </a:r>
            <a:endParaRPr lang="en-US" sz="4400" b="0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0246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Matches last year’s for direct comparison</a:t>
            </a:r>
          </a:p>
          <a:p>
            <a:r>
              <a:rPr lang="en-US" dirty="0" smtClean="0"/>
              <a:t>63 agency home page domains, as represented in the Agency Contact Listing page of the Communication Directory on the Department of Administration website (with corrections and a few additions)</a:t>
            </a:r>
          </a:p>
          <a:p>
            <a:r>
              <a:rPr lang="en-US" dirty="0" smtClean="0"/>
              <a:t>Spidered each site up to 250 pages</a:t>
            </a:r>
          </a:p>
          <a:p>
            <a:r>
              <a:rPr lang="en-US" dirty="0" smtClean="0"/>
              <a:t>Automated testing</a:t>
            </a:r>
          </a:p>
        </p:txBody>
      </p:sp>
    </p:spTree>
    <p:extLst>
      <p:ext uri="{BB962C8B-B14F-4D97-AF65-F5344CB8AC3E}">
        <p14:creationId xmlns:p14="http://schemas.microsoft.com/office/powerpoint/2010/main" val="36961326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11,031 </a:t>
            </a:r>
            <a:r>
              <a:rPr lang="en-US" dirty="0"/>
              <a:t>pages scanned</a:t>
            </a:r>
          </a:p>
          <a:p>
            <a:pPr lvl="1"/>
            <a:r>
              <a:rPr lang="en-US" dirty="0"/>
              <a:t>11,084 </a:t>
            </a:r>
            <a:r>
              <a:rPr lang="en-US" dirty="0" smtClean="0"/>
              <a:t>last year</a:t>
            </a:r>
            <a:endParaRPr lang="en-US" dirty="0"/>
          </a:p>
          <a:p>
            <a:r>
              <a:rPr lang="en-US" dirty="0" smtClean="0"/>
              <a:t>8,041 pages had one or more violations (72.9%)</a:t>
            </a:r>
          </a:p>
          <a:p>
            <a:pPr lvl="1"/>
            <a:r>
              <a:rPr lang="en-US" dirty="0" smtClean="0"/>
              <a:t>Down from 9,292 </a:t>
            </a:r>
            <a:r>
              <a:rPr lang="en-US" dirty="0"/>
              <a:t>pages (83.8%</a:t>
            </a:r>
            <a:r>
              <a:rPr lang="en-US" dirty="0" smtClean="0"/>
              <a:t>) last year</a:t>
            </a:r>
          </a:p>
          <a:p>
            <a:pPr lvl="1"/>
            <a:r>
              <a:rPr lang="en-US" dirty="0" smtClean="0"/>
              <a:t>~11% reduction in pages with violations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726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Agencies and Violations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last year, </a:t>
            </a:r>
            <a:r>
              <a:rPr lang="en-US" b="1" dirty="0" smtClean="0"/>
              <a:t>70% </a:t>
            </a:r>
            <a:r>
              <a:rPr lang="en-US" dirty="0" smtClean="0"/>
              <a:t>of agencies have reduced their number of violations.</a:t>
            </a:r>
          </a:p>
          <a:p>
            <a:r>
              <a:rPr lang="en-US" dirty="0" smtClean="0"/>
              <a:t>Overall and average numbers of violations dropped </a:t>
            </a:r>
            <a:r>
              <a:rPr lang="en-US" b="1" dirty="0" smtClean="0"/>
              <a:t>35%</a:t>
            </a:r>
            <a:r>
              <a:rPr lang="en-US" dirty="0" smtClean="0"/>
              <a:t>, due to an overall elimination of almost </a:t>
            </a:r>
            <a:r>
              <a:rPr lang="en-US" b="1" dirty="0" smtClean="0"/>
              <a:t>41,000 </a:t>
            </a:r>
            <a:r>
              <a:rPr lang="en-US" dirty="0" smtClean="0"/>
              <a:t>violations.</a:t>
            </a:r>
          </a:p>
        </p:txBody>
      </p:sp>
    </p:spTree>
    <p:extLst>
      <p:ext uri="{BB962C8B-B14F-4D97-AF65-F5344CB8AC3E}">
        <p14:creationId xmlns:p14="http://schemas.microsoft.com/office/powerpoint/2010/main" val="15266532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Numbers of Violations</a:t>
            </a:r>
            <a:endParaRPr lang="en-US" dirty="0"/>
          </a:p>
        </p:txBody>
      </p:sp>
      <p:graphicFrame>
        <p:nvGraphicFramePr>
          <p:cNvPr id="4" name="Content Placeholder 3" descr="Table showing the numbers of high, medium, and low severity violations found, with comparison to last year. All have dropped, with high severity violations decreasing from 55,210 a year ago to 34,470 this year, a 38% decline; they also make up a smaller proportion of the total number of violations (46%, versus 48% last year). Medium severity violations dropped 13%, from 11,533 to 9,994, while their share of the total went from 10% to 13%. Low severity violations decreased 38% from 48,248 a year ago to 29,758, for 40% of the total versus 42% last year. Total violations were down 35%, from 114,991 to 74,222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400946"/>
              </p:ext>
            </p:extLst>
          </p:nvPr>
        </p:nvGraphicFramePr>
        <p:xfrm>
          <a:off x="692055" y="2133600"/>
          <a:ext cx="7759890" cy="2590800"/>
        </p:xfrm>
        <a:graphic>
          <a:graphicData uri="http://schemas.openxmlformats.org/drawingml/2006/table">
            <a:tbl>
              <a:tblPr firstRow="1" lastRow="1">
                <a:tableStyleId>{68D230F3-CF80-4859-8CE7-A43EE81993B5}</a:tableStyleId>
              </a:tblPr>
              <a:tblGrid>
                <a:gridCol w="2775712"/>
                <a:gridCol w="1164082"/>
                <a:gridCol w="969264"/>
                <a:gridCol w="1157922"/>
                <a:gridCol w="965835"/>
                <a:gridCol w="727075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137160" marR="137160" marT="137160" marB="13716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2011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137160" marR="137160" marT="137160" marB="13716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 smtClean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137160" marR="137160" marT="137160" marB="13716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82880" marR="182880" marT="137160" marB="137160" anchor="ctr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82880" marR="182880" marT="137160" marB="1371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Δ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High Severity Violations</a:t>
                      </a: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55,210</a:t>
                      </a:r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(48%)</a:t>
                      </a: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34,470 </a:t>
                      </a:r>
                    </a:p>
                  </a:txBody>
                  <a:tcPr marL="182880" marR="18288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(46%)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82880" marR="182880" marT="137160" marB="1371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Wingdings"/>
                        </a:rPr>
                        <a:t>↓ </a:t>
                      </a:r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38</a:t>
                      </a: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%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Medium Severity Violations</a:t>
                      </a: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11,533 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(10%)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9,994 </a:t>
                      </a:r>
                    </a:p>
                  </a:txBody>
                  <a:tcPr marL="182880" marR="18288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(13%)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82880" marR="182880" marT="137160" marB="1371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↓ </a:t>
                      </a:r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13</a:t>
                      </a: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%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Low Severity Violations</a:t>
                      </a: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48,248 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(42%)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29,758 </a:t>
                      </a:r>
                    </a:p>
                  </a:txBody>
                  <a:tcPr marL="182880" marR="18288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(40%)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82880" marR="182880" marT="137160" marB="1371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↓ </a:t>
                      </a:r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38</a:t>
                      </a: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%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</a:t>
                      </a:r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Violations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114,991 </a:t>
                      </a: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137160" marR="137160" marT="137160" marB="13716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74,222 </a:t>
                      </a:r>
                    </a:p>
                  </a:txBody>
                  <a:tcPr marL="182880" marR="182880" marT="137160" marB="13716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82880" marR="182880" marT="137160" marB="13716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↓ </a:t>
                      </a:r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35</a:t>
                      </a: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%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6800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Most Frequent Violations</a:t>
            </a:r>
            <a:br>
              <a:rPr lang="en-US" sz="3200" dirty="0" smtClean="0"/>
            </a:br>
            <a:r>
              <a:rPr lang="en-US" sz="2800" dirty="0" smtClean="0"/>
              <a:t>(by Pages Affected)</a:t>
            </a:r>
            <a:endParaRPr lang="en-US" sz="3200" dirty="0"/>
          </a:p>
        </p:txBody>
      </p:sp>
      <p:graphicFrame>
        <p:nvGraphicFramePr>
          <p:cNvPr id="4" name="Content Placeholder 3" descr="Table of the most frequent violations by pages affected. &quot;Ensure the language of a document is set&quot; tops the list, affecting 32% of pages, though this is down from 52% a year ago. This downward trend in violations is generally reflected throughout. The next four most frequently violated best practices were &quot;Provide valid labels for form fields&quot; (28% of pages), &quot;Avoid the sole use of device dependent event handlers&quot; (18%), &quot;Ensure heading elements are properly ordered&quot; (17%), and &quot;Provide alternative text for images&quot; (14%)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9998824"/>
              </p:ext>
            </p:extLst>
          </p:nvPr>
        </p:nvGraphicFramePr>
        <p:xfrm>
          <a:off x="285723" y="1161288"/>
          <a:ext cx="8572554" cy="3322320"/>
        </p:xfrm>
        <a:graphic>
          <a:graphicData uri="http://schemas.openxmlformats.org/drawingml/2006/table">
            <a:tbl>
              <a:tblPr firstRow="1">
                <a:effectLst/>
                <a:tableStyleId>{68D230F3-CF80-4859-8CE7-A43EE81993B5}</a:tableStyleId>
              </a:tblPr>
              <a:tblGrid>
                <a:gridCol w="2944368"/>
                <a:gridCol w="1029254"/>
                <a:gridCol w="1362456"/>
                <a:gridCol w="874806"/>
                <a:gridCol w="1240044"/>
                <a:gridCol w="112162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Best Practice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Violations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Percentage of Pages with Violation</a:t>
                      </a:r>
                    </a:p>
                  </a:txBody>
                  <a:tcPr anchor="b"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Severity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Noticeability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Tractability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1. Ensure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the language of a document is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set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3,726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(5,918)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32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(52%)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2. Provide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valid labels for form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fields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(2)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7,763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(12,301)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28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(42%)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3. Avoid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the sole use of device dependent event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handlers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(7)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16,514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(25,363)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18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(17%)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4. Ensure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heading elements are properly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ordered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(5 (T))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8,374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(38,957)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17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(18%)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5. Provide </a:t>
                      </a: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alternative text for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images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(5 (T))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6,928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(7,171)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14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(18%)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6364224"/>
            <a:ext cx="8229600" cy="307777"/>
          </a:xfrm>
          <a:prstGeom prst="rect">
            <a:avLst/>
          </a:prstGeom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 smtClean="0">
                <a:solidFill>
                  <a:srgbClr val="898989"/>
                </a:solidFill>
                <a:cs typeface="Arial" pitchFamily="34" charset="0"/>
              </a:rPr>
              <a:t>Last year’s info in parentheses</a:t>
            </a:r>
            <a:endParaRPr lang="en-US" sz="1400" i="1" dirty="0">
              <a:solidFill>
                <a:srgbClr val="898989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0428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ITS">
  <a:themeElements>
    <a:clrScheme name="Custom 2">
      <a:dk1>
        <a:sysClr val="windowText" lastClr="000000"/>
      </a:dk1>
      <a:lt1>
        <a:sysClr val="window" lastClr="FFFFFF"/>
      </a:lt1>
      <a:dk2>
        <a:srgbClr val="343434"/>
      </a:dk2>
      <a:lt2>
        <a:srgbClr val="EEECE1"/>
      </a:lt2>
      <a:accent1>
        <a:srgbClr val="9BBB59"/>
      </a:accent1>
      <a:accent2>
        <a:srgbClr val="F1AD02"/>
      </a:accent2>
      <a:accent3>
        <a:srgbClr val="C0504D"/>
      </a:accent3>
      <a:accent4>
        <a:srgbClr val="8064A2"/>
      </a:accent4>
      <a:accent5>
        <a:srgbClr val="4BACC6"/>
      </a:accent5>
      <a:accent6>
        <a:srgbClr val="F1AD02"/>
      </a:accent6>
      <a:hlink>
        <a:srgbClr val="F1AD02"/>
      </a:hlink>
      <a:folHlink>
        <a:srgbClr val="F0CD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OITS.potx</Template>
  <TotalTime>20089</TotalTime>
  <Words>1009</Words>
  <Application>Microsoft Office PowerPoint</Application>
  <PresentationFormat>On-screen Show (4:3)</PresentationFormat>
  <Paragraphs>258</Paragraphs>
  <Slides>20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OITS</vt:lpstr>
      <vt:lpstr>Kansas Partnership for Accessible Technology</vt:lpstr>
      <vt:lpstr>Accessibility Status of State of Kansas Websites</vt:lpstr>
      <vt:lpstr>AMP Usage</vt:lpstr>
      <vt:lpstr>AMP Assessment</vt:lpstr>
      <vt:lpstr>Assessment Sample</vt:lpstr>
      <vt:lpstr>Pages</vt:lpstr>
      <vt:lpstr>Agencies and Violations</vt:lpstr>
      <vt:lpstr>Numbers of Violations</vt:lpstr>
      <vt:lpstr>Most Frequent Violations (by Pages Affected)</vt:lpstr>
      <vt:lpstr>Most Frequent Violations (by Violation Count)</vt:lpstr>
      <vt:lpstr>Most Severe Violations</vt:lpstr>
      <vt:lpstr>Most Tractable Violations</vt:lpstr>
      <vt:lpstr>Three Year IT Management and Budget Plans</vt:lpstr>
      <vt:lpstr>3 Year IT Plan Responses</vt:lpstr>
      <vt:lpstr>3 Year IT Plan Responses</vt:lpstr>
      <vt:lpstr>3 Year IT Plan Responses</vt:lpstr>
      <vt:lpstr>Ideas for Addressing PDF Accessibility on Kansas State Web Sites</vt:lpstr>
      <vt:lpstr>Open Discussion</vt:lpstr>
      <vt:lpstr>2013 Meeting Schedule</vt:lpstr>
      <vt:lpstr>Meeting Schedule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Utilisateur Windows</dc:creator>
  <cp:lastModifiedBy>Cole Robison</cp:lastModifiedBy>
  <cp:revision>254</cp:revision>
  <dcterms:created xsi:type="dcterms:W3CDTF">2011-05-09T15:14:44Z</dcterms:created>
  <dcterms:modified xsi:type="dcterms:W3CDTF">2013-02-11T21:55:02Z</dcterms:modified>
</cp:coreProperties>
</file>