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22"/>
  </p:notesMasterIdLst>
  <p:sldIdLst>
    <p:sldId id="256" r:id="rId3"/>
    <p:sldId id="280" r:id="rId4"/>
    <p:sldId id="261" r:id="rId5"/>
    <p:sldId id="281" r:id="rId6"/>
    <p:sldId id="282" r:id="rId7"/>
    <p:sldId id="283" r:id="rId8"/>
    <p:sldId id="284" r:id="rId9"/>
    <p:sldId id="287" r:id="rId10"/>
    <p:sldId id="285" r:id="rId11"/>
    <p:sldId id="286" r:id="rId12"/>
    <p:sldId id="295" r:id="rId13"/>
    <p:sldId id="288" r:id="rId14"/>
    <p:sldId id="290" r:id="rId15"/>
    <p:sldId id="291" r:id="rId16"/>
    <p:sldId id="292" r:id="rId17"/>
    <p:sldId id="293" r:id="rId18"/>
    <p:sldId id="294" r:id="rId19"/>
    <p:sldId id="279" r:id="rId20"/>
    <p:sldId id="289" r:id="rId21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8989"/>
    <a:srgbClr val="717174"/>
    <a:srgbClr val="E62E26"/>
    <a:srgbClr val="0072BC"/>
    <a:srgbClr val="55A1D2"/>
    <a:srgbClr val="AAD0E9"/>
    <a:srgbClr val="F7B85C"/>
    <a:srgbClr val="00A256"/>
    <a:srgbClr val="3BA0CB"/>
    <a:srgbClr val="F995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912" autoAdjust="0"/>
    <p:restoredTop sz="89562" autoAdjust="0"/>
  </p:normalViewPr>
  <p:slideViewPr>
    <p:cSldViewPr showGuides="1">
      <p:cViewPr varScale="1">
        <p:scale>
          <a:sx n="71" d="100"/>
          <a:sy n="71" d="100"/>
        </p:scale>
        <p:origin x="-1146" y="-90"/>
      </p:cViewPr>
      <p:guideLst>
        <p:guide orient="horz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A723967-CE7D-4A71-A8B4-FC81B008E3AE}" type="datetimeFigureOut">
              <a:rPr lang="fr-FR"/>
              <a:pPr>
                <a:defRPr/>
              </a:pPr>
              <a:t>10/04/2013</a:t>
            </a:fld>
            <a:endParaRPr lang="fr-FR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r-FR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B655695-19F4-4A33-8651-718F84746D26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178836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KEES = Kansas Eligibility Enforcement System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B28A6B-E5E4-4940-B408-8BD85FC423E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798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ITAB = Information Technology Advisory Board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B28A6B-E5E4-4940-B408-8BD85FC423E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28995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B28A6B-E5E4-4940-B408-8BD85FC423E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827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B28A6B-E5E4-4940-B408-8BD85FC423E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6650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http://go.usa.gov/TqUR → </a:t>
            </a:r>
            <a:r>
              <a:rPr lang="en-US" dirty="0" smtClean="0"/>
              <a:t>http://www.whitehouse.gov/sites/default/files/omb/procurement/memo/strategic-plan-508-compliance.pdf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B655695-19F4-4A33-8651-718F84746D26}" type="slidenum">
              <a:rPr lang="fr-FR" smtClean="0"/>
              <a:pPr>
                <a:defRPr/>
              </a:pPr>
              <a:t>13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0893410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E9101E-D915-4EE5-8B23-9FDE91499882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0587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fr-F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39717-3A9E-4EE9-B526-A250208D2F8A}" type="datetimeFigureOut">
              <a:rPr lang="fr-FR"/>
              <a:pPr>
                <a:defRPr/>
              </a:pPr>
              <a:t>10/04/2013</a:t>
            </a:fld>
            <a:endParaRPr lang="fr-F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6327D7-3B07-4F06-8103-74D6D6F06E13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732B1F-E52A-4BF9-8CCC-BA7E13C93834}" type="datetimeFigureOut">
              <a:rPr lang="fr-FR"/>
              <a:pPr>
                <a:defRPr/>
              </a:pPr>
              <a:t>10/04/2013</a:t>
            </a:fld>
            <a:endParaRPr lang="fr-FR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1CF40E-01F6-4311-A266-80EEA2838C0E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F9ED5-0AE2-49BF-8A64-9A446670FCC1}" type="datetimeFigureOut">
              <a:rPr lang="fr-FR"/>
              <a:pPr>
                <a:defRPr/>
              </a:pPr>
              <a:t>10/04/2013</a:t>
            </a:fld>
            <a:endParaRPr lang="fr-FR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8B0FA7-BAB9-4431-8F0F-FCEEB415456B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32B7D9-73C5-4611-BE3E-BA9C341544D2}" type="datetimeFigureOut">
              <a:rPr lang="fr-FR"/>
              <a:pPr>
                <a:defRPr/>
              </a:pPr>
              <a:t>10/04/2013</a:t>
            </a:fld>
            <a:endParaRPr lang="fr-FR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BD93F-B79A-490B-95A5-07E07F614D1A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5257F-1982-4C87-8393-D72C01404573}" type="datetimeFigureOut">
              <a:rPr lang="fr-FR"/>
              <a:pPr>
                <a:defRPr/>
              </a:pPr>
              <a:t>10/04/2013</a:t>
            </a:fld>
            <a:endParaRPr lang="fr-F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318FB6-C1AF-4B6F-AB35-47F4B1AE2706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Drag picture to placeholder or click icon to add</a:t>
            </a:r>
            <a:endParaRPr lang="fr-FR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22D4F2-120E-4475-9477-F0D58FCAC0EB}" type="datetimeFigureOut">
              <a:rPr lang="fr-FR"/>
              <a:pPr>
                <a:defRPr/>
              </a:pPr>
              <a:t>10/04/2013</a:t>
            </a:fld>
            <a:endParaRPr lang="fr-FR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1AE213-C0F7-42A1-B7C1-FC1EEC477DE0}" type="slidenum">
              <a:rPr lang="fr-FR"/>
              <a:pPr>
                <a:defRPr/>
              </a:pPr>
              <a:t>‹#›</a:t>
            </a:fld>
            <a:endParaRPr lang="fr-FR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2121408" y="164592"/>
            <a:ext cx="6839712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fr-FR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 dirty="0" smtClean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647" y="116540"/>
            <a:ext cx="1092278" cy="79211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cole.robison@ks.gov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go.usa.gov/TqUR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uyaccessible.gov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Kansas Partnership for Accessible Technology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April 9, 2013 Meeting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1443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Planned Initiatives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Communication</a:t>
            </a:r>
          </a:p>
          <a:p>
            <a:pPr lvl="1"/>
            <a:r>
              <a:rPr lang="en-US" dirty="0" smtClean="0"/>
              <a:t>Webmasters outreach / user group</a:t>
            </a:r>
          </a:p>
          <a:p>
            <a:pPr lvl="1"/>
            <a:r>
              <a:rPr lang="en-US" dirty="0" smtClean="0"/>
              <a:t>Establish dialogue with accessibility personnel for major software vendors</a:t>
            </a:r>
          </a:p>
          <a:p>
            <a:r>
              <a:rPr lang="en-US" dirty="0" smtClean="0"/>
              <a:t>Assessment</a:t>
            </a:r>
          </a:p>
          <a:p>
            <a:pPr lvl="1"/>
            <a:r>
              <a:rPr lang="en-US" dirty="0" smtClean="0"/>
              <a:t>Continued use of AMP</a:t>
            </a:r>
          </a:p>
          <a:p>
            <a:pPr lvl="1"/>
            <a:r>
              <a:rPr lang="en-US" dirty="0" smtClean="0"/>
              <a:t>More comprehensive AMP evaluation</a:t>
            </a:r>
          </a:p>
          <a:p>
            <a:pPr lvl="1"/>
            <a:r>
              <a:rPr lang="en-US" dirty="0" smtClean="0"/>
              <a:t>Possible PDF accessibility assessment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6915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Please provide any comments, suggestions, revisions, etc., by </a:t>
            </a:r>
            <a:r>
              <a:rPr lang="en-US" b="1" dirty="0" smtClean="0"/>
              <a:t>April 23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dirty="0" smtClean="0">
                <a:hlinkClick r:id="rId2"/>
              </a:rPr>
              <a:t>cole.robison@ks.gov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(785) 291-3016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6935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212970"/>
            <a:ext cx="7772400" cy="2556005"/>
          </a:xfrm>
        </p:spPr>
        <p:txBody>
          <a:bodyPr/>
          <a:lstStyle/>
          <a:p>
            <a:r>
              <a:rPr lang="en-US" dirty="0"/>
              <a:t>Strategic Plan for Improving Management of Section 508 of the Rehabilitation Act </a:t>
            </a:r>
          </a:p>
        </p:txBody>
      </p:sp>
    </p:spTree>
    <p:extLst>
      <p:ext uri="{BB962C8B-B14F-4D97-AF65-F5344CB8AC3E}">
        <p14:creationId xmlns:p14="http://schemas.microsoft.com/office/powerpoint/2010/main" val="41073617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Section 508 Strategic Plan</a:t>
            </a:r>
            <a:endParaRPr lang="en-US" dirty="0"/>
          </a:p>
        </p:txBody>
      </p:sp>
      <p:pic>
        <p:nvPicPr>
          <p:cNvPr id="7" name="Content Placeholder 6" descr="Image of the cover page of the Strategic Plan for Improving Management of Section 508 of the Rehabilitation Act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711" r="-7711"/>
          <a:stretch>
            <a:fillRect/>
          </a:stretch>
        </p:blipFill>
        <p:spPr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 anchor="ctr"/>
          <a:lstStyle/>
          <a:p>
            <a:r>
              <a:rPr lang="en-US" dirty="0" smtClean="0"/>
              <a:t>Issued January </a:t>
            </a:r>
            <a:r>
              <a:rPr lang="en-US" dirty="0"/>
              <a:t>24 </a:t>
            </a:r>
            <a:r>
              <a:rPr lang="en-US" dirty="0" smtClean="0"/>
              <a:t>by OMB</a:t>
            </a:r>
          </a:p>
          <a:p>
            <a:r>
              <a:rPr lang="en-US" dirty="0">
                <a:hlinkClick r:id="rId4"/>
              </a:rPr>
              <a:t>http://go.usa.gov/</a:t>
            </a:r>
            <a:r>
              <a:rPr lang="en-US" dirty="0" smtClean="0">
                <a:hlinkClick r:id="rId4"/>
              </a:rPr>
              <a:t>TqUR</a:t>
            </a:r>
            <a:endParaRPr lang="en-US" dirty="0"/>
          </a:p>
          <a:p>
            <a:r>
              <a:rPr lang="en-US" dirty="0"/>
              <a:t>for Federal agencies</a:t>
            </a:r>
          </a:p>
          <a:p>
            <a:r>
              <a:rPr lang="en-US" dirty="0"/>
              <a:t>Are there measures we might want to adopt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4500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Increasing Transparency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website one-stop source of info</a:t>
            </a:r>
          </a:p>
          <a:p>
            <a:r>
              <a:rPr lang="en-US" dirty="0" smtClean="0"/>
              <a:t>Accessibility statement on all agency websites, to include:</a:t>
            </a:r>
          </a:p>
          <a:p>
            <a:pPr lvl="1"/>
            <a:r>
              <a:rPr lang="en-US" dirty="0" smtClean="0"/>
              <a:t>Contact info for Section 508 program</a:t>
            </a:r>
          </a:p>
          <a:p>
            <a:pPr lvl="1"/>
            <a:r>
              <a:rPr lang="en-US" dirty="0" smtClean="0"/>
              <a:t>Date of last update</a:t>
            </a:r>
          </a:p>
          <a:p>
            <a:pPr lvl="1"/>
            <a:r>
              <a:rPr lang="en-US" dirty="0" smtClean="0"/>
              <a:t>Method for feedback on Section 508 program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94970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590" y="164592"/>
            <a:ext cx="7341530" cy="685800"/>
          </a:xfrm>
        </p:spPr>
        <p:txBody>
          <a:bodyPr/>
          <a:lstStyle/>
          <a:p>
            <a:r>
              <a:rPr lang="en-US" dirty="0" smtClean="0"/>
              <a:t>Strengthening Accountability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Name agency coordinators (and provide notice on turnover)</a:t>
            </a:r>
          </a:p>
          <a:p>
            <a:r>
              <a:rPr lang="en-US" dirty="0" smtClean="0"/>
              <a:t>Standard measurement template</a:t>
            </a:r>
          </a:p>
          <a:p>
            <a:r>
              <a:rPr lang="en-US" dirty="0" smtClean="0"/>
              <a:t>Baseline assessment</a:t>
            </a:r>
          </a:p>
          <a:p>
            <a:r>
              <a:rPr lang="en-US" dirty="0" smtClean="0"/>
              <a:t>Report plans/progress</a:t>
            </a:r>
          </a:p>
          <a:p>
            <a:endParaRPr lang="en-US" dirty="0"/>
          </a:p>
          <a:p>
            <a:r>
              <a:rPr lang="en-US" dirty="0" smtClean="0"/>
              <a:t>Assessment measures both website compliance and procurement processes.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7753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Improving Collaboration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Update coordinators’ Reference Manual</a:t>
            </a:r>
          </a:p>
          <a:p>
            <a:r>
              <a:rPr lang="en-US" dirty="0" smtClean="0"/>
              <a:t>Update and extend Buy Accessible Wizard (</a:t>
            </a:r>
            <a:r>
              <a:rPr lang="en-US" dirty="0" err="1" smtClean="0">
                <a:hlinkClick r:id="rId2"/>
              </a:rPr>
              <a:t>www.buyaccessible.gov</a:t>
            </a:r>
            <a:r>
              <a:rPr lang="en-US" dirty="0" smtClean="0"/>
              <a:t>)</a:t>
            </a:r>
          </a:p>
          <a:p>
            <a:r>
              <a:rPr lang="en-US" dirty="0" smtClean="0"/>
              <a:t>Courses for acquisition personnel</a:t>
            </a:r>
          </a:p>
          <a:p>
            <a:r>
              <a:rPr lang="en-US" dirty="0" smtClean="0"/>
              <a:t>Section 508 Refresh rollout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3523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Roles and Responsibilities</a:t>
            </a:r>
          </a:p>
          <a:p>
            <a:r>
              <a:rPr lang="en-US" dirty="0" smtClean="0"/>
              <a:t>Action Plan</a:t>
            </a:r>
          </a:p>
          <a:p>
            <a:r>
              <a:rPr lang="en-US" dirty="0" smtClean="0"/>
              <a:t>Resources and Additional Guidance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1504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Open 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0719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sz="3600" b="1" dirty="0" smtClean="0"/>
              <a:t>Tuesday, July 9, 2013</a:t>
            </a:r>
          </a:p>
          <a:p>
            <a:pPr marL="0" indent="0">
              <a:buNone/>
            </a:pPr>
            <a:r>
              <a:rPr lang="en-US" sz="3600" dirty="0" smtClean="0"/>
              <a:t>Time:</a:t>
            </a:r>
          </a:p>
          <a:p>
            <a:pPr marL="0" indent="0">
              <a:buNone/>
            </a:pPr>
            <a:r>
              <a:rPr lang="en-US" sz="3600" dirty="0" smtClean="0"/>
              <a:t>	2:30–4:30 PM</a:t>
            </a:r>
          </a:p>
          <a:p>
            <a:pPr marL="0" indent="0">
              <a:buNone/>
            </a:pPr>
            <a:r>
              <a:rPr lang="en-US" sz="3600" dirty="0" smtClean="0"/>
              <a:t>Location:</a:t>
            </a:r>
          </a:p>
          <a:p>
            <a:pPr marL="0" indent="0">
              <a:buNone/>
            </a:pPr>
            <a:r>
              <a:rPr lang="en-US" sz="3600" dirty="0" smtClean="0"/>
              <a:t>	Curtis State </a:t>
            </a:r>
            <a:r>
              <a:rPr lang="en-US" sz="3600" dirty="0"/>
              <a:t>Office Building</a:t>
            </a:r>
          </a:p>
          <a:p>
            <a:pPr marL="0" indent="0">
              <a:buNone/>
            </a:pPr>
            <a:r>
              <a:rPr lang="en-US" sz="3600" dirty="0"/>
              <a:t>	Room </a:t>
            </a:r>
            <a:r>
              <a:rPr lang="en-US" sz="3600" dirty="0" smtClean="0"/>
              <a:t>530</a:t>
            </a:r>
            <a:br>
              <a:rPr lang="en-US" sz="3600" dirty="0" smtClean="0"/>
            </a:br>
            <a:r>
              <a:rPr lang="en-US" sz="3600" dirty="0" smtClean="0"/>
              <a:t>	1000 </a:t>
            </a:r>
            <a:r>
              <a:rPr lang="en-US" sz="3600" dirty="0"/>
              <a:t>SW Jackson Street</a:t>
            </a:r>
          </a:p>
        </p:txBody>
      </p:sp>
    </p:spTree>
    <p:extLst>
      <p:ext uri="{BB962C8B-B14F-4D97-AF65-F5344CB8AC3E}">
        <p14:creationId xmlns:p14="http://schemas.microsoft.com/office/powerpoint/2010/main" val="2276460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ADA Coordinator Report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03094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CommonLook</a:t>
            </a:r>
            <a:r>
              <a:rPr lang="en-US" dirty="0" smtClean="0"/>
              <a:t> Trial Update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0802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CommonLook</a:t>
            </a:r>
            <a:r>
              <a:rPr lang="en-US" dirty="0" smtClean="0"/>
              <a:t> Trial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Review: Evaluating </a:t>
            </a:r>
            <a:r>
              <a:rPr lang="en-US" dirty="0" err="1" smtClean="0"/>
              <a:t>CommonLook</a:t>
            </a:r>
            <a:r>
              <a:rPr lang="en-US" dirty="0" smtClean="0"/>
              <a:t> Office and </a:t>
            </a:r>
            <a:r>
              <a:rPr lang="en-US" dirty="0" err="1" smtClean="0"/>
              <a:t>CommonLook</a:t>
            </a:r>
            <a:r>
              <a:rPr lang="en-US" dirty="0" smtClean="0"/>
              <a:t> PDF</a:t>
            </a:r>
          </a:p>
          <a:p>
            <a:r>
              <a:rPr lang="en-US" dirty="0" smtClean="0"/>
              <a:t>60-day trial</a:t>
            </a:r>
          </a:p>
          <a:p>
            <a:r>
              <a:rPr lang="en-US" dirty="0" smtClean="0"/>
              <a:t>23 people on evaluation team, from 12 agencies</a:t>
            </a:r>
          </a:p>
          <a:p>
            <a:r>
              <a:rPr lang="en-US" dirty="0" smtClean="0"/>
              <a:t>Software distributed last week</a:t>
            </a:r>
          </a:p>
          <a:p>
            <a:r>
              <a:rPr lang="en-US" dirty="0" smtClean="0"/>
              <a:t>Kickoff webinar meeting tomorrow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3592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KPAT Annual Report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305474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Accomplishments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Governance</a:t>
            </a:r>
          </a:p>
          <a:p>
            <a:pPr lvl="1"/>
            <a:r>
              <a:rPr lang="en-US" dirty="0" smtClean="0"/>
              <a:t>Review of 10 IT Project Plans under ITEC Guideline 2400A</a:t>
            </a:r>
          </a:p>
          <a:p>
            <a:pPr lvl="1"/>
            <a:r>
              <a:rPr lang="en-US" dirty="0"/>
              <a:t>Federal ICT Standards and Guidelines </a:t>
            </a:r>
            <a:r>
              <a:rPr lang="en-US" dirty="0" smtClean="0"/>
              <a:t>second draft comments</a:t>
            </a:r>
          </a:p>
          <a:p>
            <a:pPr lvl="1"/>
            <a:r>
              <a:rPr lang="en-US" dirty="0" smtClean="0"/>
              <a:t>NASCIO Section 508 Working Group</a:t>
            </a:r>
            <a:endParaRPr lang="en-US" dirty="0"/>
          </a:p>
          <a:p>
            <a:pPr lvl="1"/>
            <a:r>
              <a:rPr lang="en-US" dirty="0" smtClean="0"/>
              <a:t>KEES accessibility</a:t>
            </a:r>
          </a:p>
          <a:p>
            <a:r>
              <a:rPr lang="en-US" dirty="0" smtClean="0"/>
              <a:t>Assistance</a:t>
            </a:r>
          </a:p>
          <a:p>
            <a:pPr lvl="1"/>
            <a:r>
              <a:rPr lang="en-US" dirty="0" smtClean="0"/>
              <a:t>Support</a:t>
            </a:r>
          </a:p>
          <a:p>
            <a:pPr lvl="1"/>
            <a:r>
              <a:rPr lang="en-US" dirty="0" smtClean="0"/>
              <a:t>AMP administration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8116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Accomplishments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Communication</a:t>
            </a:r>
          </a:p>
          <a:p>
            <a:pPr lvl="1"/>
            <a:r>
              <a:rPr lang="en-US" dirty="0" smtClean="0"/>
              <a:t>ITAB</a:t>
            </a:r>
          </a:p>
          <a:p>
            <a:pPr lvl="1"/>
            <a:r>
              <a:rPr lang="en-US" dirty="0" smtClean="0"/>
              <a:t>PIOs</a:t>
            </a:r>
          </a:p>
          <a:p>
            <a:pPr lvl="1"/>
            <a:r>
              <a:rPr lang="en-US" dirty="0" smtClean="0"/>
              <a:t>Regents CIOs at CHECK</a:t>
            </a:r>
          </a:p>
          <a:p>
            <a:pPr lvl="1"/>
            <a:r>
              <a:rPr lang="en-US" dirty="0" smtClean="0"/>
              <a:t>Website</a:t>
            </a:r>
          </a:p>
          <a:p>
            <a:r>
              <a:rPr lang="en-US" dirty="0" smtClean="0"/>
              <a:t>Assessment</a:t>
            </a:r>
          </a:p>
          <a:p>
            <a:pPr lvl="1"/>
            <a:r>
              <a:rPr lang="en-US" dirty="0" smtClean="0"/>
              <a:t>AMP rollout completion and license renewal</a:t>
            </a:r>
          </a:p>
          <a:p>
            <a:pPr lvl="1"/>
            <a:r>
              <a:rPr lang="en-US" dirty="0" smtClean="0"/>
              <a:t>PDF scope assessment</a:t>
            </a:r>
          </a:p>
          <a:p>
            <a:pPr lvl="1"/>
            <a:r>
              <a:rPr lang="en-US" dirty="0" smtClean="0"/>
              <a:t>3 Year IT Plans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0930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90" y="164592"/>
            <a:ext cx="8781730" cy="685800"/>
          </a:xfrm>
        </p:spPr>
        <p:txBody>
          <a:bodyPr>
            <a:noAutofit/>
          </a:bodyPr>
          <a:lstStyle/>
          <a:p>
            <a:r>
              <a:rPr lang="en-US" sz="2800" dirty="0" smtClean="0"/>
              <a:t>Accessibility Status of State of Kansas Websites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Accessibility Status of State of Kansas Websites as </a:t>
            </a:r>
            <a:r>
              <a:rPr lang="en-US" dirty="0"/>
              <a:t>outlined last </a:t>
            </a:r>
            <a:r>
              <a:rPr lang="en-US" dirty="0" smtClean="0"/>
              <a:t>meeting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7405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Planned Initiatives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Governance</a:t>
            </a:r>
          </a:p>
          <a:p>
            <a:pPr lvl="1"/>
            <a:r>
              <a:rPr lang="en-US" dirty="0" smtClean="0"/>
              <a:t>Federal updates</a:t>
            </a:r>
          </a:p>
          <a:p>
            <a:pPr lvl="1"/>
            <a:r>
              <a:rPr lang="en-US" dirty="0" smtClean="0"/>
              <a:t>Section 508 Strategic Plan</a:t>
            </a:r>
          </a:p>
          <a:p>
            <a:pPr lvl="1"/>
            <a:r>
              <a:rPr lang="en-US" dirty="0" smtClean="0"/>
              <a:t>Procurement (non-ITPP)</a:t>
            </a:r>
          </a:p>
          <a:p>
            <a:r>
              <a:rPr lang="en-US" dirty="0" smtClean="0"/>
              <a:t>Assistance</a:t>
            </a:r>
          </a:p>
          <a:p>
            <a:pPr lvl="1"/>
            <a:r>
              <a:rPr lang="en-US" dirty="0" smtClean="0"/>
              <a:t>Training</a:t>
            </a:r>
          </a:p>
          <a:p>
            <a:pPr lvl="1"/>
            <a:r>
              <a:rPr lang="en-US" dirty="0" smtClean="0"/>
              <a:t>PDF accessibility resources</a:t>
            </a:r>
          </a:p>
        </p:txBody>
      </p:sp>
    </p:spTree>
    <p:extLst>
      <p:ext uri="{BB962C8B-B14F-4D97-AF65-F5344CB8AC3E}">
        <p14:creationId xmlns:p14="http://schemas.microsoft.com/office/powerpoint/2010/main" val="33807589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ITS">
  <a:themeElements>
    <a:clrScheme name="Custom 2">
      <a:dk1>
        <a:sysClr val="windowText" lastClr="000000"/>
      </a:dk1>
      <a:lt1>
        <a:sysClr val="window" lastClr="FFFFFF"/>
      </a:lt1>
      <a:dk2>
        <a:srgbClr val="343434"/>
      </a:dk2>
      <a:lt2>
        <a:srgbClr val="EEECE1"/>
      </a:lt2>
      <a:accent1>
        <a:srgbClr val="9BBB59"/>
      </a:accent1>
      <a:accent2>
        <a:srgbClr val="F1AD02"/>
      </a:accent2>
      <a:accent3>
        <a:srgbClr val="C0504D"/>
      </a:accent3>
      <a:accent4>
        <a:srgbClr val="8064A2"/>
      </a:accent4>
      <a:accent5>
        <a:srgbClr val="4BACC6"/>
      </a:accent5>
      <a:accent6>
        <a:srgbClr val="F1AD02"/>
      </a:accent6>
      <a:hlink>
        <a:srgbClr val="F1AD02"/>
      </a:hlink>
      <a:folHlink>
        <a:srgbClr val="F0CD7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PAW xmlns="http://www.net-centric.com/PAWPP">
  <Shape xmlns="" id="cO8W/2gkdrRsoSWsBDlIy3F7xZg=" PDFTag="H2" order="_x0031_"/>
  <Shape xmlns="" id="eNYoPZsq3r9xaO6Gk686ihNLttw=" PDFTag=""/>
  <Shape xmlns="" id="nd7T0SEwaMvc1vE3X3CvCrEU6KQ=" PDFTag="H2" order="_x0031_"/>
  <Shape xmlns="" id="jcUuy3C4TQ0YARThFJr6NYV6URI=" PDFTag=""/>
  <Shape xmlns="" id="lB2AxQC9zuVOCurrXlZi7QB6szQ=" PDFTag="H2" order="_x0031_"/>
  <Shape xmlns="" id="tG2DklbH/hYhsheL1xK7gFfhLBk=" PDFTag="" order="_x0031_"/>
  <Shape xmlns="" id="6EG4IwUETzeLkNfvxQ4w01Lb6Oc=" PDFTag="H2" order="_x0031_"/>
  <Shape xmlns="" id="btW8a/hCdwN5n+hHIP7apiAMFXs=" PDFTag="" order="_x0031_"/>
  <Shape xmlns="" id="yZqVxhDrP2QCblfiR5aNcGT8iQI=" PDFTag="H1" Artifact="_x0030_" order="_x0031_"/>
  <Shape xmlns="" id="dEASjHSo6lar80b+i0cCvmRcigA=" PDFTag="H2" Artifact="_x0030_" order="_x0032_"/>
  <Shape xmlns="" id="4Yn7pjkeILvjzTCiW0hSi8aGqd0=" PDFTag="H2" order="_x0031_"/>
  <Shape xmlns="" id="b+UUPPAPxCgGvtT1whtgJmbWZx0=" PDFTag="H2" order="_x0031_"/>
  <Shape xmlns="" id="TeOKQzPnCvr3Ls4sAuJmatE0+LQ=" PDFTag="P" Artifact="_x0030_" order="_x0032_"/>
  <Shape xmlns="" id="O3hu90DE+iSBnMLExIEFc3Vg4Uo=" PDFTag="H2" order="_x0031_"/>
  <Shape xmlns="" id="P5Y2Q7BdEAZkB7PetW+0MReG2rI=" PDFTag="P" order="_x0032_"/>
  <Shape xmlns="" id="wt83yZjzPHlTvpildN/o1svACa4=" PDFTag="H2" order="_x0031_"/>
  <Shape xmlns="" id="Z4w2ics5bjqJPzdzcoFDP4HOBzo=" PDFTag="P" order="_x0032_"/>
  <Shape xmlns="" id="5ZT7l/BxJu2HJ4paRSabD2lCm00=" PDFTag="H2" order="_x0031_"/>
  <Shape xmlns="" id="ddL5n9Le3JuFqOx8t9kiVFxFnqU=" PDFTag="P" order="_x0032_"/>
  <Shape xmlns="" id="AB9E/9YsG1Eja6fvs6BWkBzczkU=" PDFTag="H2" order="_x0031_"/>
  <Shape xmlns="" id="pg7ClJs+NInuUcn/6dEKr2vqBWI=" PDFTag="P" order="_x0032_"/>
  <Shape xmlns="" id="sr4NqKIoEJGaxOi46OpuJ+OLXeo=" PDFTag="H2" order="_x0031_"/>
  <Shape xmlns="" id="j/fQAm+HE+lrS6tVycDGKKYNjRw=" PDFTag="P" order="_x0032_"/>
  <Shape xmlns="" id="Sp3EDu14LjWrjb7P1scplb9vT74=" PDFTag="H2" order="_x0031_"/>
  <Shape xmlns="" id="ftigaNqcjhazdtnkMqky9Wu+xqw=" PDFTag="P" order="_x0032_"/>
  <Shape xmlns="" id="1cyvssX6aUXfYKDtv2/Fopw1PF8=" PDFTag="H2" order="_x0031_"/>
  <Shape xmlns="" id="9peahEMoTJourDoL/PDyYxwdWB0=" PDFTag="P" Artifact="_x0030_" order="_x0033_"/>
  <Shape xmlns="" id="x8leeUMB0gQ38qPqMRG3092oFcc=" PDFTag="Figure" Artifact="_x0030_" inline="no" validated="yes" order="_x0032_"/>
  <Shape xmlns="" id="B4oYQrJrNBtG/8gS915dwHQFYVo=" PDFTag="H2" order="_x0031_"/>
  <Shape xmlns="" id="xR5KIQKV8OP5EMDPFVpmAAXYlNY=" PDFTag="P" order="_x0032_"/>
  <Shape xmlns="" id="76FeC0ECtA70YqPKe+stdueAlzE=" PDFTag="H2" order="_x0031_"/>
  <Shape xmlns="" id="Fv+Ky7LgYwYy6qb6/HPNWTlllNE=" PDFTag="P" order="_x0032_"/>
  <Shape xmlns="" id="1R9OnrZLJY/a37d/W7HnjUbOlqM=" PDFTag="H2" order="_x0031_"/>
  <Shape xmlns="" id="3C3PViQUG7gdA5ZrH1UGzUfFkwA=" PDFTag="P" order="_x0032_"/>
  <Shape xmlns="" id="BuBKm8CMVbENxRTNYwxv8UfTKOg=" PDFTag="H2" order="_x0031_"/>
  <Shape xmlns="" id="vPlktnHlM2ncQ3vFPmjTidXwgMI=" PDFTag="P" order="_x0032_"/>
  <Shape xmlns="" id="ToT2kx17xvDh+lroQGrl+8Td7WM=" PDFTag="H2" order="_x0031_"/>
  <Shape xmlns="" id="w03FH3/TRg67g+L/i8whi9g+PQU=" PDFTag="P" order="_x0032_"/>
  <Shape xmlns="" id="KcSWvHkYDg+UtqfdCw/gnpPnvvI=" order="_x0033_" PDFTag="_x005B_Artifact_x005D_" Artifact="_x0031_"/>
</PAW>
</file>

<file path=customXml/itemProps1.xml><?xml version="1.0" encoding="utf-8"?>
<ds:datastoreItem xmlns:ds="http://schemas.openxmlformats.org/officeDocument/2006/customXml" ds:itemID="{B4CED783-E688-4D3D-84C6-9C0E86813968}">
  <ds:schemaRefs>
    <ds:schemaRef ds:uri="http://www.net-centric.com/PAWPP"/>
    <ds:schemaRef ds:uri="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OITS.potx</Template>
  <TotalTime>20304</TotalTime>
  <Words>360</Words>
  <Application>Microsoft Office PowerPoint</Application>
  <PresentationFormat>On-screen Show (4:3)</PresentationFormat>
  <Paragraphs>98</Paragraphs>
  <Slides>19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OITS</vt:lpstr>
      <vt:lpstr>Kansas Partnership for Accessible Technology</vt:lpstr>
      <vt:lpstr>State ADA Coordinator Report</vt:lpstr>
      <vt:lpstr>CommonLook Trial Update</vt:lpstr>
      <vt:lpstr>CommonLook Trial</vt:lpstr>
      <vt:lpstr>KPAT Annual Report</vt:lpstr>
      <vt:lpstr>Accomplishments</vt:lpstr>
      <vt:lpstr>Accomplishments</vt:lpstr>
      <vt:lpstr>Accessibility Status of State of Kansas Websites</vt:lpstr>
      <vt:lpstr>Planned Initiatives</vt:lpstr>
      <vt:lpstr>Planned Initiatives</vt:lpstr>
      <vt:lpstr>Feedback</vt:lpstr>
      <vt:lpstr>Strategic Plan for Improving Management of Section 508 of the Rehabilitation Act </vt:lpstr>
      <vt:lpstr>Section 508 Strategic Plan</vt:lpstr>
      <vt:lpstr>Increasing Transparency</vt:lpstr>
      <vt:lpstr>Strengthening Accountability</vt:lpstr>
      <vt:lpstr>Improving Collaboration</vt:lpstr>
      <vt:lpstr>Appendices</vt:lpstr>
      <vt:lpstr>Open Discussion</vt:lpstr>
      <vt:lpstr>Next Meeting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KPAT April 9, 2013 Meeting Presentation</dc:title>
  <dc:creator>Cole.Robison@ks.gov</dc:creator>
  <cp:lastModifiedBy>Cole Robison</cp:lastModifiedBy>
  <cp:revision>277</cp:revision>
  <dcterms:created xsi:type="dcterms:W3CDTF">2011-05-09T15:14:44Z</dcterms:created>
  <dcterms:modified xsi:type="dcterms:W3CDTF">2013-04-10T17:18:20Z</dcterms:modified>
</cp:coreProperties>
</file>