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3"/>
  </p:notesMasterIdLst>
  <p:sldIdLst>
    <p:sldId id="256" r:id="rId3"/>
    <p:sldId id="261" r:id="rId4"/>
    <p:sldId id="281" r:id="rId5"/>
    <p:sldId id="299" r:id="rId6"/>
    <p:sldId id="300" r:id="rId7"/>
    <p:sldId id="301" r:id="rId8"/>
    <p:sldId id="302" r:id="rId9"/>
    <p:sldId id="282" r:id="rId10"/>
    <p:sldId id="283" r:id="rId11"/>
    <p:sldId id="303" r:id="rId12"/>
    <p:sldId id="304" r:id="rId13"/>
    <p:sldId id="305" r:id="rId14"/>
    <p:sldId id="306" r:id="rId15"/>
    <p:sldId id="280" r:id="rId16"/>
    <p:sldId id="296" r:id="rId17"/>
    <p:sldId id="288" r:id="rId18"/>
    <p:sldId id="307" r:id="rId19"/>
    <p:sldId id="308" r:id="rId20"/>
    <p:sldId id="279" r:id="rId21"/>
    <p:sldId id="289" r:id="rId2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717174"/>
    <a:srgbClr val="E62E26"/>
    <a:srgbClr val="0072BC"/>
    <a:srgbClr val="55A1D2"/>
    <a:srgbClr val="AAD0E9"/>
    <a:srgbClr val="F7B85C"/>
    <a:srgbClr val="00A256"/>
    <a:srgbClr val="3BA0CB"/>
    <a:srgbClr val="F99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12" autoAdjust="0"/>
    <p:restoredTop sz="89562" autoAdjust="0"/>
  </p:normalViewPr>
  <p:slideViewPr>
    <p:cSldViewPr showGuides="1">
      <p:cViewPr varScale="1">
        <p:scale>
          <a:sx n="91" d="100"/>
          <a:sy n="91" d="100"/>
        </p:scale>
        <p:origin x="-1140" y="-96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723967-CE7D-4A71-A8B4-FC81B008E3AE}" type="datetimeFigureOut">
              <a:rPr lang="fr-FR"/>
              <a:pPr>
                <a:defRPr/>
              </a:pPr>
              <a:t>08/07/2013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655695-19F4-4A33-8651-718F84746D2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83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still an exploratory step, with no commitment to purchase.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3029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98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https://acquisition.gov/far/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1760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9101E-D915-4EE5-8B23-9FDE9149988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58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39717-3A9E-4EE9-B526-A250208D2F8A}" type="datetimeFigureOut">
              <a:rPr lang="fr-FR"/>
              <a:pPr>
                <a:defRPr/>
              </a:pPr>
              <a:t>08/07/2013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27D7-3B07-4F06-8103-74D6D6F06E13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32B1F-E52A-4BF9-8CCC-BA7E13C93834}" type="datetimeFigureOut">
              <a:rPr lang="fr-FR"/>
              <a:pPr>
                <a:defRPr/>
              </a:pPr>
              <a:t>08/07/2013</a:t>
            </a:fld>
            <a:endParaRPr lang="fr-F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CF40E-01F6-4311-A266-80EEA2838C0E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F9ED5-0AE2-49BF-8A64-9A446670FCC1}" type="datetimeFigureOut">
              <a:rPr lang="fr-FR"/>
              <a:pPr>
                <a:defRPr/>
              </a:pPr>
              <a:t>08/07/2013</a:t>
            </a:fld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B0FA7-BAB9-4431-8F0F-FCEEB415456B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2B7D9-73C5-4611-BE3E-BA9C341544D2}" type="datetimeFigureOut">
              <a:rPr lang="fr-FR"/>
              <a:pPr>
                <a:defRPr/>
              </a:pPr>
              <a:t>08/07/2013</a:t>
            </a:fld>
            <a:endParaRPr lang="fr-F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D93F-B79A-490B-95A5-07E07F614D1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257F-1982-4C87-8393-D72C01404573}" type="datetimeFigureOut">
              <a:rPr lang="fr-FR"/>
              <a:pPr>
                <a:defRPr/>
              </a:pPr>
              <a:t>08/07/2013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18FB6-C1AF-4B6F-AB35-47F4B1AE270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fr-FR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2D4F2-120E-4475-9477-F0D58FCAC0EB}" type="datetimeFigureOut">
              <a:rPr lang="fr-FR"/>
              <a:pPr>
                <a:defRPr/>
              </a:pPr>
              <a:t>08/07/2013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AE213-C0F7-42A1-B7C1-FC1EEC477DE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21408" y="164592"/>
            <a:ext cx="683971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r-FR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47" y="116540"/>
            <a:ext cx="1092278" cy="7921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uscode.house.gov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Kansas Partnership for Accessible Technology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July 9, 2013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144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Defined in FAR (Federal Acquisition Regulation</a:t>
            </a:r>
            <a:r>
              <a:rPr lang="en-US" dirty="0" smtClean="0"/>
              <a:t>) 2.101 thusly:</a:t>
            </a:r>
          </a:p>
          <a:p>
            <a:pPr marL="400050" lvl="1" indent="0">
              <a:buNone/>
            </a:pPr>
            <a:r>
              <a:rPr lang="en-US" dirty="0"/>
              <a:t>“Commercially available off-the-shelf (COTS)” item—</a:t>
            </a:r>
          </a:p>
          <a:p>
            <a:pPr marL="800100" lvl="2" indent="0">
              <a:buNone/>
            </a:pPr>
            <a:r>
              <a:rPr lang="en-US" dirty="0"/>
              <a:t>(1) Means any item of supply (including construction material) that is—</a:t>
            </a:r>
          </a:p>
          <a:p>
            <a:pPr marL="1257300" lvl="3" indent="0">
              <a:buNone/>
            </a:pPr>
            <a:r>
              <a:rPr lang="en-US" dirty="0"/>
              <a:t>(i) A commercial item (as defined in paragraph (1) of the definition in this section);</a:t>
            </a:r>
          </a:p>
          <a:p>
            <a:pPr marL="1257300" lvl="3" indent="0">
              <a:buNone/>
            </a:pPr>
            <a:r>
              <a:rPr lang="en-US" dirty="0"/>
              <a:t>(ii) Sold in substantial quantities in the commercial marketplace; and</a:t>
            </a:r>
          </a:p>
          <a:p>
            <a:pPr marL="1257300" lvl="3" indent="0">
              <a:buNone/>
            </a:pPr>
            <a:r>
              <a:rPr lang="en-US" dirty="0"/>
              <a:t>(iii) Offered to the Government, under a contract or subcontract at any tier, without modification, in the same form in which it is sold in the commercial marketplace; and</a:t>
            </a:r>
          </a:p>
          <a:p>
            <a:pPr marL="800100" lvl="2" indent="0">
              <a:buNone/>
            </a:pPr>
            <a:r>
              <a:rPr lang="en-US" dirty="0"/>
              <a:t>(2) Does not include bulk cargo, as defined in section 3 of the Shipping Act of 1984 (</a:t>
            </a:r>
            <a:r>
              <a:rPr lang="en-US" dirty="0">
                <a:hlinkClick r:id="rId3"/>
              </a:rPr>
              <a:t>46 U.S.C. App. 1702</a:t>
            </a:r>
            <a:r>
              <a:rPr lang="en-US" dirty="0"/>
              <a:t>), such as agricultural products and petroleum products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571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COTS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generally items that are installed “as-is”; no customization (read: accessibility remediation) is possible.</a:t>
            </a:r>
          </a:p>
          <a:p>
            <a:r>
              <a:rPr lang="en-US" dirty="0" smtClean="0"/>
              <a:t>There is no ongoing relationship with vendor. Once purchase is made, that’s it.</a:t>
            </a:r>
          </a:p>
          <a:p>
            <a:r>
              <a:rPr lang="en-US" dirty="0" smtClean="0"/>
              <a:t>The closed nature of the product stands in contrast to other types of items, where there is an opportunity to work through any </a:t>
            </a:r>
            <a:r>
              <a:rPr lang="en-US" smtClean="0"/>
              <a:t>accessibility shortcomings.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8185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IT Project </a:t>
            </a:r>
            <a:r>
              <a:rPr lang="en-US" dirty="0" smtClean="0"/>
              <a:t>Planning for COTS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Requiring remediation that is not possible clearly does not make sense.</a:t>
            </a:r>
          </a:p>
          <a:p>
            <a:r>
              <a:rPr lang="en-US" dirty="0" smtClean="0"/>
              <a:t>At the same time, we need to maintain that COTS items are subject to ITEC Policy 1210’s requirements as much as any other type of product.</a:t>
            </a:r>
          </a:p>
          <a:p>
            <a:pPr lvl="1"/>
            <a:r>
              <a:rPr lang="en-US" dirty="0" smtClean="0"/>
              <a:t>COTS items cannot be an excuse for noncompliance.</a:t>
            </a:r>
          </a:p>
          <a:p>
            <a:pPr lvl="1"/>
            <a:r>
              <a:rPr lang="en-US" dirty="0"/>
              <a:t>FAR 12.103: </a:t>
            </a:r>
            <a:r>
              <a:rPr lang="en-US" dirty="0" smtClean="0"/>
              <a:t>“Unless </a:t>
            </a:r>
            <a:r>
              <a:rPr lang="en-US" dirty="0"/>
              <a:t>indicated otherwise, all of the policies that apply to commercial items also apply to COTS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5382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IT Project Planning for COTS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Suggestions?</a:t>
            </a:r>
          </a:p>
          <a:p>
            <a:r>
              <a:rPr lang="en-US" dirty="0" smtClean="0"/>
              <a:t>One idea: For COTS items with compliance deficiencies, require justification of COTS choice</a:t>
            </a:r>
          </a:p>
          <a:p>
            <a:pPr lvl="1"/>
            <a:r>
              <a:rPr lang="en-US" dirty="0" smtClean="0"/>
              <a:t>Agency must show research determining no customizable or other, compliant COTS product is available that could meet its requirements in order to be granted an undue burden exception.</a:t>
            </a:r>
          </a:p>
          <a:p>
            <a:pPr lvl="2"/>
            <a:r>
              <a:rPr lang="en-US" dirty="0" smtClean="0"/>
              <a:t>It’s foreseeable that this will often come down to cost being the reason for choosing a COTS item over custom development. How would this be handled?</a:t>
            </a:r>
          </a:p>
          <a:p>
            <a:pPr lvl="1"/>
            <a:r>
              <a:rPr lang="en-US" dirty="0" smtClean="0"/>
              <a:t>Shift narrative from “It’s unduly burdensome to remediate because customization is impossible” (with closed nature a given) to “Here’s why our only available choice is a non-customizable product.”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3410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Undue Burden Exceptions to ITEC Policy 1210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3094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ADA Coordinator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4388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SSB BART Group Recommendations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617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SSB BART Group conducted a process audit of vendor accessibility compliance process methodologies for the KEES project.</a:t>
            </a:r>
          </a:p>
          <a:p>
            <a:r>
              <a:rPr lang="en-US" dirty="0" smtClean="0"/>
              <a:t>Among the recommendations included in the report were some for the state that were not specific to the project.</a:t>
            </a:r>
          </a:p>
          <a:p>
            <a:r>
              <a:rPr lang="en-US" dirty="0" smtClean="0"/>
              <a:t>These are presented for the Partnership’s consideration.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670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 a Best Practices-Driven Approach to Meeting ITEC 1210 </a:t>
            </a:r>
            <a:r>
              <a:rPr lang="en-US" dirty="0" smtClean="0"/>
              <a:t>Compliance</a:t>
            </a:r>
          </a:p>
          <a:p>
            <a:r>
              <a:rPr lang="en-US" dirty="0"/>
              <a:t>Implement a Vendor Certification </a:t>
            </a:r>
            <a:r>
              <a:rPr lang="en-US" dirty="0" smtClean="0"/>
              <a:t>Process</a:t>
            </a:r>
          </a:p>
          <a:p>
            <a:r>
              <a:rPr lang="en-US" dirty="0"/>
              <a:t>Require Vendor Submissions of Due Diligence</a:t>
            </a:r>
          </a:p>
        </p:txBody>
      </p:sp>
    </p:spTree>
    <p:extLst>
      <p:ext uri="{BB962C8B-B14F-4D97-AF65-F5344CB8AC3E}">
        <p14:creationId xmlns:p14="http://schemas.microsoft.com/office/powerpoint/2010/main" val="10057294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719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PDF Accessibility / </a:t>
            </a:r>
            <a:r>
              <a:rPr lang="en-US" dirty="0" err="1" smtClean="0"/>
              <a:t>CommonLook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080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Tuesday, </a:t>
            </a:r>
            <a:r>
              <a:rPr lang="en-US" sz="3600" b="1" dirty="0" smtClean="0"/>
              <a:t>October 8, </a:t>
            </a:r>
            <a:r>
              <a:rPr lang="en-US" sz="3600" b="1" dirty="0" smtClean="0"/>
              <a:t>2013</a:t>
            </a:r>
          </a:p>
          <a:p>
            <a:pPr marL="0" indent="0">
              <a:buNone/>
            </a:pPr>
            <a:r>
              <a:rPr lang="en-US" sz="3600" dirty="0" smtClean="0"/>
              <a:t>Time:</a:t>
            </a:r>
          </a:p>
          <a:p>
            <a:pPr marL="0" indent="0">
              <a:buNone/>
            </a:pPr>
            <a:r>
              <a:rPr lang="en-US" sz="3600" dirty="0" smtClean="0"/>
              <a:t>	2:30–4:30 PM</a:t>
            </a:r>
          </a:p>
          <a:p>
            <a:pPr marL="0" indent="0">
              <a:buNone/>
            </a:pPr>
            <a:r>
              <a:rPr lang="en-US" sz="3600" dirty="0" smtClean="0"/>
              <a:t>Location:</a:t>
            </a:r>
          </a:p>
          <a:p>
            <a:pPr marL="0" indent="0">
              <a:buNone/>
            </a:pPr>
            <a:r>
              <a:rPr lang="en-US" sz="3600" dirty="0" smtClean="0"/>
              <a:t>	</a:t>
            </a:r>
            <a:r>
              <a:rPr lang="en-US" sz="3600" dirty="0" smtClean="0"/>
              <a:t>Landon State </a:t>
            </a:r>
            <a:r>
              <a:rPr lang="en-US" sz="3600" dirty="0"/>
              <a:t>Office Building</a:t>
            </a:r>
          </a:p>
          <a:p>
            <a:pPr marL="0" indent="0">
              <a:buNone/>
            </a:pPr>
            <a:r>
              <a:rPr lang="en-US" sz="3600" dirty="0"/>
              <a:t>	Room </a:t>
            </a:r>
            <a:r>
              <a:rPr lang="en-US" sz="3600" dirty="0" smtClean="0"/>
              <a:t>509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	</a:t>
            </a:r>
            <a:r>
              <a:rPr lang="en-US" sz="3600" dirty="0"/>
              <a:t>9</a:t>
            </a:r>
            <a:r>
              <a:rPr lang="en-US" sz="3600" dirty="0" smtClean="0"/>
              <a:t>00 </a:t>
            </a:r>
            <a:r>
              <a:rPr lang="en-US" sz="3600" dirty="0"/>
              <a:t>SW Jackson Street</a:t>
            </a:r>
          </a:p>
        </p:txBody>
      </p:sp>
    </p:spTree>
    <p:extLst>
      <p:ext uri="{BB962C8B-B14F-4D97-AF65-F5344CB8AC3E}">
        <p14:creationId xmlns:p14="http://schemas.microsoft.com/office/powerpoint/2010/main" val="227646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CommonLook</a:t>
            </a:r>
            <a:r>
              <a:rPr lang="en-US" dirty="0" smtClean="0"/>
              <a:t>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Evaluated </a:t>
            </a:r>
            <a:r>
              <a:rPr lang="en-US" dirty="0" err="1" smtClean="0"/>
              <a:t>CommonLook</a:t>
            </a:r>
            <a:r>
              <a:rPr lang="en-US" dirty="0" smtClean="0"/>
              <a:t> Office and </a:t>
            </a:r>
            <a:r>
              <a:rPr lang="en-US" dirty="0" err="1" smtClean="0"/>
              <a:t>CommonLook</a:t>
            </a:r>
            <a:r>
              <a:rPr lang="en-US" dirty="0" smtClean="0"/>
              <a:t> PDF</a:t>
            </a:r>
          </a:p>
          <a:p>
            <a:r>
              <a:rPr lang="en-US" dirty="0" smtClean="0"/>
              <a:t>60-day trial</a:t>
            </a:r>
          </a:p>
          <a:p>
            <a:r>
              <a:rPr lang="en-US" dirty="0" smtClean="0"/>
              <a:t>7 webinar meetings with </a:t>
            </a:r>
            <a:r>
              <a:rPr lang="en-US" dirty="0" err="1" smtClean="0"/>
              <a:t>NetCentric</a:t>
            </a:r>
            <a:r>
              <a:rPr lang="en-US" dirty="0" smtClean="0"/>
              <a:t> personnel</a:t>
            </a:r>
          </a:p>
        </p:txBody>
      </p:sp>
    </p:spTree>
    <p:extLst>
      <p:ext uri="{BB962C8B-B14F-4D97-AF65-F5344CB8AC3E}">
        <p14:creationId xmlns:p14="http://schemas.microsoft.com/office/powerpoint/2010/main" val="3866359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0911"/>
            <a:ext cx="8229600" cy="3168439"/>
          </a:xfrm>
        </p:spPr>
        <p:txBody>
          <a:bodyPr numCol="2">
            <a:normAutofit fontScale="70000" lnSpcReduction="20000"/>
          </a:bodyPr>
          <a:lstStyle/>
          <a:p>
            <a:pPr lvl="1"/>
            <a:r>
              <a:rPr lang="en-US" dirty="0"/>
              <a:t>Administration, Department of</a:t>
            </a:r>
            <a:endParaRPr lang="en-US" sz="3600" dirty="0"/>
          </a:p>
          <a:p>
            <a:pPr lvl="1"/>
            <a:r>
              <a:rPr lang="en-US" dirty="0"/>
              <a:t>Children and Families, Kansas Department for</a:t>
            </a:r>
            <a:endParaRPr lang="en-US" sz="3600" dirty="0"/>
          </a:p>
          <a:p>
            <a:pPr lvl="1"/>
            <a:r>
              <a:rPr lang="en-US" dirty="0" err="1"/>
              <a:t>CivicPlus</a:t>
            </a:r>
            <a:endParaRPr lang="en-US" sz="3600" dirty="0"/>
          </a:p>
          <a:p>
            <a:pPr lvl="1"/>
            <a:r>
              <a:rPr lang="en-US" dirty="0"/>
              <a:t>Corrections, Department of</a:t>
            </a:r>
            <a:endParaRPr lang="en-US" sz="3600" dirty="0"/>
          </a:p>
          <a:p>
            <a:pPr lvl="1"/>
            <a:r>
              <a:rPr lang="en-US" dirty="0"/>
              <a:t>Deaf, Kansas School for the</a:t>
            </a:r>
            <a:endParaRPr lang="en-US" sz="3600" dirty="0"/>
          </a:p>
          <a:p>
            <a:pPr lvl="1"/>
            <a:r>
              <a:rPr lang="en-US" dirty="0"/>
              <a:t>Governor, Office of the</a:t>
            </a:r>
            <a:endParaRPr lang="en-US" sz="3600" dirty="0"/>
          </a:p>
          <a:p>
            <a:pPr lvl="1"/>
            <a:r>
              <a:rPr lang="en-US" dirty="0"/>
              <a:t>Healing Arts, Kansas Board of</a:t>
            </a:r>
            <a:endParaRPr lang="en-US" sz="3600" dirty="0"/>
          </a:p>
          <a:p>
            <a:pPr lvl="1"/>
            <a:r>
              <a:rPr lang="en-US" dirty="0"/>
              <a:t>Office of Information Technology Services</a:t>
            </a:r>
            <a:endParaRPr lang="en-US" sz="3600" dirty="0"/>
          </a:p>
          <a:p>
            <a:pPr lvl="1"/>
            <a:r>
              <a:rPr lang="en-US" dirty="0"/>
              <a:t>Optometry, Kansas State Board of Examiners in</a:t>
            </a:r>
            <a:endParaRPr lang="en-US" sz="3600" dirty="0"/>
          </a:p>
          <a:p>
            <a:pPr lvl="1"/>
            <a:r>
              <a:rPr lang="en-US" dirty="0"/>
              <a:t>Revenue, Department of</a:t>
            </a:r>
            <a:endParaRPr lang="en-US" sz="3600" dirty="0"/>
          </a:p>
          <a:p>
            <a:pPr lvl="1"/>
            <a:r>
              <a:rPr lang="en-US" dirty="0"/>
              <a:t>Treasurer, Kansas State</a:t>
            </a:r>
            <a:endParaRPr lang="en-US" sz="3600" dirty="0"/>
          </a:p>
          <a:p>
            <a:pPr lvl="1"/>
            <a:r>
              <a:rPr lang="en-US" dirty="0"/>
              <a:t>University of Kansas (Academic Achievement and Access Center, and Bureau of Child Research)</a:t>
            </a:r>
            <a:endParaRPr lang="en-US" sz="3600" dirty="0"/>
          </a:p>
          <a:p>
            <a:pPr lvl="1"/>
            <a:r>
              <a:rPr lang="en-US" dirty="0"/>
              <a:t>Washburn University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23 people on evaluation team, from 12 agencies/organizations: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8508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Trial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sentiment was positive</a:t>
            </a:r>
          </a:p>
          <a:p>
            <a:r>
              <a:rPr lang="en-US" dirty="0" smtClean="0"/>
              <a:t>Consensus that acquisition for regular use would be desirable</a:t>
            </a:r>
          </a:p>
          <a:p>
            <a:r>
              <a:rPr lang="en-US" dirty="0" smtClean="0"/>
              <a:t>All agreed any purchase should be done collectively for volume discount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259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Ask agencies to identify—without commitment—potential users of each product:</a:t>
            </a:r>
          </a:p>
          <a:p>
            <a:pPr lvl="1"/>
            <a:r>
              <a:rPr lang="en-US" i="1" dirty="0" err="1" smtClean="0"/>
              <a:t>CommonLook</a:t>
            </a:r>
            <a:r>
              <a:rPr lang="en-US" i="1" dirty="0" smtClean="0"/>
              <a:t> Office</a:t>
            </a:r>
            <a:r>
              <a:rPr lang="en-US" dirty="0" smtClean="0"/>
              <a:t>, for non-technical content creators using Microsoft Office (specifically, Word and PowerPoint)</a:t>
            </a:r>
          </a:p>
          <a:p>
            <a:pPr lvl="1"/>
            <a:r>
              <a:rPr lang="en-US" i="1" dirty="0" err="1" smtClean="0"/>
              <a:t>CommonLook</a:t>
            </a:r>
            <a:r>
              <a:rPr lang="en-US" i="1" dirty="0" smtClean="0"/>
              <a:t> PDF</a:t>
            </a:r>
            <a:r>
              <a:rPr lang="en-US" dirty="0" smtClean="0"/>
              <a:t>, for more </a:t>
            </a:r>
            <a:r>
              <a:rPr lang="en-US" dirty="0"/>
              <a:t>technical </a:t>
            </a:r>
            <a:r>
              <a:rPr lang="en-US" dirty="0" smtClean="0"/>
              <a:t>users who need to tag existing PDFs </a:t>
            </a:r>
            <a:r>
              <a:rPr lang="en-US" dirty="0"/>
              <a:t>using Adobe Acrobat </a:t>
            </a:r>
            <a:r>
              <a:rPr lang="en-US" dirty="0" smtClean="0"/>
              <a:t>Professional</a:t>
            </a:r>
          </a:p>
          <a:p>
            <a:r>
              <a:rPr lang="en-US" dirty="0" smtClean="0"/>
              <a:t>Estimated numbers of users of each will determine available pricing</a:t>
            </a:r>
          </a:p>
          <a:p>
            <a:r>
              <a:rPr lang="en-US" dirty="0" smtClean="0"/>
              <a:t>Would like to introduce this inquiry at next ITAB (and follow up by email to reach all agencies)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9520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addition to document creation/remediation tools, there is also </a:t>
            </a:r>
            <a:r>
              <a:rPr lang="en-US" dirty="0" err="1" smtClean="0"/>
              <a:t>CommonLook</a:t>
            </a:r>
            <a:r>
              <a:rPr lang="en-US" dirty="0" smtClean="0"/>
              <a:t> Clarity, the enterprise assessment tool/service.</a:t>
            </a:r>
          </a:p>
          <a:p>
            <a:r>
              <a:rPr lang="en-US" dirty="0" smtClean="0"/>
              <a:t>As was brought up last meeting, we would like to run an enterprise-wide baseline scan, to be paid for from remaining INK grant funding.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0629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Project Planning for COTS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054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Project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Web accessibility review of IT Project Plans under ITEC Guideline 2400A</a:t>
            </a:r>
          </a:p>
          <a:p>
            <a:pPr lvl="1"/>
            <a:r>
              <a:rPr lang="en-US" dirty="0" smtClean="0"/>
              <a:t>Web Content Accessibility Statement</a:t>
            </a:r>
          </a:p>
          <a:p>
            <a:pPr lvl="1"/>
            <a:r>
              <a:rPr lang="en-US" dirty="0" smtClean="0"/>
              <a:t>Web Content Accessibility Template (WCAT)</a:t>
            </a:r>
          </a:p>
          <a:p>
            <a:pPr lvl="1"/>
            <a:r>
              <a:rPr lang="en-US" dirty="0" smtClean="0"/>
              <a:t>Review and approval by Director of IT Accessibility prior to plan submission</a:t>
            </a:r>
          </a:p>
          <a:p>
            <a:pPr lvl="1"/>
            <a:r>
              <a:rPr lang="en-US" dirty="0" smtClean="0"/>
              <a:t>Since December 2010</a:t>
            </a:r>
          </a:p>
          <a:p>
            <a:pPr lvl="1"/>
            <a:r>
              <a:rPr lang="en-US" dirty="0" smtClean="0"/>
              <a:t>Has worked very well overall, though approach to one type of project might be worth revisiting…</a:t>
            </a:r>
          </a:p>
        </p:txBody>
      </p:sp>
    </p:spTree>
    <p:extLst>
      <p:ext uri="{BB962C8B-B14F-4D97-AF65-F5344CB8AC3E}">
        <p14:creationId xmlns:p14="http://schemas.microsoft.com/office/powerpoint/2010/main" val="1878811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ITS">
  <a:themeElements>
    <a:clrScheme name="Custom 2">
      <a:dk1>
        <a:sysClr val="windowText" lastClr="000000"/>
      </a:dk1>
      <a:lt1>
        <a:sysClr val="window" lastClr="FFFFFF"/>
      </a:lt1>
      <a:dk2>
        <a:srgbClr val="343434"/>
      </a:dk2>
      <a:lt2>
        <a:srgbClr val="EEECE1"/>
      </a:lt2>
      <a:accent1>
        <a:srgbClr val="9BBB59"/>
      </a:accent1>
      <a:accent2>
        <a:srgbClr val="F1AD02"/>
      </a:accent2>
      <a:accent3>
        <a:srgbClr val="C0504D"/>
      </a:accent3>
      <a:accent4>
        <a:srgbClr val="8064A2"/>
      </a:accent4>
      <a:accent5>
        <a:srgbClr val="4BACC6"/>
      </a:accent5>
      <a:accent6>
        <a:srgbClr val="F1AD02"/>
      </a:accent6>
      <a:hlink>
        <a:srgbClr val="F1AD02"/>
      </a:hlink>
      <a:folHlink>
        <a:srgbClr val="F0CD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AW xmlns="http://www.net-centric.com/PAWPP">
  <Shape xmlns="" id="cO8W/2gkdrRsoSWsBDlIy3F7xZg=" PDFTag="H2" order="_x0031_"/>
  <Shape xmlns="" id="eNYoPZsq3r9xaO6Gk686ihNLttw=" PDFTag=""/>
  <Shape xmlns="" id="nd7T0SEwaMvc1vE3X3CvCrEU6KQ=" PDFTag="H2" order="_x0031_"/>
  <Shape xmlns="" id="jcUuy3C4TQ0YARThFJr6NYV6URI=" PDFTag=""/>
  <Shape xmlns="" id="lB2AxQC9zuVOCurrXlZi7QB6szQ=" PDFTag="H2" order="_x0031_"/>
  <Shape xmlns="" id="tG2DklbH/hYhsheL1xK7gFfhLBk=" PDFTag="" order="_x0031_"/>
  <Shape xmlns="" id="6EG4IwUETzeLkNfvxQ4w01Lb6Oc=" PDFTag="H2" order="_x0031_"/>
  <Shape xmlns="" id="btW8a/hCdwN5n+hHIP7apiAMFXs=" PDFTag="" order="_x0031_"/>
  <Shape xmlns="" id="yZqVxhDrP2QCblfiR5aNcGT8iQI=" PDFTag="H1" Artifact="_x0030_" order="_x0031_"/>
  <Shape xmlns="" id="dEASjHSo6lar80b+i0cCvmRcigA=" PDFTag="H2" Artifact="_x0030_" order="_x0032_"/>
  <Shape xmlns="" id="4Yn7pjkeILvjzTCiW0hSi8aGqd0=" PDFTag="H2" order="_x0031_"/>
  <Shape xmlns="" id="b+UUPPAPxCgGvtT1whtgJmbWZx0=" PDFTag="H2" order="_x0031_"/>
  <Shape xmlns="" id="TeOKQzPnCvr3Ls4sAuJmatE0+LQ=" PDFTag="P" Artifact="_x0030_" order="_x0032_"/>
  <Shape xmlns="" id="O3hu90DE+iSBnMLExIEFc3Vg4Uo=" PDFTag="H2" order="_x0031_"/>
  <Shape xmlns="" id="P5Y2Q7BdEAZkB7PetW+0MReG2rI=" PDFTag="P" order="_x0032_"/>
  <Shape xmlns="" id="wt83yZjzPHlTvpildN/o1svACa4=" PDFTag="H2" order="_x0031_"/>
  <Shape xmlns="" id="Z4w2ics5bjqJPzdzcoFDP4HOBzo=" PDFTag="P" order="_x0032_"/>
  <Shape xmlns="" id="5ZT7l/BxJu2HJ4paRSabD2lCm00=" PDFTag="H2" order="_x0031_"/>
  <Shape xmlns="" id="ddL5n9Le3JuFqOx8t9kiVFxFnqU=" PDFTag="P" order="_x0032_"/>
  <Shape xmlns="" id="AB9E/9YsG1Eja6fvs6BWkBzczkU=" PDFTag="H2" order="_x0031_"/>
  <Shape xmlns="" id="pg7ClJs+NInuUcn/6dEKr2vqBWI=" PDFTag="P" order="_x0032_"/>
  <Shape xmlns="" id="sr4NqKIoEJGaxOi46OpuJ+OLXeo=" PDFTag="H2" order="_x0031_"/>
  <Shape xmlns="" id="j/fQAm+HE+lrS6tVycDGKKYNjRw=" PDFTag="P" order="_x0032_"/>
  <Shape xmlns="" id="Sp3EDu14LjWrjb7P1scplb9vT74=" PDFTag="H2" order="_x0031_"/>
  <Shape xmlns="" id="ftigaNqcjhazdtnkMqky9Wu+xqw=" PDFTag="P" order="_x0032_"/>
  <Shape xmlns="" id="1cyvssX6aUXfYKDtv2/Fopw1PF8=" PDFTag="H2" order="_x0031_"/>
  <Shape xmlns="" id="9peahEMoTJourDoL/PDyYxwdWB0=" PDFTag="P" Artifact="_x0030_" order="_x0033_"/>
  <Shape xmlns="" id="x8leeUMB0gQ38qPqMRG3092oFcc=" PDFTag="Figure" Artifact="_x0030_" inline="no" validated="yes" order="_x0032_"/>
  <Shape xmlns="" id="B4oYQrJrNBtG/8gS915dwHQFYVo=" PDFTag="H2" order="_x0031_"/>
  <Shape xmlns="" id="xR5KIQKV8OP5EMDPFVpmAAXYlNY=" PDFTag="P" order="_x0032_"/>
  <Shape xmlns="" id="76FeC0ECtA70YqPKe+stdueAlzE=" PDFTag="H2" order="_x0031_"/>
  <Shape xmlns="" id="Fv+Ky7LgYwYy6qb6/HPNWTlllNE=" PDFTag="P" order="_x0032_"/>
  <Shape xmlns="" id="1R9OnrZLJY/a37d/W7HnjUbOlqM=" PDFTag="H2" order="_x0031_"/>
  <Shape xmlns="" id="3C3PViQUG7gdA5ZrH1UGzUfFkwA=" PDFTag="P" order="_x0032_"/>
  <Shape xmlns="" id="BuBKm8CMVbENxRTNYwxv8UfTKOg=" PDFTag="H2" order="_x0031_"/>
  <Shape xmlns="" id="vPlktnHlM2ncQ3vFPmjTidXwgMI=" PDFTag="P" order="_x0032_"/>
  <Shape xmlns="" id="ToT2kx17xvDh+lroQGrl+8Td7WM=" PDFTag="H2" order="_x0031_"/>
  <Shape xmlns="" id="w03FH3/TRg67g+L/i8whi9g+PQU=" PDFTag="P" order="_x0032_"/>
  <Shape xmlns="" id="KcSWvHkYDg+UtqfdCw/gnpPnvvI=" order="_x0033_" PDFTag="_x005B_Artifact_x005D_" Artifact="_x0031_"/>
</PAW>
</file>

<file path=customXml/itemProps1.xml><?xml version="1.0" encoding="utf-8"?>
<ds:datastoreItem xmlns:ds="http://schemas.openxmlformats.org/officeDocument/2006/customXml" ds:itemID="{B4CED783-E688-4D3D-84C6-9C0E86813968}">
  <ds:schemaRefs>
    <ds:schemaRef ds:uri="http://www.net-centric.com/PAWPP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OITS.potx</Template>
  <TotalTime>20672</TotalTime>
  <Words>847</Words>
  <Application>Microsoft Office PowerPoint</Application>
  <PresentationFormat>On-screen Show (4:3)</PresentationFormat>
  <Paragraphs>92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OITS</vt:lpstr>
      <vt:lpstr>Kansas Partnership for Accessible Technology</vt:lpstr>
      <vt:lpstr>PDF Accessibility / CommonLook</vt:lpstr>
      <vt:lpstr>CommonLook Trial</vt:lpstr>
      <vt:lpstr>Evaluation Team</vt:lpstr>
      <vt:lpstr>Trial Outcome</vt:lpstr>
      <vt:lpstr>Proposed Next Steps</vt:lpstr>
      <vt:lpstr>Scan Proposal</vt:lpstr>
      <vt:lpstr>IT Project Planning for COTS Items</vt:lpstr>
      <vt:lpstr>IT Project Planning</vt:lpstr>
      <vt:lpstr>COTS</vt:lpstr>
      <vt:lpstr>COTS Items</vt:lpstr>
      <vt:lpstr>IT Project Planning for COTS Items</vt:lpstr>
      <vt:lpstr>IT Project Planning for COTS Items</vt:lpstr>
      <vt:lpstr>Undue Burden Exceptions to ITEC Policy 1210</vt:lpstr>
      <vt:lpstr>State ADA Coordinator Report</vt:lpstr>
      <vt:lpstr>SSB BART Group Recommendations</vt:lpstr>
      <vt:lpstr>Process Audit</vt:lpstr>
      <vt:lpstr>Recommendations</vt:lpstr>
      <vt:lpstr>Open Discussion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KPAT April 9, 2013 Meeting Presentation</dc:title>
  <dc:creator>Cole.Robison@ks.gov</dc:creator>
  <cp:lastModifiedBy>Cole Robison</cp:lastModifiedBy>
  <cp:revision>290</cp:revision>
  <dcterms:created xsi:type="dcterms:W3CDTF">2011-05-09T15:14:44Z</dcterms:created>
  <dcterms:modified xsi:type="dcterms:W3CDTF">2013-07-08T20:31:18Z</dcterms:modified>
</cp:coreProperties>
</file>