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48"/>
  </p:notesMasterIdLst>
  <p:sldIdLst>
    <p:sldId id="256" r:id="rId3"/>
    <p:sldId id="309" r:id="rId4"/>
    <p:sldId id="261" r:id="rId5"/>
    <p:sldId id="301" r:id="rId6"/>
    <p:sldId id="311" r:id="rId7"/>
    <p:sldId id="302" r:id="rId8"/>
    <p:sldId id="282" r:id="rId9"/>
    <p:sldId id="283" r:id="rId10"/>
    <p:sldId id="312" r:id="rId11"/>
    <p:sldId id="313" r:id="rId12"/>
    <p:sldId id="316" r:id="rId13"/>
    <p:sldId id="314" r:id="rId14"/>
    <p:sldId id="317" r:id="rId15"/>
    <p:sldId id="318" r:id="rId16"/>
    <p:sldId id="315" r:id="rId17"/>
    <p:sldId id="323" r:id="rId18"/>
    <p:sldId id="319" r:id="rId19"/>
    <p:sldId id="320" r:id="rId20"/>
    <p:sldId id="322" r:id="rId21"/>
    <p:sldId id="324" r:id="rId22"/>
    <p:sldId id="327" r:id="rId23"/>
    <p:sldId id="326" r:id="rId24"/>
    <p:sldId id="328" r:id="rId25"/>
    <p:sldId id="288" r:id="rId26"/>
    <p:sldId id="308" r:id="rId27"/>
    <p:sldId id="329" r:id="rId28"/>
    <p:sldId id="330" r:id="rId29"/>
    <p:sldId id="296" r:id="rId30"/>
    <p:sldId id="280" r:id="rId31"/>
    <p:sldId id="331" r:id="rId32"/>
    <p:sldId id="332" r:id="rId33"/>
    <p:sldId id="333" r:id="rId34"/>
    <p:sldId id="334" r:id="rId35"/>
    <p:sldId id="335" r:id="rId36"/>
    <p:sldId id="336" r:id="rId37"/>
    <p:sldId id="337" r:id="rId38"/>
    <p:sldId id="338" r:id="rId39"/>
    <p:sldId id="339" r:id="rId40"/>
    <p:sldId id="340" r:id="rId41"/>
    <p:sldId id="310" r:id="rId42"/>
    <p:sldId id="341" r:id="rId43"/>
    <p:sldId id="343" r:id="rId44"/>
    <p:sldId id="342" r:id="rId45"/>
    <p:sldId id="279" r:id="rId46"/>
    <p:sldId id="289" r:id="rId47"/>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le Robison" initials="CDR"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898989"/>
    <a:srgbClr val="717174"/>
    <a:srgbClr val="E62E26"/>
    <a:srgbClr val="0072BC"/>
    <a:srgbClr val="55A1D2"/>
    <a:srgbClr val="AAD0E9"/>
    <a:srgbClr val="F7B85C"/>
    <a:srgbClr val="00A256"/>
    <a:srgbClr val="3BA0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12" autoAdjust="0"/>
    <p:restoredTop sz="89562" autoAdjust="0"/>
  </p:normalViewPr>
  <p:slideViewPr>
    <p:cSldViewPr showGuides="1">
      <p:cViewPr varScale="1">
        <p:scale>
          <a:sx n="91" d="100"/>
          <a:sy n="91" d="100"/>
        </p:scale>
        <p:origin x="-1140" y="-96"/>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690"/>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A723967-CE7D-4A71-A8B4-FC81B008E3AE}" type="datetimeFigureOut">
              <a:rPr lang="fr-FR"/>
              <a:pPr>
                <a:defRPr/>
              </a:pPr>
              <a:t>16/10/2013</a:t>
            </a:fld>
            <a:endParaRPr lang="fr-FR"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655695-19F4-4A33-8651-718F84746D26}" type="slidenum">
              <a:rPr lang="fr-FR"/>
              <a:pPr>
                <a:defRPr/>
              </a:pPr>
              <a:t>‹#›</a:t>
            </a:fld>
            <a:endParaRPr lang="fr-FR" dirty="0"/>
          </a:p>
        </p:txBody>
      </p:sp>
    </p:spTree>
    <p:extLst>
      <p:ext uri="{BB962C8B-B14F-4D97-AF65-F5344CB8AC3E}">
        <p14:creationId xmlns:p14="http://schemas.microsoft.com/office/powerpoint/2010/main" val="5178836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hhs.gov/web/508/contracting/hhs508policy.html#431CommercialNonavailabilityExceptionDeterminationandCertification"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bit.ly/17i24Vk" TargetMode="External"/><Relationship Id="rId2" Type="http://schemas.openxmlformats.org/officeDocument/2006/relationships/slide" Target="../slides/slide30.xml"/><Relationship Id="rId1" Type="http://schemas.openxmlformats.org/officeDocument/2006/relationships/notesMaster" Target="../notesMasters/notesMaster1.xml"/><Relationship Id="rId5" Type="http://schemas.openxmlformats.org/officeDocument/2006/relationships/hyperlink" Target="https://www.ssbbartgroup.com/reference/index.php/AMP_Summer_2013_What's_New" TargetMode="External"/><Relationship Id="rId4" Type="http://schemas.openxmlformats.org/officeDocument/2006/relationships/hyperlink" Target="https://sas.elluminate.com/site/external/jwsdetect/playback.jnlp?psid=2013-07-23.1439.M.08F2529979568F835CC308FE8A2EC1.vcr&amp;sid=2013017"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reginfo.gov/public/do/eAgendaViewRule?pubId=201304&amp;RIN=3014-AA37"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ada.gov/anprm2010/web%20anprm_2010.htm" TargetMode="External"/><Relationship Id="rId2" Type="http://schemas.openxmlformats.org/officeDocument/2006/relationships/slide" Target="../slides/slide32.xml"/><Relationship Id="rId1" Type="http://schemas.openxmlformats.org/officeDocument/2006/relationships/notesMaster" Target="../notesMasters/notesMaster1.xml"/><Relationship Id="rId4" Type="http://schemas.openxmlformats.org/officeDocument/2006/relationships/hyperlink" Target="http://www.reginfo.gov/public/do/eAgendaViewRule?pubId=201304&amp;RIN=1190-AA65"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www.itu.int/net/pressoffice/press_releases/2013/39.aspx" TargetMode="External"/><Relationship Id="rId2" Type="http://schemas.openxmlformats.org/officeDocument/2006/relationships/slide" Target="../slides/slide34.xml"/><Relationship Id="rId1" Type="http://schemas.openxmlformats.org/officeDocument/2006/relationships/notesMaster" Target="../notesMasters/notesMaster1.xml"/><Relationship Id="rId6" Type="http://schemas.openxmlformats.org/officeDocument/2006/relationships/hyperlink" Target="http://bit.ly/16EoqzX" TargetMode="External"/><Relationship Id="rId5" Type="http://schemas.openxmlformats.org/officeDocument/2006/relationships/hyperlink" Target="http://www.itu.int/en/action/accessibility/Documents/Executive%20Summary_ICT%20Opportunity%20for%20a%20Disability_Inclusive%20Development%20Framework.pdf" TargetMode="External"/><Relationship Id="rId4" Type="http://schemas.openxmlformats.org/officeDocument/2006/relationships/hyperlink" Target="http://bit.ly/17ruHyh"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go.usa.gov/DedH" TargetMode="External"/><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acquisition.gov/far/current/html/Subpart%2039_2.html"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ection508.gov/index.cfm?fuseAction=stdsdoc#Application"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section508.gov/docs/RefManual_Sec1.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a:t>
            </a:fld>
            <a:endParaRPr lang="fr-FR" dirty="0"/>
          </a:p>
        </p:txBody>
      </p:sp>
    </p:spTree>
    <p:extLst>
      <p:ext uri="{BB962C8B-B14F-4D97-AF65-F5344CB8AC3E}">
        <p14:creationId xmlns:p14="http://schemas.microsoft.com/office/powerpoint/2010/main" val="2113029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smtClean="0">
                <a:solidFill>
                  <a:schemeClr val="tx1"/>
                </a:solidFill>
                <a:hlinkClick r:id="rId3"/>
              </a:rPr>
              <a:t>http://go.usa.gov/Degm → http://www.hhs.gov/web/508/contracting/hhs508policy.html#431CommercialNonavailabilityExceptionDeterminationandCertification</a:t>
            </a:r>
            <a:endParaRPr lang="en-US" u="none" dirty="0">
              <a:solidFill>
                <a:schemeClr val="tx1"/>
              </a:solidFill>
            </a:endParaRPr>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20</a:t>
            </a:fld>
            <a:endParaRPr lang="fr-FR" dirty="0"/>
          </a:p>
        </p:txBody>
      </p:sp>
    </p:spTree>
    <p:extLst>
      <p:ext uri="{BB962C8B-B14F-4D97-AF65-F5344CB8AC3E}">
        <p14:creationId xmlns:p14="http://schemas.microsoft.com/office/powerpoint/2010/main" val="37452865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Issue was resolved in 4 days.</a:t>
            </a:r>
          </a:p>
          <a:p>
            <a:endParaRPr lang="en-US" dirty="0" smtClean="0"/>
          </a:p>
          <a:p>
            <a:r>
              <a:rPr lang="en-US" sz="1200" dirty="0" smtClean="0">
                <a:hlinkClick r:id="rId3"/>
              </a:rPr>
              <a:t>http://bit.ly/17i24Vk</a:t>
            </a:r>
            <a:r>
              <a:rPr lang="en-US" sz="1200" dirty="0" smtClean="0"/>
              <a:t> → </a:t>
            </a:r>
            <a:r>
              <a:rPr lang="en-US" dirty="0" smtClean="0">
                <a:hlinkClick r:id="rId4"/>
              </a:rPr>
              <a:t>https://sas.elluminate.com/site/external/jwsdetect/playback.jnlp?psid=2013-07-23.1439.M.08F2529979568F835CC308FE8A2EC1.vcr&amp;sid=2013017</a:t>
            </a:r>
            <a:endParaRPr lang="en-US" dirty="0" smtClean="0"/>
          </a:p>
          <a:p>
            <a:r>
              <a:rPr lang="en-US" dirty="0" smtClean="0"/>
              <a:t>http://bit.ly/GRNvkn → </a:t>
            </a:r>
            <a:r>
              <a:rPr lang="en-US" sz="1200" dirty="0" smtClean="0">
                <a:hlinkClick r:id="rId5"/>
              </a:rPr>
              <a:t>https://www.ssbbartgroup.com/reference/index.php/AMP_Summer_2013_What%27s_New</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30</a:t>
            </a:fld>
            <a:endParaRPr lang="fr-FR" dirty="0"/>
          </a:p>
        </p:txBody>
      </p:sp>
    </p:spTree>
    <p:extLst>
      <p:ext uri="{BB962C8B-B14F-4D97-AF65-F5344CB8AC3E}">
        <p14:creationId xmlns:p14="http://schemas.microsoft.com/office/powerpoint/2010/main" val="1092776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http://go.usa.gov/De4B → </a:t>
            </a:r>
            <a:r>
              <a:rPr lang="en-US" sz="1200" dirty="0" smtClean="0">
                <a:hlinkClick r:id="rId3"/>
              </a:rPr>
              <a:t>http://www.reginfo.gov/public/do/eAgendaViewRule?pubId=201304&amp;RIN=3014-AA37</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31</a:t>
            </a:fld>
            <a:endParaRPr lang="fr-FR" dirty="0"/>
          </a:p>
        </p:txBody>
      </p:sp>
    </p:spTree>
    <p:extLst>
      <p:ext uri="{BB962C8B-B14F-4D97-AF65-F5344CB8AC3E}">
        <p14:creationId xmlns:p14="http://schemas.microsoft.com/office/powerpoint/2010/main" val="3100779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Title </a:t>
            </a:r>
            <a:r>
              <a:rPr lang="en-US" baseline="0" dirty="0" smtClean="0"/>
              <a:t>III </a:t>
            </a:r>
            <a:r>
              <a:rPr lang="en-US" baseline="0" dirty="0" smtClean="0"/>
              <a:t>rulemaking (the Public Accommodations one) is listed with an unspecified March 2014 date for NPRM.</a:t>
            </a:r>
          </a:p>
          <a:p>
            <a:endParaRPr lang="en-US" baseline="0" dirty="0" smtClean="0"/>
          </a:p>
          <a:p>
            <a:r>
              <a:rPr lang="en-US" baseline="0" dirty="0" smtClean="0"/>
              <a:t>http://go.usa.gov/De2x → </a:t>
            </a:r>
            <a:r>
              <a:rPr lang="en-US" sz="1200" dirty="0" smtClean="0">
                <a:hlinkClick r:id="rId3"/>
              </a:rPr>
              <a:t>http://www.ada.gov/anprm2010/web%20anprm_2010.htm</a:t>
            </a:r>
            <a:endParaRPr lang="en-US" sz="1200" dirty="0" smtClean="0"/>
          </a:p>
          <a:p>
            <a:r>
              <a:rPr lang="en-US" sz="1200" dirty="0" smtClean="0"/>
              <a:t>http://go.usa.gov/De25 → </a:t>
            </a:r>
            <a:r>
              <a:rPr lang="en-US" sz="1200" dirty="0" smtClean="0">
                <a:hlinkClick r:id="rId4"/>
              </a:rPr>
              <a:t>http://</a:t>
            </a:r>
            <a:r>
              <a:rPr lang="en-US" sz="1200" dirty="0" smtClean="0">
                <a:hlinkClick r:id="rId4"/>
              </a:rPr>
              <a:t>www.reginfo.gov/public/do/eAgendaViewRule?pubId=201304&amp;RIN=1190-AA65</a:t>
            </a:r>
            <a:endParaRPr lang="en-US" sz="1200" dirty="0" smtClean="0"/>
          </a:p>
          <a:p>
            <a:endParaRPr lang="en-US" sz="1200" dirty="0" smtClean="0"/>
          </a:p>
          <a:p>
            <a:r>
              <a:rPr lang="en-US" sz="1200" dirty="0" smtClean="0"/>
              <a:t>(Title</a:t>
            </a:r>
            <a:r>
              <a:rPr lang="en-US" sz="1200" baseline="0" dirty="0" smtClean="0"/>
              <a:t> II/III mix-up corrected after meeting presentation)</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32</a:t>
            </a:fld>
            <a:endParaRPr lang="fr-FR" dirty="0"/>
          </a:p>
        </p:txBody>
      </p:sp>
    </p:spTree>
    <p:extLst>
      <p:ext uri="{BB962C8B-B14F-4D97-AF65-F5344CB8AC3E}">
        <p14:creationId xmlns:p14="http://schemas.microsoft.com/office/powerpoint/2010/main" val="218064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http://bit.ly/19w7g9D → </a:t>
            </a:r>
            <a:r>
              <a:rPr lang="en-US" sz="1200" dirty="0" smtClean="0">
                <a:hlinkClick r:id="rId3"/>
              </a:rPr>
              <a:t>http://www.itu.int/net/pressoffice/press_releases/2013/39.aspx</a:t>
            </a:r>
            <a:endParaRPr lang="en-US" sz="1200" dirty="0" smtClean="0"/>
          </a:p>
          <a:p>
            <a:r>
              <a:rPr lang="en-US" sz="1200" dirty="0" smtClean="0">
                <a:hlinkClick r:id="rId4"/>
              </a:rPr>
              <a:t>http://bit.ly/17ruHyh</a:t>
            </a:r>
            <a:r>
              <a:rPr lang="en-US" sz="1200" dirty="0" smtClean="0"/>
              <a:t> → </a:t>
            </a:r>
            <a:r>
              <a:rPr lang="en-US" dirty="0" smtClean="0">
                <a:hlinkClick r:id="rId5"/>
              </a:rPr>
              <a:t>http://www.itu.int/en/action/accessibility/Documents/Executive%20Summary_ICT%20Opportunity%20for%20a%20Disability_Inclusive%20Development%20Framework.pdf</a:t>
            </a:r>
            <a:endParaRPr lang="en-US" dirty="0" smtClean="0"/>
          </a:p>
          <a:p>
            <a:r>
              <a:rPr lang="en-US" smtClean="0">
                <a:hlinkClick r:id="rId6"/>
              </a:rPr>
              <a:t>http://bit.ly/16EoqzX</a:t>
            </a:r>
            <a:r>
              <a:rPr lang="en-US" smtClean="0"/>
              <a:t> → http://www.itu.int/en/action/accessibility/Documents/The%20ICT%20Opportunity%20for%20a%20Disability_Inclusive%20Development%20Framework.pdf</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34</a:t>
            </a:fld>
            <a:endParaRPr lang="fr-FR" dirty="0"/>
          </a:p>
        </p:txBody>
      </p:sp>
    </p:spTree>
    <p:extLst>
      <p:ext uri="{BB962C8B-B14F-4D97-AF65-F5344CB8AC3E}">
        <p14:creationId xmlns:p14="http://schemas.microsoft.com/office/powerpoint/2010/main" val="28995044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Published</a:t>
            </a:r>
            <a:r>
              <a:rPr lang="en-US" baseline="0" dirty="0" smtClean="0"/>
              <a:t> September 5</a:t>
            </a:r>
          </a:p>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37</a:t>
            </a:fld>
            <a:endParaRPr lang="fr-FR" dirty="0"/>
          </a:p>
        </p:txBody>
      </p:sp>
    </p:spTree>
    <p:extLst>
      <p:ext uri="{BB962C8B-B14F-4D97-AF65-F5344CB8AC3E}">
        <p14:creationId xmlns:p14="http://schemas.microsoft.com/office/powerpoint/2010/main" val="1532595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hlinkClick r:id="rId3"/>
              </a:rPr>
              <a:t>http://go.usa.gov/DedH</a:t>
            </a:r>
            <a:r>
              <a:rPr lang="en-US" dirty="0" smtClean="0"/>
              <a:t> → http://www.whitehouse.gov/the-press-office/2013/09/30/proclamation-national-disability-employment-awareness-month-2013</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39</a:t>
            </a:fld>
            <a:endParaRPr lang="fr-FR" dirty="0"/>
          </a:p>
        </p:txBody>
      </p:sp>
    </p:spTree>
    <p:extLst>
      <p:ext uri="{BB962C8B-B14F-4D97-AF65-F5344CB8AC3E}">
        <p14:creationId xmlns:p14="http://schemas.microsoft.com/office/powerpoint/2010/main" val="11901688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http://go.usa.gov/Dewd → http://governor.state.tx.us/disabilities/accessibledocs/</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42</a:t>
            </a:fld>
            <a:endParaRPr lang="fr-FR" dirty="0"/>
          </a:p>
        </p:txBody>
      </p:sp>
    </p:spTree>
    <p:extLst>
      <p:ext uri="{BB962C8B-B14F-4D97-AF65-F5344CB8AC3E}">
        <p14:creationId xmlns:p14="http://schemas.microsoft.com/office/powerpoint/2010/main" val="16050741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E9101E-D915-4EE5-8B23-9FDE91499882}" type="slidenum">
              <a:rPr lang="en-US" smtClean="0"/>
              <a:pPr/>
              <a:t>45</a:t>
            </a:fld>
            <a:endParaRPr lang="en-US"/>
          </a:p>
        </p:txBody>
      </p:sp>
    </p:spTree>
    <p:extLst>
      <p:ext uri="{BB962C8B-B14F-4D97-AF65-F5344CB8AC3E}">
        <p14:creationId xmlns:p14="http://schemas.microsoft.com/office/powerpoint/2010/main" val="449058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5</a:t>
            </a:fld>
            <a:endParaRPr lang="fr-FR" dirty="0"/>
          </a:p>
        </p:txBody>
      </p:sp>
    </p:spTree>
    <p:extLst>
      <p:ext uri="{BB962C8B-B14F-4D97-AF65-F5344CB8AC3E}">
        <p14:creationId xmlns:p14="http://schemas.microsoft.com/office/powerpoint/2010/main" val="2113029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Review</a:t>
            </a:r>
          </a:p>
        </p:txBody>
      </p:sp>
      <p:sp>
        <p:nvSpPr>
          <p:cNvPr id="4" name="Slide Number Placeholder 3"/>
          <p:cNvSpPr>
            <a:spLocks noGrp="1"/>
          </p:cNvSpPr>
          <p:nvPr>
            <p:ph type="sldNum" sz="quarter" idx="10"/>
          </p:nvPr>
        </p:nvSpPr>
        <p:spPr/>
        <p:txBody>
          <a:bodyPr/>
          <a:lstStyle/>
          <a:p>
            <a:fld id="{9CB28A6B-E5E4-4940-B408-8BD85FC423E3}" type="slidenum">
              <a:rPr lang="en-US" smtClean="0"/>
              <a:t>8</a:t>
            </a:fld>
            <a:endParaRPr lang="en-US"/>
          </a:p>
        </p:txBody>
      </p:sp>
    </p:spTree>
    <p:extLst>
      <p:ext uri="{BB962C8B-B14F-4D97-AF65-F5344CB8AC3E}">
        <p14:creationId xmlns:p14="http://schemas.microsoft.com/office/powerpoint/2010/main" val="1830798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ASP = application service provider</a:t>
            </a:r>
          </a:p>
          <a:p>
            <a:r>
              <a:rPr lang="en-US" dirty="0" smtClean="0"/>
              <a:t>ITD = Massachusetts’ Information Technology Division</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10</a:t>
            </a:fld>
            <a:endParaRPr lang="fr-FR" dirty="0"/>
          </a:p>
        </p:txBody>
      </p:sp>
    </p:spTree>
    <p:extLst>
      <p:ext uri="{BB962C8B-B14F-4D97-AF65-F5344CB8AC3E}">
        <p14:creationId xmlns:p14="http://schemas.microsoft.com/office/powerpoint/2010/main" val="210517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11</a:t>
            </a:fld>
            <a:endParaRPr lang="fr-FR" dirty="0"/>
          </a:p>
        </p:txBody>
      </p:sp>
    </p:spTree>
    <p:extLst>
      <p:ext uri="{BB962C8B-B14F-4D97-AF65-F5344CB8AC3E}">
        <p14:creationId xmlns:p14="http://schemas.microsoft.com/office/powerpoint/2010/main" val="210517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section is titled “Applicability”</a:t>
            </a:r>
          </a:p>
          <a:p>
            <a:endParaRPr lang="en-US" dirty="0" smtClean="0"/>
          </a:p>
          <a:p>
            <a:r>
              <a:rPr lang="en-US" dirty="0" smtClean="0"/>
              <a:t>http://go.usa.gov/De4Q → </a:t>
            </a:r>
            <a:r>
              <a:rPr lang="en-US" sz="1200" u="sng" dirty="0" smtClean="0">
                <a:hlinkClick r:id="rId3"/>
              </a:rPr>
              <a:t>https://acquisition.gov/far/current/html/Subpart%2039_2.html</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13</a:t>
            </a:fld>
            <a:endParaRPr lang="fr-FR" dirty="0"/>
          </a:p>
        </p:txBody>
      </p:sp>
    </p:spTree>
    <p:extLst>
      <p:ext uri="{BB962C8B-B14F-4D97-AF65-F5344CB8AC3E}">
        <p14:creationId xmlns:p14="http://schemas.microsoft.com/office/powerpoint/2010/main" val="790830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“Exceptions, Documentation”</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14</a:t>
            </a:fld>
            <a:endParaRPr lang="fr-FR" dirty="0"/>
          </a:p>
        </p:txBody>
      </p:sp>
    </p:spTree>
    <p:extLst>
      <p:ext uri="{BB962C8B-B14F-4D97-AF65-F5344CB8AC3E}">
        <p14:creationId xmlns:p14="http://schemas.microsoft.com/office/powerpoint/2010/main" val="1224486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“Application”</a:t>
            </a:r>
          </a:p>
          <a:p>
            <a:endParaRPr lang="en-US" dirty="0" smtClean="0"/>
          </a:p>
          <a:p>
            <a:r>
              <a:rPr lang="en-US" dirty="0" smtClean="0"/>
              <a:t>http://go.usa.gov/De4w → </a:t>
            </a:r>
            <a:r>
              <a:rPr lang="en-US" sz="1200" u="sng" dirty="0" smtClean="0">
                <a:hlinkClick r:id="rId3"/>
              </a:rPr>
              <a:t>http://section508.gov/index.cfm?fuseAction=stdsdoc#Application</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15</a:t>
            </a:fld>
            <a:endParaRPr lang="fr-FR" dirty="0"/>
          </a:p>
        </p:txBody>
      </p:sp>
    </p:spTree>
    <p:extLst>
      <p:ext uri="{BB962C8B-B14F-4D97-AF65-F5344CB8AC3E}">
        <p14:creationId xmlns:p14="http://schemas.microsoft.com/office/powerpoint/2010/main" val="3070424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http://go.usa.gov/De4e → </a:t>
            </a:r>
            <a:r>
              <a:rPr lang="en-US" sz="1200" u="sng" dirty="0" smtClean="0">
                <a:hlinkClick r:id="rId3"/>
              </a:rPr>
              <a:t>http://www.section508.gov/docs/RefManual_Sec1.pdf</a:t>
            </a:r>
            <a:endParaRPr lang="en-US" dirty="0"/>
          </a:p>
        </p:txBody>
      </p:sp>
      <p:sp>
        <p:nvSpPr>
          <p:cNvPr id="4" name="Slide Number Placeholder 3"/>
          <p:cNvSpPr>
            <a:spLocks noGrp="1"/>
          </p:cNvSpPr>
          <p:nvPr>
            <p:ph type="sldNum" sz="quarter" idx="10"/>
          </p:nvPr>
        </p:nvSpPr>
        <p:spPr/>
        <p:txBody>
          <a:bodyPr/>
          <a:lstStyle/>
          <a:p>
            <a:pPr>
              <a:defRPr/>
            </a:pPr>
            <a:fld id="{9B655695-19F4-4A33-8651-718F84746D26}" type="slidenum">
              <a:rPr lang="fr-FR" smtClean="0"/>
              <a:pPr>
                <a:defRPr/>
              </a:pPr>
              <a:t>16</a:t>
            </a:fld>
            <a:endParaRPr lang="fr-FR" dirty="0"/>
          </a:p>
        </p:txBody>
      </p:sp>
    </p:spTree>
    <p:extLst>
      <p:ext uri="{BB962C8B-B14F-4D97-AF65-F5344CB8AC3E}">
        <p14:creationId xmlns:p14="http://schemas.microsoft.com/office/powerpoint/2010/main" val="1112049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fr-F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3239717-3A9E-4EE9-B526-A250208D2F8A}" type="datetimeFigureOut">
              <a:rPr lang="fr-FR"/>
              <a:pPr>
                <a:defRPr/>
              </a:pPr>
              <a:t>16/10/2013</a:t>
            </a:fld>
            <a:endParaRPr lang="fr-FR"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56327D7-3B07-4F06-8103-74D6D6F06E13}" type="slidenum">
              <a:rPr lang="fr-FR"/>
              <a:pPr>
                <a:defRPr/>
              </a:pPr>
              <a:t>‹#›</a:t>
            </a:fld>
            <a:endParaRPr lang="fr-FR"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F732B1F-E52A-4BF9-8CCC-BA7E13C93834}" type="datetimeFigureOut">
              <a:rPr lang="fr-FR"/>
              <a:pPr>
                <a:defRPr/>
              </a:pPr>
              <a:t>16/10/2013</a:t>
            </a:fld>
            <a:endParaRPr lang="fr-FR"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01CF40E-01F6-4311-A266-80EEA2838C0E}" type="slidenum">
              <a:rPr lang="fr-FR"/>
              <a:pPr>
                <a:defRPr/>
              </a:pPr>
              <a:t>‹#›</a:t>
            </a:fld>
            <a:endParaRPr lang="fr-FR"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CAF9ED5-0AE2-49BF-8A64-9A446670FCC1}" type="datetimeFigureOut">
              <a:rPr lang="fr-FR"/>
              <a:pPr>
                <a:defRPr/>
              </a:pPr>
              <a:t>16/10/2013</a:t>
            </a:fld>
            <a:endParaRPr lang="fr-FR"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48B0FA7-BAB9-4431-8F0F-FCEEB415456B}" type="slidenum">
              <a:rPr lang="fr-FR"/>
              <a:pPr>
                <a:defRPr/>
              </a:pPr>
              <a:t>‹#›</a:t>
            </a:fld>
            <a:endParaRPr lang="fr-FR"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E32B7D9-73C5-4611-BE3E-BA9C341544D2}" type="datetimeFigureOut">
              <a:rPr lang="fr-FR"/>
              <a:pPr>
                <a:defRPr/>
              </a:pPr>
              <a:t>16/10/2013</a:t>
            </a:fld>
            <a:endParaRPr lang="fr-FR"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64BD93F-B79A-490B-95A5-07E07F614D1A}" type="slidenum">
              <a:rPr lang="fr-FR"/>
              <a:pPr>
                <a:defRPr/>
              </a:pPr>
              <a:t>‹#›</a:t>
            </a:fld>
            <a:endParaRPr lang="fr-FR"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265257F-1982-4C87-8393-D72C01404573}" type="datetimeFigureOut">
              <a:rPr lang="fr-FR"/>
              <a:pPr>
                <a:defRPr/>
              </a:pPr>
              <a:t>16/10/2013</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E6318FB6-C1AF-4B6F-AB35-47F4B1AE2706}" type="slidenum">
              <a:rPr lang="fr-FR"/>
              <a:pPr>
                <a:defRPr/>
              </a:pPr>
              <a:t>‹#›</a:t>
            </a:fld>
            <a:endParaRPr lang="fr-FR"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Drag picture to placeholder or click icon to add</a:t>
            </a:r>
            <a:endParaRPr lang="fr-FR"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122D4F2-120E-4475-9477-F0D58FCAC0EB}" type="datetimeFigureOut">
              <a:rPr lang="fr-FR"/>
              <a:pPr>
                <a:defRPr/>
              </a:pPr>
              <a:t>16/10/2013</a:t>
            </a:fld>
            <a:endParaRPr lang="fr-FR"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fr-FR"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E1AE213-C0F7-42A1-B7C1-FC1EEC477DE0}" type="slidenum">
              <a:rPr lang="fr-FR"/>
              <a:pPr>
                <a:defRPr/>
              </a:pPr>
              <a:t>‹#›</a:t>
            </a:fld>
            <a:endParaRPr lang="fr-FR"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21408" y="164592"/>
            <a:ext cx="6839712"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fr-FR" dirty="0"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smtClean="0"/>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4647" y="116540"/>
            <a:ext cx="1092278" cy="7921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r" rtl="0" eaLnBrk="1" fontAlgn="base" hangingPunct="1">
        <a:spcBef>
          <a:spcPct val="0"/>
        </a:spcBef>
        <a:spcAft>
          <a:spcPct val="0"/>
        </a:spcAft>
        <a:defRPr sz="4400" kern="1200">
          <a:solidFill>
            <a:schemeClr val="bg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Wingdings" pitchFamily="2" charset="2"/>
        <a:buChar char="§"/>
        <a:defRPr sz="3200" kern="1200">
          <a:solidFill>
            <a:schemeClr val="bg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800" kern="1200">
          <a:solidFill>
            <a:schemeClr val="bg1"/>
          </a:solidFill>
          <a:latin typeface="+mn-lt"/>
          <a:ea typeface="+mn-ea"/>
          <a:cs typeface="+mn-cs"/>
        </a:defRPr>
      </a:lvl2pPr>
      <a:lvl3pPr marL="1143000" indent="-228600" algn="l" rtl="0" eaLnBrk="1" fontAlgn="base" hangingPunct="1">
        <a:spcBef>
          <a:spcPct val="20000"/>
        </a:spcBef>
        <a:spcAft>
          <a:spcPct val="0"/>
        </a:spcAft>
        <a:buFont typeface="Wingdings" pitchFamily="2" charset="2"/>
        <a:buChar char="§"/>
        <a:defRPr sz="2400" kern="1200">
          <a:solidFill>
            <a:schemeClr val="bg1"/>
          </a:solidFill>
          <a:latin typeface="+mn-lt"/>
          <a:ea typeface="+mn-ea"/>
          <a:cs typeface="+mn-cs"/>
        </a:defRPr>
      </a:lvl3pPr>
      <a:lvl4pPr marL="16002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4pPr>
      <a:lvl5pPr marL="2057400" indent="-228600" algn="l" rtl="0" eaLnBrk="1" fontAlgn="base" hangingPunct="1">
        <a:spcBef>
          <a:spcPct val="20000"/>
        </a:spcBef>
        <a:spcAft>
          <a:spcPct val="0"/>
        </a:spcAft>
        <a:buFont typeface="Wingdings" pitchFamily="2" charset="2"/>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go.usa.gov/De4Q"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go.usa.gov/De4w"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go.usa.gov/De4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ection508.gov/index.cfm?FuseAction=faqal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go.usa.gov/Deg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Possible%20Topics/Web%20Content%20Accessibility%20Template.docx" TargetMode="Externa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http://bit.ly/17i24Vk"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bit.ly/GRNvkn"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go.usa.gov/De4B"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go.usa.gov/De2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go.usa.gov/De25"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bit.ly/19w7g9D"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bit.ly/16EoqzX" TargetMode="External"/><Relationship Id="rId4" Type="http://schemas.openxmlformats.org/officeDocument/2006/relationships/hyperlink" Target="http://bit.ly/17ruHyh"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w3.org/WAI/intro/wcag2ic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w3.org/TR/wcag2ict/" TargetMode="External"/></Relationships>
</file>

<file path=ppt/slides/_rels/slide38.xml.rels><?xml version="1.0" encoding="UTF-8" standalone="yes"?>
<Relationships xmlns="http://schemas.openxmlformats.org/package/2006/relationships"><Relationship Id="rId2" Type="http://schemas.openxmlformats.org/officeDocument/2006/relationships/hyperlink" Target="http://oitsforums.ks.gov/"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go.usa.gov/DedH"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go.usa.gov/Dewd"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www.youtube.com/watch?feature=player_detailpage&amp;v=43RnHgcCOGA"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Kansas Partnership for Accessible Technology</a:t>
            </a:r>
            <a:endParaRPr lang="en-US" dirty="0"/>
          </a:p>
        </p:txBody>
      </p:sp>
      <p:sp>
        <p:nvSpPr>
          <p:cNvPr id="3" name="Subtitle 2"/>
          <p:cNvSpPr>
            <a:spLocks noGrp="1"/>
          </p:cNvSpPr>
          <p:nvPr>
            <p:ph type="subTitle" idx="1"/>
          </p:nvPr>
        </p:nvSpPr>
        <p:spPr/>
        <p:txBody>
          <a:bodyPr/>
          <a:lstStyle/>
          <a:p>
            <a:r>
              <a:rPr lang="en-US" dirty="0" smtClean="0">
                <a:solidFill>
                  <a:srgbClr val="C8C8C8"/>
                </a:solidFill>
              </a:rPr>
              <a:t>October 15, 2013 Meeting</a:t>
            </a:r>
            <a:endParaRPr lang="en-US" dirty="0">
              <a:solidFill>
                <a:srgbClr val="C8C8C8"/>
              </a:solidFill>
            </a:endParaRPr>
          </a:p>
        </p:txBody>
      </p:sp>
    </p:spTree>
    <p:extLst>
      <p:ext uri="{BB962C8B-B14F-4D97-AF65-F5344CB8AC3E}">
        <p14:creationId xmlns:p14="http://schemas.microsoft.com/office/powerpoint/2010/main" val="314514432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980660"/>
            <a:ext cx="8229600" cy="5472760"/>
          </a:xfrm>
        </p:spPr>
        <p:txBody>
          <a:bodyPr>
            <a:normAutofit fontScale="85000" lnSpcReduction="20000"/>
          </a:bodyPr>
          <a:lstStyle/>
          <a:p>
            <a:pPr marL="0" indent="0">
              <a:lnSpc>
                <a:spcPct val="120000"/>
              </a:lnSpc>
              <a:buNone/>
            </a:pPr>
            <a:r>
              <a:rPr lang="en-US" dirty="0" smtClean="0"/>
              <a:t>“[Vendor] shall not deliver COTS or ASP Software under this Agreement that fails to meet the ITD Standards unless it has documented (1) that it has performed due diligence in seeking accessible alternative COTS or ASP Software, offering equivalent features and functionality to the inaccessible COTS or ASP Software, for which [Vendor] is or can readily become a licensed distributor; and (2) the cost of developing substitute accessible software under this Agreement. (Such documentation need not include reference to any specific competing COTS or ASP Software and its level of accessibility).</a:t>
            </a:r>
            <a:endParaRPr lang="en-US" dirty="0"/>
          </a:p>
        </p:txBody>
      </p:sp>
    </p:spTree>
    <p:extLst>
      <p:ext uri="{BB962C8B-B14F-4D97-AF65-F5344CB8AC3E}">
        <p14:creationId xmlns:p14="http://schemas.microsoft.com/office/powerpoint/2010/main" val="199582234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124680"/>
            <a:ext cx="8229600" cy="5472760"/>
          </a:xfrm>
        </p:spPr>
        <p:txBody>
          <a:bodyPr>
            <a:normAutofit/>
          </a:bodyPr>
          <a:lstStyle/>
          <a:p>
            <a:pPr marL="0" indent="0">
              <a:buNone/>
            </a:pPr>
            <a:r>
              <a:rPr lang="en-US" sz="2700" dirty="0" smtClean="0"/>
              <a:t>“COTS or ASP Software delivered under this Agreement or under another contract with a state agency in connection with a system delivered under this Agreement that does not meet the ITD Standards shall be acceptable if either (1) the software vendor provides a roadmap for meeting such standards and interoperating with such AT or (2) the agency seeks and obtains a waiver from ITD that it would be an undue hardship on the agency to eschew use of such COTS or ASP Software.”</a:t>
            </a:r>
            <a:endParaRPr lang="en-US" sz="2700" dirty="0"/>
          </a:p>
        </p:txBody>
      </p:sp>
    </p:spTree>
    <p:extLst>
      <p:ext uri="{BB962C8B-B14F-4D97-AF65-F5344CB8AC3E}">
        <p14:creationId xmlns:p14="http://schemas.microsoft.com/office/powerpoint/2010/main" val="154818879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California</a:t>
            </a:r>
            <a:endParaRPr lang="en-US" dirty="0"/>
          </a:p>
        </p:txBody>
      </p:sp>
      <p:sp>
        <p:nvSpPr>
          <p:cNvPr id="3" name="Content Placeholder 2"/>
          <p:cNvSpPr>
            <a:spLocks noGrp="1"/>
          </p:cNvSpPr>
          <p:nvPr>
            <p:ph idx="1"/>
          </p:nvPr>
        </p:nvSpPr>
        <p:spPr/>
        <p:txBody>
          <a:bodyPr/>
          <a:lstStyle/>
          <a:p>
            <a:pPr marL="0" indent="0">
              <a:buNone/>
            </a:pPr>
            <a:r>
              <a:rPr lang="en-US" dirty="0" smtClean="0"/>
              <a:t>More interesting, though, was California, which directly adopts Federal regulations/standards for </a:t>
            </a:r>
            <a:r>
              <a:rPr lang="en-US" i="1" dirty="0" smtClean="0"/>
              <a:t>commercial </a:t>
            </a:r>
            <a:r>
              <a:rPr lang="en-US" i="1" dirty="0" err="1" smtClean="0"/>
              <a:t>nonavailability</a:t>
            </a:r>
            <a:r>
              <a:rPr lang="en-US" i="1" dirty="0" smtClean="0"/>
              <a:t> </a:t>
            </a:r>
            <a:r>
              <a:rPr lang="en-US" dirty="0" smtClean="0"/>
              <a:t>that I hadn’t noticed before.</a:t>
            </a:r>
            <a:endParaRPr lang="en-US" dirty="0"/>
          </a:p>
        </p:txBody>
      </p:sp>
    </p:spTree>
    <p:extLst>
      <p:ext uri="{BB962C8B-B14F-4D97-AF65-F5344CB8AC3E}">
        <p14:creationId xmlns:p14="http://schemas.microsoft.com/office/powerpoint/2010/main" val="24673875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Federal Acquisition Regulations</a:t>
            </a:r>
            <a:endParaRPr lang="en-US" dirty="0"/>
          </a:p>
        </p:txBody>
      </p:sp>
      <p:sp>
        <p:nvSpPr>
          <p:cNvPr id="3" name="Content Placeholder 2"/>
          <p:cNvSpPr>
            <a:spLocks noGrp="1"/>
          </p:cNvSpPr>
          <p:nvPr>
            <p:ph idx="1"/>
          </p:nvPr>
        </p:nvSpPr>
        <p:spPr/>
        <p:txBody>
          <a:bodyPr>
            <a:normAutofit fontScale="92500" lnSpcReduction="20000"/>
          </a:bodyPr>
          <a:lstStyle/>
          <a:p>
            <a:pPr marL="0" indent="-400050">
              <a:buNone/>
            </a:pPr>
            <a:r>
              <a:rPr lang="en-US" sz="2400" u="sng" dirty="0">
                <a:hlinkClick r:id="rId3"/>
              </a:rPr>
              <a:t>http://</a:t>
            </a:r>
            <a:r>
              <a:rPr lang="en-US" sz="2400" u="sng" dirty="0" smtClean="0">
                <a:hlinkClick r:id="rId3"/>
              </a:rPr>
              <a:t>go.usa.gov/De4Q</a:t>
            </a:r>
            <a:endParaRPr lang="en-US" sz="2400" u="sng" dirty="0" smtClean="0"/>
          </a:p>
          <a:p>
            <a:pPr marL="0" indent="-400050">
              <a:buNone/>
            </a:pPr>
            <a:endParaRPr lang="en-US" sz="2400" dirty="0"/>
          </a:p>
          <a:p>
            <a:pPr marL="0" indent="0">
              <a:buNone/>
            </a:pPr>
            <a:r>
              <a:rPr lang="en-US" dirty="0" smtClean="0"/>
              <a:t>39.203(c)</a:t>
            </a:r>
          </a:p>
          <a:p>
            <a:pPr marL="400050" lvl="1" indent="0">
              <a:buNone/>
            </a:pPr>
            <a:r>
              <a:rPr lang="en-US" dirty="0" smtClean="0"/>
              <a:t>(</a:t>
            </a:r>
            <a:r>
              <a:rPr lang="en-US" dirty="0"/>
              <a:t>c)(1) When acquiring commercial items, an agency must comply with those accessibility standards that can be met with supplies or services that are available in the commercial marketplace in time to meet the agency’s delivery requirements.</a:t>
            </a:r>
          </a:p>
          <a:p>
            <a:pPr marL="400050" lvl="1" indent="0">
              <a:buNone/>
            </a:pPr>
            <a:r>
              <a:rPr lang="en-US" dirty="0"/>
              <a:t>(2) The requiring official must document in writing the </a:t>
            </a:r>
            <a:r>
              <a:rPr lang="en-US" dirty="0" err="1"/>
              <a:t>nonavailability</a:t>
            </a:r>
            <a:r>
              <a:rPr lang="en-US" dirty="0"/>
              <a:t>, including a description of market research performed and which standards cannot be met, and provide documentation </a:t>
            </a:r>
            <a:r>
              <a:rPr lang="en-US" dirty="0" smtClean="0"/>
              <a:t>to </a:t>
            </a:r>
            <a:r>
              <a:rPr lang="en-US" dirty="0"/>
              <a:t>the contracting officer for inclusion in the contract file</a:t>
            </a:r>
            <a:r>
              <a:rPr lang="en-US" dirty="0" smtClean="0"/>
              <a:t>.</a:t>
            </a:r>
          </a:p>
        </p:txBody>
      </p:sp>
    </p:spTree>
    <p:extLst>
      <p:ext uri="{BB962C8B-B14F-4D97-AF65-F5344CB8AC3E}">
        <p14:creationId xmlns:p14="http://schemas.microsoft.com/office/powerpoint/2010/main" val="274155599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Federal Acquisition Regulations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39.204(e)(2)(ii)</a:t>
            </a:r>
          </a:p>
          <a:p>
            <a:pPr marL="400050" lvl="1" indent="0">
              <a:buNone/>
            </a:pPr>
            <a:r>
              <a:rPr lang="en-US" dirty="0" smtClean="0"/>
              <a:t>(</a:t>
            </a:r>
            <a:r>
              <a:rPr lang="en-US" dirty="0"/>
              <a:t>ii) When acquiring commercial items, an undue burden determination is not required to address individual standards that cannot be met with supplies or service available in the commercial marketplace in time to meet the agency delivery requirements (see 39.203(c)(2) regarding documentation of </a:t>
            </a:r>
            <a:r>
              <a:rPr lang="en-US" dirty="0" err="1"/>
              <a:t>nonavailability</a:t>
            </a:r>
            <a:r>
              <a:rPr lang="en-US" dirty="0" smtClean="0"/>
              <a:t>).</a:t>
            </a:r>
          </a:p>
        </p:txBody>
      </p:sp>
    </p:spTree>
    <p:extLst>
      <p:ext uri="{BB962C8B-B14F-4D97-AF65-F5344CB8AC3E}">
        <p14:creationId xmlns:p14="http://schemas.microsoft.com/office/powerpoint/2010/main" val="272894215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508 Standards</a:t>
            </a:r>
            <a:endParaRPr lang="en-US" dirty="0"/>
          </a:p>
        </p:txBody>
      </p:sp>
      <p:sp>
        <p:nvSpPr>
          <p:cNvPr id="3" name="Content Placeholder 2"/>
          <p:cNvSpPr>
            <a:spLocks noGrp="1"/>
          </p:cNvSpPr>
          <p:nvPr>
            <p:ph idx="1"/>
          </p:nvPr>
        </p:nvSpPr>
        <p:spPr>
          <a:xfrm>
            <a:off x="457200" y="1600200"/>
            <a:ext cx="8229600" cy="4781210"/>
          </a:xfrm>
        </p:spPr>
        <p:txBody>
          <a:bodyPr>
            <a:normAutofit fontScale="92500" lnSpcReduction="20000"/>
          </a:bodyPr>
          <a:lstStyle/>
          <a:p>
            <a:pPr marL="0" indent="0">
              <a:buNone/>
            </a:pPr>
            <a:r>
              <a:rPr lang="en-US" sz="2400" u="sng" dirty="0">
                <a:hlinkClick r:id="rId3"/>
              </a:rPr>
              <a:t>http://</a:t>
            </a:r>
            <a:r>
              <a:rPr lang="en-US" sz="2400" u="sng" dirty="0" smtClean="0">
                <a:hlinkClick r:id="rId3"/>
              </a:rPr>
              <a:t>go.usa.gov/De4w</a:t>
            </a:r>
            <a:endParaRPr lang="en-US" sz="2400" u="sng" dirty="0" smtClean="0"/>
          </a:p>
          <a:p>
            <a:pPr marL="0" indent="0">
              <a:buNone/>
            </a:pPr>
            <a:endParaRPr lang="en-US" sz="2400" dirty="0"/>
          </a:p>
          <a:p>
            <a:pPr marL="0" indent="0">
              <a:buNone/>
            </a:pPr>
            <a:r>
              <a:rPr lang="en-US" dirty="0" smtClean="0"/>
              <a:t>26 CFR 1194.2(b)</a:t>
            </a:r>
          </a:p>
          <a:p>
            <a:pPr marL="400050" lvl="1" indent="0">
              <a:buNone/>
            </a:pPr>
            <a:r>
              <a:rPr lang="en-US" dirty="0" smtClean="0"/>
              <a:t>(</a:t>
            </a:r>
            <a:r>
              <a:rPr lang="en-US" dirty="0"/>
              <a:t>b) When procuring a product, each agency shall procure products which comply with the provisions in this part when such products are available in the commercial marketplace or when such products are developed in response to a Government solicitation. Agencies cannot claim a product as a whole is not commercially available because no product in the marketplace meets all the standards. If products are commercially available that meet some but not all of the standards, the agency must procure the product that best meets the standards</a:t>
            </a:r>
            <a:r>
              <a:rPr lang="en-US" dirty="0" smtClean="0"/>
              <a:t>.</a:t>
            </a:r>
          </a:p>
        </p:txBody>
      </p:sp>
    </p:spTree>
    <p:extLst>
      <p:ext uri="{BB962C8B-B14F-4D97-AF65-F5344CB8AC3E}">
        <p14:creationId xmlns:p14="http://schemas.microsoft.com/office/powerpoint/2010/main" val="68157611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3200" dirty="0" smtClean="0"/>
              <a:t>Revised 508 Coordinators Reference Manual</a:t>
            </a:r>
            <a:endParaRPr lang="en-US" sz="3200" dirty="0"/>
          </a:p>
        </p:txBody>
      </p:sp>
      <p:sp>
        <p:nvSpPr>
          <p:cNvPr id="3" name="Content Placeholder 2"/>
          <p:cNvSpPr>
            <a:spLocks noGrp="1"/>
          </p:cNvSpPr>
          <p:nvPr>
            <p:ph idx="1"/>
          </p:nvPr>
        </p:nvSpPr>
        <p:spPr>
          <a:xfrm>
            <a:off x="457200" y="1600200"/>
            <a:ext cx="8229600" cy="4925230"/>
          </a:xfrm>
        </p:spPr>
        <p:txBody>
          <a:bodyPr>
            <a:normAutofit fontScale="70000" lnSpcReduction="20000"/>
          </a:bodyPr>
          <a:lstStyle/>
          <a:p>
            <a:pPr marL="0" indent="0">
              <a:buNone/>
            </a:pPr>
            <a:r>
              <a:rPr lang="en-US" sz="2900" u="sng" dirty="0">
                <a:hlinkClick r:id="rId3"/>
              </a:rPr>
              <a:t>http://</a:t>
            </a:r>
            <a:r>
              <a:rPr lang="en-US" sz="2900" u="sng" dirty="0" smtClean="0">
                <a:hlinkClick r:id="rId3"/>
              </a:rPr>
              <a:t>go.usa.gov/De4e</a:t>
            </a:r>
            <a:endParaRPr lang="en-US" sz="2900" u="sng" dirty="0" smtClean="0"/>
          </a:p>
          <a:p>
            <a:pPr marL="0" indent="0">
              <a:buNone/>
            </a:pPr>
            <a:endParaRPr lang="en-US" sz="2900" dirty="0"/>
          </a:p>
          <a:p>
            <a:pPr marL="0" indent="0">
              <a:buNone/>
            </a:pPr>
            <a:r>
              <a:rPr lang="en-US" b="1" dirty="0" smtClean="0"/>
              <a:t>1.4 </a:t>
            </a:r>
            <a:r>
              <a:rPr lang="en-US" b="1" dirty="0" err="1"/>
              <a:t>Nonavailability</a:t>
            </a:r>
            <a:r>
              <a:rPr lang="en-US" b="1" dirty="0"/>
              <a:t> </a:t>
            </a:r>
            <a:endParaRPr lang="en-US" dirty="0"/>
          </a:p>
          <a:p>
            <a:pPr marL="0" indent="0">
              <a:buNone/>
            </a:pPr>
            <a:r>
              <a:rPr lang="en-US" dirty="0"/>
              <a:t>An agency may conclude that EIT meeting the applicable technical provisions of the Access Board's standards is not available (and purchase EIT that does not meet those provisions) when it cannot find a commercial item that both meets applicable Access Board's technical provisions and can be furnished in time to satisfy the agency's delivery requirements. If products are available that meet some, but not all, applicable provisions, agencies cannot claim a product as a whole in </a:t>
            </a:r>
            <a:r>
              <a:rPr lang="en-US" dirty="0" err="1"/>
              <a:t>nonavailable</a:t>
            </a:r>
            <a:r>
              <a:rPr lang="en-US" dirty="0"/>
              <a:t> just because it does not meet all of the applicable provisions. Agency acquisitions must comply with those applicable technical provisions that can be met with supplies or services that are available in the commercial marketplace in time to meet the agency's delivery requirements. </a:t>
            </a:r>
            <a:r>
              <a:rPr lang="en-US" dirty="0" err="1"/>
              <a:t>Nonavailability</a:t>
            </a:r>
            <a:r>
              <a:rPr lang="en-US" dirty="0"/>
              <a:t> determinations must be documented</a:t>
            </a:r>
            <a:r>
              <a:rPr lang="en-US" dirty="0" smtClean="0"/>
              <a:t>.</a:t>
            </a:r>
          </a:p>
        </p:txBody>
      </p:sp>
    </p:spTree>
    <p:extLst>
      <p:ext uri="{BB962C8B-B14F-4D97-AF65-F5344CB8AC3E}">
        <p14:creationId xmlns:p14="http://schemas.microsoft.com/office/powerpoint/2010/main" val="166930998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Acquisition of E &amp; IT Under</a:t>
            </a:r>
            <a:br>
              <a:rPr lang="en-US" sz="2800" dirty="0" smtClean="0"/>
            </a:br>
            <a:r>
              <a:rPr lang="en-US" sz="2800" dirty="0" smtClean="0"/>
              <a:t>Section 508 of the Rehabilitation Act</a:t>
            </a:r>
            <a:endParaRPr lang="en-US" sz="2800" dirty="0"/>
          </a:p>
        </p:txBody>
      </p:sp>
      <p:sp>
        <p:nvSpPr>
          <p:cNvPr id="3" name="Content Placeholder 2"/>
          <p:cNvSpPr>
            <a:spLocks noGrp="1"/>
          </p:cNvSpPr>
          <p:nvPr>
            <p:ph idx="1"/>
          </p:nvPr>
        </p:nvSpPr>
        <p:spPr/>
        <p:txBody>
          <a:bodyPr>
            <a:normAutofit/>
          </a:bodyPr>
          <a:lstStyle/>
          <a:p>
            <a:pPr marL="0" indent="0">
              <a:buNone/>
            </a:pPr>
            <a:r>
              <a:rPr lang="en-US" sz="1800" u="sng" dirty="0">
                <a:hlinkClick r:id="rId2"/>
              </a:rPr>
              <a:t>http://</a:t>
            </a:r>
            <a:r>
              <a:rPr lang="en-US" sz="1800" u="sng" dirty="0" smtClean="0">
                <a:hlinkClick r:id="rId2"/>
              </a:rPr>
              <a:t>section508.gov/index.cfm?FuseAction=faqall</a:t>
            </a:r>
            <a:endParaRPr lang="en-US" sz="1800" u="sng" dirty="0" smtClean="0"/>
          </a:p>
          <a:p>
            <a:pPr marL="0" indent="0">
              <a:buNone/>
            </a:pPr>
            <a:endParaRPr lang="en-US" sz="1800" dirty="0"/>
          </a:p>
          <a:p>
            <a:pPr marL="0" indent="0">
              <a:buNone/>
            </a:pPr>
            <a:r>
              <a:rPr lang="en-US" sz="2000" b="1" dirty="0" smtClean="0"/>
              <a:t>F.1. - </a:t>
            </a:r>
            <a:r>
              <a:rPr lang="en-US" sz="2000" b="1" i="1" dirty="0" smtClean="0"/>
              <a:t>Under what circumstances may an agency conclude that no EIT is available that meets the Access Board’s technical provisions?</a:t>
            </a:r>
            <a:r>
              <a:rPr lang="en-US" sz="2000" dirty="0" smtClean="0"/>
              <a:t>”</a:t>
            </a:r>
          </a:p>
          <a:p>
            <a:pPr marL="0" indent="0">
              <a:buNone/>
            </a:pPr>
            <a:r>
              <a:rPr lang="en-US" sz="2000" dirty="0" smtClean="0"/>
              <a:t>[Verbatim text from Revised 508 Coordinators Reference Manual 1.4]</a:t>
            </a:r>
          </a:p>
          <a:p>
            <a:pPr marL="0" indent="0">
              <a:buNone/>
            </a:pPr>
            <a:r>
              <a:rPr lang="en-US" sz="2000" dirty="0" smtClean="0"/>
              <a:t>“The concept of </a:t>
            </a:r>
            <a:r>
              <a:rPr lang="en-US" sz="2000" dirty="0" err="1" smtClean="0"/>
              <a:t>nonavailability</a:t>
            </a:r>
            <a:r>
              <a:rPr lang="en-US" sz="2000" dirty="0" smtClean="0"/>
              <a:t> is recognized in the Access Board’s standards (at 36 CFR 1194.2(b)) and the FAR (at 39.203(c)) because agencies may find that some their needs cannot be satisfied with EIT that meets all the applicable technical provisions. However, as manufacturer offerings of products that meet the applicable technical provisions increase over time, incidents of </a:t>
            </a:r>
            <a:r>
              <a:rPr lang="en-US" sz="2000" dirty="0" err="1" smtClean="0"/>
              <a:t>nonavailability</a:t>
            </a:r>
            <a:r>
              <a:rPr lang="en-US" sz="2000" dirty="0" smtClean="0"/>
              <a:t> will decrease.</a:t>
            </a:r>
            <a:endParaRPr lang="en-US" sz="2000" dirty="0"/>
          </a:p>
        </p:txBody>
      </p:sp>
    </p:spTree>
    <p:extLst>
      <p:ext uri="{BB962C8B-B14F-4D97-AF65-F5344CB8AC3E}">
        <p14:creationId xmlns:p14="http://schemas.microsoft.com/office/powerpoint/2010/main" val="399415771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Acquisition of E &amp; IT </a:t>
            </a:r>
            <a:r>
              <a:rPr lang="en-US" sz="2800" dirty="0" smtClean="0"/>
              <a:t>Under</a:t>
            </a:r>
            <a:br>
              <a:rPr lang="en-US" sz="2800" dirty="0" smtClean="0"/>
            </a:br>
            <a:r>
              <a:rPr lang="en-US" sz="2800" dirty="0" smtClean="0"/>
              <a:t>Section </a:t>
            </a:r>
            <a:r>
              <a:rPr lang="en-US" sz="2800" dirty="0"/>
              <a:t>508 of the Rehabilitation Act</a:t>
            </a:r>
          </a:p>
        </p:txBody>
      </p:sp>
      <p:sp>
        <p:nvSpPr>
          <p:cNvPr id="3" name="Content Placeholder 2"/>
          <p:cNvSpPr>
            <a:spLocks noGrp="1"/>
          </p:cNvSpPr>
          <p:nvPr>
            <p:ph idx="1"/>
          </p:nvPr>
        </p:nvSpPr>
        <p:spPr/>
        <p:txBody>
          <a:bodyPr>
            <a:normAutofit/>
          </a:bodyPr>
          <a:lstStyle/>
          <a:p>
            <a:pPr marL="0" indent="0">
              <a:buNone/>
            </a:pPr>
            <a:r>
              <a:rPr lang="en-US" sz="2000" b="1" dirty="0" smtClean="0"/>
              <a:t>F.2</a:t>
            </a:r>
            <a:r>
              <a:rPr lang="en-US" sz="2000" b="1" dirty="0"/>
              <a:t>. - </a:t>
            </a:r>
            <a:r>
              <a:rPr lang="en-US" sz="2000" b="1" i="1" dirty="0"/>
              <a:t>What should be included in a </a:t>
            </a:r>
            <a:r>
              <a:rPr lang="en-US" sz="2000" b="1" i="1" dirty="0" err="1"/>
              <a:t>nonavailability</a:t>
            </a:r>
            <a:r>
              <a:rPr lang="en-US" sz="2000" b="1" i="1" dirty="0"/>
              <a:t> determination?</a:t>
            </a:r>
            <a:endParaRPr lang="en-US" sz="2000" dirty="0"/>
          </a:p>
          <a:p>
            <a:pPr marL="0" indent="0">
              <a:buNone/>
            </a:pPr>
            <a:r>
              <a:rPr lang="en-US" sz="2000" dirty="0"/>
              <a:t>The requiring official must document in writing the </a:t>
            </a:r>
            <a:r>
              <a:rPr lang="en-US" sz="2000" dirty="0" err="1"/>
              <a:t>nonavailability</a:t>
            </a:r>
            <a:r>
              <a:rPr lang="en-US" sz="2000" dirty="0"/>
              <a:t> and provide a copy of this documentation to the contracting officer for inclusion in the contract file. FAR 39.203(c)(2) requires that the documentation must include a description of market research performed and identification of the applicable technical provisions that cannot be met with products or services available from the marketplace. Agency procedures (if any) must be followed</a:t>
            </a:r>
            <a:r>
              <a:rPr lang="en-US" sz="2000" dirty="0" smtClean="0"/>
              <a:t>.</a:t>
            </a:r>
            <a:endParaRPr lang="en-US" sz="2000" dirty="0"/>
          </a:p>
        </p:txBody>
      </p:sp>
    </p:spTree>
    <p:extLst>
      <p:ext uri="{BB962C8B-B14F-4D97-AF65-F5344CB8AC3E}">
        <p14:creationId xmlns:p14="http://schemas.microsoft.com/office/powerpoint/2010/main" val="176366362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Acquisition of E &amp; IT </a:t>
            </a:r>
            <a:r>
              <a:rPr lang="en-US" sz="2800" dirty="0" smtClean="0"/>
              <a:t>Under</a:t>
            </a:r>
            <a:br>
              <a:rPr lang="en-US" sz="2800" dirty="0" smtClean="0"/>
            </a:br>
            <a:r>
              <a:rPr lang="en-US" sz="2800" dirty="0" smtClean="0"/>
              <a:t>Section </a:t>
            </a:r>
            <a:r>
              <a:rPr lang="en-US" sz="2800" dirty="0"/>
              <a:t>508 of the Rehabilitation Act</a:t>
            </a:r>
          </a:p>
        </p:txBody>
      </p:sp>
      <p:sp>
        <p:nvSpPr>
          <p:cNvPr id="3" name="Content Placeholder 2"/>
          <p:cNvSpPr>
            <a:spLocks noGrp="1"/>
          </p:cNvSpPr>
          <p:nvPr>
            <p:ph idx="1"/>
          </p:nvPr>
        </p:nvSpPr>
        <p:spPr>
          <a:xfrm>
            <a:off x="457200" y="1466853"/>
            <a:ext cx="8229600" cy="4770537"/>
          </a:xfrm>
        </p:spPr>
        <p:txBody>
          <a:bodyPr>
            <a:spAutoFit/>
          </a:bodyPr>
          <a:lstStyle/>
          <a:p>
            <a:pPr marL="0" indent="0">
              <a:buNone/>
            </a:pPr>
            <a:r>
              <a:rPr lang="en-US" sz="2000" b="1" dirty="0" smtClean="0"/>
              <a:t>F.4 </a:t>
            </a:r>
            <a:r>
              <a:rPr lang="en-US" sz="2000" b="1" dirty="0"/>
              <a:t>- </a:t>
            </a:r>
            <a:r>
              <a:rPr lang="en-US" sz="2000" b="1" i="1" dirty="0"/>
              <a:t>If an agency has appropriately determined and documented that commercial items are not available that meet applicable technical provisions, must it also determine that an exception applies?</a:t>
            </a:r>
            <a:endParaRPr lang="en-US" sz="2000" dirty="0"/>
          </a:p>
          <a:p>
            <a:pPr marL="0" indent="0">
              <a:buNone/>
            </a:pPr>
            <a:r>
              <a:rPr lang="en-US" sz="2000" dirty="0"/>
              <a:t>No. </a:t>
            </a:r>
            <a:r>
              <a:rPr lang="en-US" sz="2000" dirty="0" err="1"/>
              <a:t>Nonavailability</a:t>
            </a:r>
            <a:r>
              <a:rPr lang="en-US" sz="2000" dirty="0"/>
              <a:t> is an independent basis for acquiring EIT that does not meet the applicable Access Board's technical provisions. See FAR 39.204(e)(2) (ii). Undue burden documentation would be required if products meeting all (or some) of the standards are commercially available but would create an undue burden on the agency to acquire. (In other words, when a product meeting the standards is commercially available, it is treated no differently than a non- commercial item with respect to application of the undue burden justification). Agencies should document commercial </a:t>
            </a:r>
            <a:r>
              <a:rPr lang="en-US" sz="2000" dirty="0" err="1"/>
              <a:t>nonavailability</a:t>
            </a:r>
            <a:r>
              <a:rPr lang="en-US" sz="2000" dirty="0"/>
              <a:t> in accordance with agency procedures to assist in defending the agency's decision in the event of a complaint. (see section F.2., above</a:t>
            </a:r>
            <a:r>
              <a:rPr lang="en-US" sz="2000" dirty="0" smtClean="0"/>
              <a:t>).</a:t>
            </a:r>
          </a:p>
        </p:txBody>
      </p:sp>
    </p:spTree>
    <p:extLst>
      <p:ext uri="{BB962C8B-B14F-4D97-AF65-F5344CB8AC3E}">
        <p14:creationId xmlns:p14="http://schemas.microsoft.com/office/powerpoint/2010/main" val="300918593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Chair and Vice-Chair Election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72633597"/>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2400" dirty="0"/>
              <a:t>Department of Health and Human Services Policy </a:t>
            </a:r>
            <a:r>
              <a:rPr lang="en-US" sz="2400" dirty="0" smtClean="0"/>
              <a:t>for</a:t>
            </a:r>
            <a:br>
              <a:rPr lang="en-US" sz="2400" dirty="0" smtClean="0"/>
            </a:br>
            <a:r>
              <a:rPr lang="en-US" sz="2400" dirty="0" smtClean="0"/>
              <a:t>Section </a:t>
            </a:r>
            <a:r>
              <a:rPr lang="en-US" sz="2400" dirty="0"/>
              <a:t>508 Electronic and Information Technology (EIT)</a:t>
            </a:r>
          </a:p>
        </p:txBody>
      </p:sp>
      <p:sp>
        <p:nvSpPr>
          <p:cNvPr id="3" name="Content Placeholder 2"/>
          <p:cNvSpPr>
            <a:spLocks noGrp="1"/>
          </p:cNvSpPr>
          <p:nvPr>
            <p:ph idx="1"/>
          </p:nvPr>
        </p:nvSpPr>
        <p:spPr/>
        <p:txBody>
          <a:bodyPr>
            <a:normAutofit/>
          </a:bodyPr>
          <a:lstStyle/>
          <a:p>
            <a:pPr marL="0" indent="0">
              <a:buNone/>
            </a:pPr>
            <a:r>
              <a:rPr lang="en-US" sz="1600" u="sng" dirty="0" smtClean="0">
                <a:hlinkClick r:id="rId3"/>
              </a:rPr>
              <a:t>http://go.usa.gov/Degm</a:t>
            </a:r>
            <a:endParaRPr lang="en-US" sz="1600" u="sng" dirty="0" smtClean="0"/>
          </a:p>
          <a:p>
            <a:pPr marL="0" indent="0">
              <a:buNone/>
            </a:pPr>
            <a:endParaRPr lang="en-US" sz="1600" dirty="0" smtClean="0"/>
          </a:p>
          <a:p>
            <a:pPr marL="0" indent="0">
              <a:buNone/>
            </a:pPr>
            <a:r>
              <a:rPr lang="en-US" sz="1800" b="1" dirty="0" smtClean="0"/>
              <a:t>4.3.1 </a:t>
            </a:r>
            <a:r>
              <a:rPr lang="en-US" sz="1800" b="1" dirty="0"/>
              <a:t>Commercial </a:t>
            </a:r>
            <a:r>
              <a:rPr lang="en-US" sz="1800" b="1" dirty="0" err="1"/>
              <a:t>Nonavailability</a:t>
            </a:r>
            <a:r>
              <a:rPr lang="en-US" sz="1800" b="1" dirty="0"/>
              <a:t> Exception Determination and Certification</a:t>
            </a:r>
            <a:endParaRPr lang="en-US" sz="1800" dirty="0"/>
          </a:p>
          <a:p>
            <a:pPr marL="0" indent="0">
              <a:buNone/>
            </a:pPr>
            <a:r>
              <a:rPr lang="en-US" sz="1800" dirty="0"/>
              <a:t>In order for an acquisition to qualify for this exception, the definition given in FAR Subpart 2.101 for the term “commercial item” should be followed. The requesting official should document individual Section 508 standards that the product does not meet. If products are commercially available that meet some but not all of the standards, the agency must procure the product that best meets the standards. Each agency will use the standards established in 36 CFR Part 1194 and FAR 10.001(a)(3)(vii) to conduct its market research. See Section 11.2 of this document for more information.</a:t>
            </a:r>
          </a:p>
        </p:txBody>
      </p:sp>
    </p:spTree>
    <p:extLst>
      <p:ext uri="{BB962C8B-B14F-4D97-AF65-F5344CB8AC3E}">
        <p14:creationId xmlns:p14="http://schemas.microsoft.com/office/powerpoint/2010/main" val="277247679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2400" dirty="0"/>
              <a:t>Department of Health and Human Services Policy </a:t>
            </a:r>
            <a:r>
              <a:rPr lang="en-US" sz="2400" dirty="0" smtClean="0"/>
              <a:t>for</a:t>
            </a:r>
            <a:br>
              <a:rPr lang="en-US" sz="2400" dirty="0" smtClean="0"/>
            </a:br>
            <a:r>
              <a:rPr lang="en-US" sz="2400" dirty="0" smtClean="0"/>
              <a:t>Section </a:t>
            </a:r>
            <a:r>
              <a:rPr lang="en-US" sz="2400" dirty="0"/>
              <a:t>508 Electronic and Information Technology (EIT)</a:t>
            </a:r>
          </a:p>
        </p:txBody>
      </p:sp>
      <p:sp>
        <p:nvSpPr>
          <p:cNvPr id="3" name="Content Placeholder 2"/>
          <p:cNvSpPr>
            <a:spLocks noGrp="1"/>
          </p:cNvSpPr>
          <p:nvPr>
            <p:ph idx="1"/>
          </p:nvPr>
        </p:nvSpPr>
        <p:spPr/>
        <p:txBody>
          <a:bodyPr>
            <a:normAutofit/>
          </a:bodyPr>
          <a:lstStyle/>
          <a:p>
            <a:pPr marL="0" indent="0">
              <a:buNone/>
            </a:pPr>
            <a:r>
              <a:rPr lang="en-US" sz="1800" dirty="0"/>
              <a:t>The certification statement should contain the following language:</a:t>
            </a:r>
          </a:p>
          <a:p>
            <a:pPr marL="0" indent="0">
              <a:buNone/>
            </a:pPr>
            <a:r>
              <a:rPr lang="en-US" sz="1800" dirty="0"/>
              <a:t>I have determined and hereby certify that the procurement of the applicable EIT product(s) or services required by my organization that are subject to Section 508 of the Rehabilitation Act of 1973, as amended, in accordance with 36 CFR Part 1194, is 'commercially not available', nor expected to become available in a compliant version in time to satisfy agency delivery requirements (36 CFR 1194.2(b) and FAR 39.203(c)). I have conducted the required market research and have not found an accessible product.</a:t>
            </a:r>
          </a:p>
        </p:txBody>
      </p:sp>
    </p:spTree>
    <p:extLst>
      <p:ext uri="{BB962C8B-B14F-4D97-AF65-F5344CB8AC3E}">
        <p14:creationId xmlns:p14="http://schemas.microsoft.com/office/powerpoint/2010/main" val="2167541114"/>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2400" dirty="0"/>
              <a:t>Department of Health and Human Services Policy </a:t>
            </a:r>
            <a:r>
              <a:rPr lang="en-US" sz="2400" dirty="0" smtClean="0"/>
              <a:t>for</a:t>
            </a:r>
            <a:br>
              <a:rPr lang="en-US" sz="2400" dirty="0" smtClean="0"/>
            </a:br>
            <a:r>
              <a:rPr lang="en-US" sz="2400" dirty="0" smtClean="0"/>
              <a:t>Section </a:t>
            </a:r>
            <a:r>
              <a:rPr lang="en-US" sz="2400" dirty="0"/>
              <a:t>508 Electronic and Information Technology (EIT)</a:t>
            </a:r>
          </a:p>
        </p:txBody>
      </p:sp>
      <p:sp>
        <p:nvSpPr>
          <p:cNvPr id="3" name="Content Placeholder 2"/>
          <p:cNvSpPr>
            <a:spLocks noGrp="1"/>
          </p:cNvSpPr>
          <p:nvPr>
            <p:ph idx="1"/>
          </p:nvPr>
        </p:nvSpPr>
        <p:spPr/>
        <p:txBody>
          <a:bodyPr>
            <a:noAutofit/>
          </a:bodyPr>
          <a:lstStyle/>
          <a:p>
            <a:pPr marL="0" indent="0">
              <a:buNone/>
            </a:pPr>
            <a:r>
              <a:rPr lang="en-US" sz="1800" dirty="0"/>
              <a:t>At a minimum, the documentation should discuss the following information:</a:t>
            </a:r>
          </a:p>
          <a:p>
            <a:pPr lvl="1"/>
            <a:r>
              <a:rPr lang="en-US" sz="1800" dirty="0"/>
              <a:t>The products or services required to meet the agency’s needs and the estimated timeframe of acquiring the products or services.</a:t>
            </a:r>
          </a:p>
          <a:p>
            <a:pPr lvl="1"/>
            <a:r>
              <a:rPr lang="en-US" sz="1800" dirty="0"/>
              <a:t>Identification of the applicable technical provisions (Appendix B) that cannot be met with products or services available from the marketplace, which concluded in the determination that a compliant product or service was not available.</a:t>
            </a:r>
          </a:p>
          <a:p>
            <a:pPr lvl="1"/>
            <a:r>
              <a:rPr lang="en-US" sz="1800" dirty="0"/>
              <a:t>A description of the extent and how market research was performed and details of the subsequent findings to locate a commercially available item, which concluded in the determination that a compliant product or service was not available.</a:t>
            </a:r>
          </a:p>
          <a:p>
            <a:pPr lvl="1"/>
            <a:r>
              <a:rPr lang="en-US" sz="1800" dirty="0"/>
              <a:t>Plan for providing information to persons with disabilities in an alternate format if proposed noncompliant products or services are purchased</a:t>
            </a:r>
            <a:r>
              <a:rPr lang="en-US" sz="1800" dirty="0" smtClean="0"/>
              <a:t>.</a:t>
            </a:r>
          </a:p>
          <a:p>
            <a:pPr marL="57150" indent="0">
              <a:buNone/>
            </a:pPr>
            <a:r>
              <a:rPr lang="en-US" sz="1800" dirty="0"/>
              <a:t>Each entity is still responsible for addressing how it will accommodate persons with disabilities.</a:t>
            </a:r>
          </a:p>
        </p:txBody>
      </p:sp>
    </p:spTree>
    <p:extLst>
      <p:ext uri="{BB962C8B-B14F-4D97-AF65-F5344CB8AC3E}">
        <p14:creationId xmlns:p14="http://schemas.microsoft.com/office/powerpoint/2010/main" val="437273144"/>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144" y="3086100"/>
            <a:ext cx="6839712" cy="685800"/>
          </a:xfrm>
        </p:spPr>
        <p:txBody>
          <a:bodyPr/>
          <a:lstStyle/>
          <a:p>
            <a:pPr algn="ctr"/>
            <a:r>
              <a:rPr lang="en-US" dirty="0" smtClean="0"/>
              <a:t>Thoughts?</a:t>
            </a:r>
            <a:endParaRPr lang="en-US" dirty="0"/>
          </a:p>
        </p:txBody>
      </p:sp>
    </p:spTree>
    <p:extLst>
      <p:ext uri="{BB962C8B-B14F-4D97-AF65-F5344CB8AC3E}">
        <p14:creationId xmlns:p14="http://schemas.microsoft.com/office/powerpoint/2010/main" val="258005989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SSB BART Group Recommendations</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410736173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normAutofit fontScale="92500"/>
          </a:bodyPr>
          <a:lstStyle/>
          <a:p>
            <a:r>
              <a:rPr lang="en-US" dirty="0" smtClean="0"/>
              <a:t>SSB BART Group process audit recommendations discussed last time:</a:t>
            </a:r>
          </a:p>
          <a:p>
            <a:pPr lvl="1"/>
            <a:r>
              <a:rPr lang="en-US" dirty="0" smtClean="0"/>
              <a:t>Implement </a:t>
            </a:r>
            <a:r>
              <a:rPr lang="en-US" dirty="0"/>
              <a:t>a Best Practices-Driven Approach to Meeting ITEC 1210 </a:t>
            </a:r>
            <a:r>
              <a:rPr lang="en-US" dirty="0" smtClean="0"/>
              <a:t>Compliance</a:t>
            </a:r>
          </a:p>
          <a:p>
            <a:pPr lvl="1"/>
            <a:r>
              <a:rPr lang="en-US" dirty="0"/>
              <a:t>Implement a Vendor Certification </a:t>
            </a:r>
            <a:r>
              <a:rPr lang="en-US" dirty="0" smtClean="0"/>
              <a:t>Process</a:t>
            </a:r>
          </a:p>
          <a:p>
            <a:pPr lvl="1"/>
            <a:r>
              <a:rPr lang="en-US" dirty="0"/>
              <a:t>Require Vendor Submissions of Due </a:t>
            </a:r>
            <a:r>
              <a:rPr lang="en-US" dirty="0" smtClean="0"/>
              <a:t>Diligence</a:t>
            </a:r>
          </a:p>
          <a:p>
            <a:r>
              <a:rPr lang="en-US" dirty="0" smtClean="0"/>
              <a:t>While the second is not something we’re prepared to pursue at this time, more information was requested on the other two.</a:t>
            </a:r>
            <a:endParaRPr lang="en-US" dirty="0"/>
          </a:p>
        </p:txBody>
      </p:sp>
    </p:spTree>
    <p:extLst>
      <p:ext uri="{BB962C8B-B14F-4D97-AF65-F5344CB8AC3E}">
        <p14:creationId xmlns:p14="http://schemas.microsoft.com/office/powerpoint/2010/main" val="100572941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3200" dirty="0" smtClean="0"/>
              <a:t>Best Practices-Driven Approach to Compliance</a:t>
            </a:r>
            <a:endParaRPr lang="en-US" sz="3200" dirty="0"/>
          </a:p>
        </p:txBody>
      </p:sp>
      <p:sp>
        <p:nvSpPr>
          <p:cNvPr id="6" name="Content Placeholder 5"/>
          <p:cNvSpPr>
            <a:spLocks noGrp="1"/>
          </p:cNvSpPr>
          <p:nvPr>
            <p:ph sz="half" idx="1"/>
          </p:nvPr>
        </p:nvSpPr>
        <p:spPr/>
        <p:txBody>
          <a:bodyPr/>
          <a:lstStyle/>
          <a:p>
            <a:pPr marL="0" indent="0">
              <a:buNone/>
            </a:pPr>
            <a:r>
              <a:rPr lang="en-US" dirty="0" smtClean="0"/>
              <a:t>WCAT mockup</a:t>
            </a:r>
            <a:endParaRPr lang="en-US" dirty="0"/>
          </a:p>
        </p:txBody>
      </p:sp>
      <p:pic>
        <p:nvPicPr>
          <p:cNvPr id="8" name="Content Placeholder 7">
            <a:hlinkClick r:id="rId2" action="ppaction://hlinkfile"/>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918832" y="1600200"/>
            <a:ext cx="3497335" cy="4525963"/>
          </a:xfrm>
        </p:spPr>
      </p:pic>
    </p:spTree>
    <p:extLst>
      <p:ext uri="{BB962C8B-B14F-4D97-AF65-F5344CB8AC3E}">
        <p14:creationId xmlns:p14="http://schemas.microsoft.com/office/powerpoint/2010/main" val="4248209169"/>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Vendor </a:t>
            </a:r>
            <a:r>
              <a:rPr lang="en-US" dirty="0" smtClean="0"/>
              <a:t>Due </a:t>
            </a:r>
            <a:r>
              <a:rPr lang="en-US" dirty="0"/>
              <a:t>Diligence</a:t>
            </a:r>
          </a:p>
        </p:txBody>
      </p:sp>
      <p:sp>
        <p:nvSpPr>
          <p:cNvPr id="3" name="Content Placeholder 2"/>
          <p:cNvSpPr>
            <a:spLocks noGrp="1"/>
          </p:cNvSpPr>
          <p:nvPr>
            <p:ph idx="1"/>
          </p:nvPr>
        </p:nvSpPr>
        <p:spPr/>
        <p:txBody>
          <a:bodyPr/>
          <a:lstStyle/>
          <a:p>
            <a:r>
              <a:rPr lang="en-US" dirty="0" smtClean="0"/>
              <a:t>SSB BART Group is preparing a written response with more detail.</a:t>
            </a:r>
            <a:endParaRPr lang="en-US" dirty="0"/>
          </a:p>
        </p:txBody>
      </p:sp>
    </p:spTree>
    <p:extLst>
      <p:ext uri="{BB962C8B-B14F-4D97-AF65-F5344CB8AC3E}">
        <p14:creationId xmlns:p14="http://schemas.microsoft.com/office/powerpoint/2010/main" val="335678118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ADA Coordinator Report</a:t>
            </a:r>
            <a:endParaRPr lang="en-US" dirty="0"/>
          </a:p>
        </p:txBody>
      </p:sp>
    </p:spTree>
    <p:extLst>
      <p:ext uri="{BB962C8B-B14F-4D97-AF65-F5344CB8AC3E}">
        <p14:creationId xmlns:p14="http://schemas.microsoft.com/office/powerpoint/2010/main" val="3864438812"/>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Updates</a:t>
            </a:r>
            <a:endParaRPr lang="en-US" dirty="0"/>
          </a:p>
        </p:txBody>
      </p:sp>
    </p:spTree>
    <p:extLst>
      <p:ext uri="{BB962C8B-B14F-4D97-AF65-F5344CB8AC3E}">
        <p14:creationId xmlns:p14="http://schemas.microsoft.com/office/powerpoint/2010/main" val="315030945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PDF Accessibility / </a:t>
            </a:r>
            <a:r>
              <a:rPr lang="en-US" dirty="0" err="1" smtClean="0"/>
              <a:t>CommonLook</a:t>
            </a:r>
            <a:endParaRPr lang="en-US" dirty="0"/>
          </a:p>
        </p:txBody>
      </p:sp>
    </p:spTree>
    <p:extLst>
      <p:ext uri="{BB962C8B-B14F-4D97-AF65-F5344CB8AC3E}">
        <p14:creationId xmlns:p14="http://schemas.microsoft.com/office/powerpoint/2010/main" val="1458080290"/>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1600" y="164592"/>
            <a:ext cx="7269520" cy="685800"/>
          </a:xfrm>
        </p:spPr>
        <p:txBody>
          <a:bodyPr/>
          <a:lstStyle/>
          <a:p>
            <a:r>
              <a:rPr lang="en-US" dirty="0" smtClean="0"/>
              <a:t>AMP Summer 2013 Release</a:t>
            </a:r>
            <a:endParaRPr lang="en-US" dirty="0"/>
          </a:p>
        </p:txBody>
      </p:sp>
      <p:sp>
        <p:nvSpPr>
          <p:cNvPr id="5" name="Content Placeholder 4"/>
          <p:cNvSpPr>
            <a:spLocks noGrp="1"/>
          </p:cNvSpPr>
          <p:nvPr>
            <p:ph idx="1"/>
          </p:nvPr>
        </p:nvSpPr>
        <p:spPr/>
        <p:txBody>
          <a:bodyPr/>
          <a:lstStyle/>
          <a:p>
            <a:pPr marL="0" indent="0">
              <a:buNone/>
            </a:pPr>
            <a:r>
              <a:rPr lang="en-US" dirty="0" smtClean="0"/>
              <a:t>AMP was updated to the Summer 2013 Release September 11.</a:t>
            </a:r>
          </a:p>
          <a:p>
            <a:pPr lvl="1"/>
            <a:r>
              <a:rPr lang="en-US" dirty="0" smtClean="0"/>
              <a:t>New UI</a:t>
            </a:r>
          </a:p>
          <a:p>
            <a:pPr lvl="2"/>
            <a:r>
              <a:rPr lang="en-US" dirty="0" smtClean="0"/>
              <a:t>Introductory presentation – </a:t>
            </a:r>
            <a:r>
              <a:rPr lang="en-US" sz="2000" dirty="0" smtClean="0">
                <a:hlinkClick r:id="rId3"/>
              </a:rPr>
              <a:t>http://bit.ly/17i24Vk</a:t>
            </a:r>
            <a:endParaRPr lang="en-US" dirty="0" smtClean="0"/>
          </a:p>
          <a:p>
            <a:pPr lvl="2"/>
            <a:r>
              <a:rPr lang="en-US" dirty="0" smtClean="0"/>
              <a:t>“What’s New” page </a:t>
            </a:r>
            <a:r>
              <a:rPr lang="en-US" dirty="0"/>
              <a:t>– </a:t>
            </a:r>
            <a:r>
              <a:rPr lang="en-US" sz="2000" dirty="0">
                <a:hlinkClick r:id="rId4"/>
              </a:rPr>
              <a:t>http://</a:t>
            </a:r>
            <a:r>
              <a:rPr lang="en-US" sz="2000" dirty="0" smtClean="0">
                <a:hlinkClick r:id="rId4"/>
              </a:rPr>
              <a:t>bit.ly/GRNvkn</a:t>
            </a:r>
            <a:endParaRPr lang="en-US" dirty="0" smtClean="0"/>
          </a:p>
          <a:p>
            <a:pPr lvl="1"/>
            <a:r>
              <a:rPr lang="en-US" dirty="0" smtClean="0"/>
              <a:t>Early issue resolved</a:t>
            </a:r>
            <a:endParaRPr lang="en-US" dirty="0"/>
          </a:p>
        </p:txBody>
      </p:sp>
    </p:spTree>
    <p:extLst>
      <p:ext uri="{BB962C8B-B14F-4D97-AF65-F5344CB8AC3E}">
        <p14:creationId xmlns:p14="http://schemas.microsoft.com/office/powerpoint/2010/main" val="431017345"/>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508 Refresh</a:t>
            </a:r>
            <a:endParaRPr lang="en-US" dirty="0"/>
          </a:p>
        </p:txBody>
      </p:sp>
      <p:sp>
        <p:nvSpPr>
          <p:cNvPr id="3" name="Content Placeholder 2"/>
          <p:cNvSpPr>
            <a:spLocks noGrp="1"/>
          </p:cNvSpPr>
          <p:nvPr>
            <p:ph idx="1"/>
          </p:nvPr>
        </p:nvSpPr>
        <p:spPr/>
        <p:txBody>
          <a:bodyPr/>
          <a:lstStyle/>
          <a:p>
            <a:pPr marL="0" indent="0">
              <a:buNone/>
            </a:pPr>
            <a:r>
              <a:rPr lang="en-US" dirty="0" smtClean="0"/>
              <a:t>Federal ICT Standards and Guidelines</a:t>
            </a:r>
          </a:p>
          <a:p>
            <a:r>
              <a:rPr lang="en-US" dirty="0" smtClean="0"/>
              <a:t>Spring 2013 agenda on Reginfo.gov lists it as due for an NPRM on an unspecified date in November.</a:t>
            </a:r>
          </a:p>
          <a:p>
            <a:r>
              <a:rPr lang="en-US" sz="2800" dirty="0">
                <a:hlinkClick r:id="rId3"/>
              </a:rPr>
              <a:t>http://</a:t>
            </a:r>
            <a:r>
              <a:rPr lang="en-US" sz="2800" dirty="0" smtClean="0">
                <a:hlinkClick r:id="rId3"/>
              </a:rPr>
              <a:t>go.usa.gov/De4B</a:t>
            </a:r>
            <a:endParaRPr lang="en-US" dirty="0"/>
          </a:p>
        </p:txBody>
      </p:sp>
    </p:spTree>
    <p:extLst>
      <p:ext uri="{BB962C8B-B14F-4D97-AF65-F5344CB8AC3E}">
        <p14:creationId xmlns:p14="http://schemas.microsoft.com/office/powerpoint/2010/main" val="1423213574"/>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3200" dirty="0" smtClean="0"/>
              <a:t>Accessibility of Web and Information Services</a:t>
            </a:r>
            <a:endParaRPr lang="en-US" sz="3200" dirty="0"/>
          </a:p>
        </p:txBody>
      </p:sp>
      <p:sp>
        <p:nvSpPr>
          <p:cNvPr id="3" name="Content Placeholder 2"/>
          <p:cNvSpPr>
            <a:spLocks noGrp="1"/>
          </p:cNvSpPr>
          <p:nvPr>
            <p:ph idx="1"/>
          </p:nvPr>
        </p:nvSpPr>
        <p:spPr/>
        <p:txBody>
          <a:bodyPr>
            <a:normAutofit fontScale="77500" lnSpcReduction="20000"/>
          </a:bodyPr>
          <a:lstStyle/>
          <a:p>
            <a:r>
              <a:rPr lang="en-US" dirty="0" smtClean="0"/>
              <a:t>DOJ ANPRM published in July 2010 to consider establishing specific requirements for entities covered by the ADA to make their websites accessible.</a:t>
            </a:r>
          </a:p>
          <a:p>
            <a:pPr lvl="1"/>
            <a:r>
              <a:rPr lang="en-US" sz="2600" dirty="0">
                <a:hlinkClick r:id="rId3"/>
              </a:rPr>
              <a:t>http://</a:t>
            </a:r>
            <a:r>
              <a:rPr lang="en-US" sz="2600" dirty="0" smtClean="0">
                <a:hlinkClick r:id="rId3"/>
              </a:rPr>
              <a:t>go.usa.gov/De2x</a:t>
            </a:r>
            <a:endParaRPr lang="en-US" dirty="0" smtClean="0"/>
          </a:p>
          <a:p>
            <a:r>
              <a:rPr lang="en-US" dirty="0" smtClean="0"/>
              <a:t>Listed as a “Long Term” item in 2011, seemed dormant.</a:t>
            </a:r>
          </a:p>
          <a:p>
            <a:r>
              <a:rPr lang="en-US" dirty="0" smtClean="0"/>
              <a:t>The Title II and Title III rulemakings have been divided.</a:t>
            </a:r>
          </a:p>
          <a:p>
            <a:r>
              <a:rPr lang="en-US" dirty="0" smtClean="0"/>
              <a:t>The Title </a:t>
            </a:r>
            <a:r>
              <a:rPr lang="en-US" dirty="0" smtClean="0"/>
              <a:t>II </a:t>
            </a:r>
            <a:r>
              <a:rPr lang="en-US" dirty="0" smtClean="0"/>
              <a:t>rulemaking (the State and Local Government one) is listed in the Spring 2013 Reginfo.gov agenda with an unspecified November date for NPRM.</a:t>
            </a:r>
          </a:p>
          <a:p>
            <a:r>
              <a:rPr lang="en-US" sz="3100" dirty="0">
                <a:hlinkClick r:id="rId4"/>
              </a:rPr>
              <a:t>http://</a:t>
            </a:r>
            <a:r>
              <a:rPr lang="en-US" sz="3100" dirty="0" smtClean="0">
                <a:hlinkClick r:id="rId4"/>
              </a:rPr>
              <a:t>go.usa.gov/De25</a:t>
            </a:r>
            <a:endParaRPr lang="en-US" dirty="0" smtClean="0"/>
          </a:p>
        </p:txBody>
      </p:sp>
    </p:spTree>
    <p:extLst>
      <p:ext uri="{BB962C8B-B14F-4D97-AF65-F5344CB8AC3E}">
        <p14:creationId xmlns:p14="http://schemas.microsoft.com/office/powerpoint/2010/main" val="213967540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2800" dirty="0"/>
              <a:t>The ICT Opportunity for a Disability-Inclusive Development Framework</a:t>
            </a:r>
          </a:p>
        </p:txBody>
      </p:sp>
      <p:sp>
        <p:nvSpPr>
          <p:cNvPr id="3" name="Content Placeholder 2"/>
          <p:cNvSpPr>
            <a:spLocks noGrp="1"/>
          </p:cNvSpPr>
          <p:nvPr>
            <p:ph idx="1"/>
          </p:nvPr>
        </p:nvSpPr>
        <p:spPr/>
        <p:txBody>
          <a:bodyPr>
            <a:noAutofit/>
          </a:bodyPr>
          <a:lstStyle/>
          <a:p>
            <a:r>
              <a:rPr lang="en-US" sz="2000" dirty="0" smtClean="0"/>
              <a:t>Report on how ICT can enable and accelerate the social and economic inclusion of persons with disabilities.</a:t>
            </a:r>
          </a:p>
          <a:p>
            <a:r>
              <a:rPr lang="en-US" sz="2000" dirty="0" smtClean="0"/>
              <a:t>Based on work carried out in support of the High-Level Meeting on Disability and Development of the UN General Assembly session in New York last month.</a:t>
            </a:r>
          </a:p>
          <a:p>
            <a:pPr lvl="1"/>
            <a:r>
              <a:rPr lang="en-US" sz="2000" dirty="0"/>
              <a:t>Prepared </a:t>
            </a:r>
            <a:r>
              <a:rPr lang="en-US" sz="2000" dirty="0" smtClean="0"/>
              <a:t>by </a:t>
            </a:r>
            <a:r>
              <a:rPr lang="en-US" sz="2000" dirty="0"/>
              <a:t>the UN Broadband Commission for Digital Development, the Global Initiative for Inclusive ICTs (G3ICT), the International Disability Alliance (IDA), the International Telecommunication Union (ITU), Microsoft, the </a:t>
            </a:r>
            <a:r>
              <a:rPr lang="en-US" sz="2000" dirty="0" smtClean="0"/>
              <a:t>Telecentre.org Foundation </a:t>
            </a:r>
            <a:r>
              <a:rPr lang="en-US" sz="2000" dirty="0"/>
              <a:t>and the </a:t>
            </a:r>
            <a:r>
              <a:rPr lang="en-US" sz="2000" dirty="0" smtClean="0"/>
              <a:t>UN </a:t>
            </a:r>
            <a:r>
              <a:rPr lang="en-US" sz="2000" dirty="0"/>
              <a:t>Educational, Scientific and Cultural </a:t>
            </a:r>
            <a:r>
              <a:rPr lang="en-US" sz="2000" dirty="0" smtClean="0"/>
              <a:t>Organization </a:t>
            </a:r>
            <a:r>
              <a:rPr lang="en-US" sz="2000" dirty="0"/>
              <a:t>(UNESCO</a:t>
            </a:r>
            <a:r>
              <a:rPr lang="en-US" sz="2000" dirty="0" smtClean="0"/>
              <a:t>).</a:t>
            </a:r>
          </a:p>
          <a:p>
            <a:r>
              <a:rPr lang="en-US" sz="2000" dirty="0" smtClean="0"/>
              <a:t>Lists challenges that are still to be addressed while outlining concrete actions to be undertaken and a set of indicators to help measure progress.</a:t>
            </a:r>
            <a:endParaRPr lang="en-US" sz="2000" dirty="0"/>
          </a:p>
        </p:txBody>
      </p:sp>
    </p:spTree>
    <p:extLst>
      <p:ext uri="{BB962C8B-B14F-4D97-AF65-F5344CB8AC3E}">
        <p14:creationId xmlns:p14="http://schemas.microsoft.com/office/powerpoint/2010/main" val="3453669576"/>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2800" dirty="0"/>
              <a:t>The ICT Opportunity for a Disability-Inclusive Development Framework</a:t>
            </a:r>
          </a:p>
        </p:txBody>
      </p:sp>
      <p:sp>
        <p:nvSpPr>
          <p:cNvPr id="3" name="Content Placeholder 2"/>
          <p:cNvSpPr>
            <a:spLocks noGrp="1"/>
          </p:cNvSpPr>
          <p:nvPr>
            <p:ph idx="1"/>
          </p:nvPr>
        </p:nvSpPr>
        <p:spPr/>
        <p:txBody>
          <a:bodyPr>
            <a:noAutofit/>
          </a:bodyPr>
          <a:lstStyle/>
          <a:p>
            <a:r>
              <a:rPr lang="en-US" dirty="0" smtClean="0"/>
              <a:t>Press release – </a:t>
            </a:r>
            <a:r>
              <a:rPr lang="en-US" sz="2800" dirty="0">
                <a:hlinkClick r:id="rId3"/>
              </a:rPr>
              <a:t>http://</a:t>
            </a:r>
            <a:r>
              <a:rPr lang="en-US" sz="2800" dirty="0" smtClean="0">
                <a:hlinkClick r:id="rId3"/>
              </a:rPr>
              <a:t>bit.ly/19w7g9D</a:t>
            </a:r>
            <a:endParaRPr lang="en-US" dirty="0" smtClean="0"/>
          </a:p>
          <a:p>
            <a:r>
              <a:rPr lang="en-US" dirty="0" smtClean="0"/>
              <a:t>Executive summary </a:t>
            </a:r>
            <a:r>
              <a:rPr lang="en-US" dirty="0"/>
              <a:t>– </a:t>
            </a:r>
            <a:r>
              <a:rPr lang="en-US" sz="2800" dirty="0">
                <a:hlinkClick r:id="rId4"/>
              </a:rPr>
              <a:t>http://</a:t>
            </a:r>
            <a:r>
              <a:rPr lang="en-US" sz="2800" dirty="0" smtClean="0">
                <a:hlinkClick r:id="rId4"/>
              </a:rPr>
              <a:t>bit.ly/17ruHyh</a:t>
            </a:r>
            <a:endParaRPr lang="en-US" dirty="0" smtClean="0"/>
          </a:p>
          <a:p>
            <a:r>
              <a:rPr lang="en-US" dirty="0" smtClean="0"/>
              <a:t>Full report </a:t>
            </a:r>
            <a:r>
              <a:rPr lang="en-US" dirty="0"/>
              <a:t>– </a:t>
            </a:r>
            <a:r>
              <a:rPr lang="en-US" sz="2800" dirty="0">
                <a:hlinkClick r:id="rId5"/>
              </a:rPr>
              <a:t>http://</a:t>
            </a:r>
            <a:r>
              <a:rPr lang="en-US" sz="2800" dirty="0" smtClean="0">
                <a:hlinkClick r:id="rId5"/>
              </a:rPr>
              <a:t>bit.ly/16EoqzX</a:t>
            </a:r>
            <a:endParaRPr lang="en-US" dirty="0"/>
          </a:p>
        </p:txBody>
      </p:sp>
    </p:spTree>
    <p:extLst>
      <p:ext uri="{BB962C8B-B14F-4D97-AF65-F5344CB8AC3E}">
        <p14:creationId xmlns:p14="http://schemas.microsoft.com/office/powerpoint/2010/main" val="1458598546"/>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solidFill>
                  <a:prstClr val="white"/>
                </a:solidFill>
              </a:rPr>
              <a:t>The ICT Opportunity for a Disability-Inclusive Development Framework</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Web services were found to be the ICT with the greatest impact, closely followed by mobile devices and services. TV ranked third.</a:t>
            </a:r>
          </a:p>
          <a:p>
            <a:r>
              <a:rPr lang="en-US" dirty="0" smtClean="0"/>
              <a:t>The definition and implementation of accessibility guidelines was seen as one of the most important developments. The fact that investments in accessibility also introduce benefits for wider groups of the population was cited as a “hugely significant finding.”</a:t>
            </a:r>
          </a:p>
        </p:txBody>
      </p:sp>
    </p:spTree>
    <p:extLst>
      <p:ext uri="{BB962C8B-B14F-4D97-AF65-F5344CB8AC3E}">
        <p14:creationId xmlns:p14="http://schemas.microsoft.com/office/powerpoint/2010/main" val="1017910414"/>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solidFill>
                  <a:prstClr val="white"/>
                </a:solidFill>
              </a:rPr>
              <a:t>The ICT Opportunity for a Disability-Inclusive Development Framework</a:t>
            </a:r>
            <a:endParaRPr lang="en-US" dirty="0"/>
          </a:p>
        </p:txBody>
      </p:sp>
      <p:sp>
        <p:nvSpPr>
          <p:cNvPr id="3" name="Content Placeholder 2"/>
          <p:cNvSpPr>
            <a:spLocks noGrp="1"/>
          </p:cNvSpPr>
          <p:nvPr>
            <p:ph idx="1"/>
          </p:nvPr>
        </p:nvSpPr>
        <p:spPr/>
        <p:txBody>
          <a:bodyPr>
            <a:normAutofit lnSpcReduction="10000"/>
          </a:bodyPr>
          <a:lstStyle/>
          <a:p>
            <a:r>
              <a:rPr lang="en-US" dirty="0"/>
              <a:t>Challenges listed include the cost/availability of AT/ICT and inadequate accessibility policy.</a:t>
            </a:r>
          </a:p>
          <a:p>
            <a:r>
              <a:rPr lang="en-US" dirty="0" smtClean="0"/>
              <a:t>Priority actions for government:</a:t>
            </a:r>
          </a:p>
          <a:p>
            <a:pPr lvl="1"/>
            <a:r>
              <a:rPr lang="en-US" dirty="0" smtClean="0"/>
              <a:t>Strengthening R&amp;D to develop new ICT-enabled solutions for persons with disabilities</a:t>
            </a:r>
          </a:p>
          <a:p>
            <a:pPr lvl="1"/>
            <a:r>
              <a:rPr lang="en-US" dirty="0" smtClean="0"/>
              <a:t>Incorporating accessibility requirements in procurement policies</a:t>
            </a:r>
          </a:p>
          <a:p>
            <a:pPr lvl="1"/>
            <a:r>
              <a:rPr lang="en-US" dirty="0" smtClean="0"/>
              <a:t>Updating disability legislation to include ICTs in the legal definition of accessibility</a:t>
            </a:r>
            <a:endParaRPr lang="en-US" dirty="0"/>
          </a:p>
        </p:txBody>
      </p:sp>
    </p:spTree>
    <p:extLst>
      <p:ext uri="{BB962C8B-B14F-4D97-AF65-F5344CB8AC3E}">
        <p14:creationId xmlns:p14="http://schemas.microsoft.com/office/powerpoint/2010/main" val="3264782992"/>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WCAG2ICT</a:t>
            </a:r>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t>W3C WCAG WG Guidance on Applying WCAG 2.0 to Non-Web Information and Communications Technologies</a:t>
            </a:r>
          </a:p>
          <a:p>
            <a:r>
              <a:rPr lang="en-US" sz="2400" dirty="0"/>
              <a:t>This </a:t>
            </a:r>
            <a:r>
              <a:rPr lang="en-US" sz="2400" dirty="0" smtClean="0"/>
              <a:t>informative document </a:t>
            </a:r>
            <a:r>
              <a:rPr lang="en-US" sz="2400" dirty="0"/>
              <a:t>is intended to help clarify how to use WCAG 2.0 to make non-web documents and software more accessible to people with disabilities</a:t>
            </a:r>
            <a:r>
              <a:rPr lang="en-US" sz="2400" dirty="0" smtClean="0"/>
              <a:t>. It </a:t>
            </a:r>
            <a:r>
              <a:rPr lang="en-US" sz="2400" dirty="0"/>
              <a:t>includes complete guidance for all Levels A and AA Success Criteria, guidance on all glossary terms plus new Key Terms, comments on conformance, and additional background information on some topics</a:t>
            </a:r>
            <a:r>
              <a:rPr lang="en-US" sz="2400" dirty="0" smtClean="0"/>
              <a:t>.</a:t>
            </a:r>
          </a:p>
          <a:p>
            <a:r>
              <a:rPr lang="en-US" sz="2400" dirty="0" smtClean="0"/>
              <a:t>Overview – </a:t>
            </a:r>
            <a:r>
              <a:rPr lang="en-US" sz="2400" dirty="0">
                <a:hlinkClick r:id="rId3"/>
              </a:rPr>
              <a:t>http://</a:t>
            </a:r>
            <a:r>
              <a:rPr lang="en-US" sz="2400" dirty="0" smtClean="0">
                <a:hlinkClick r:id="rId3"/>
              </a:rPr>
              <a:t>www.w3.org/WAI/intro/wcag2ict</a:t>
            </a:r>
            <a:endParaRPr lang="en-US" sz="2400" dirty="0" smtClean="0"/>
          </a:p>
          <a:p>
            <a:r>
              <a:rPr lang="en-US" sz="2400" dirty="0" smtClean="0"/>
              <a:t>Full Document – </a:t>
            </a:r>
            <a:r>
              <a:rPr lang="en-US" sz="2400" dirty="0">
                <a:hlinkClick r:id="rId4"/>
              </a:rPr>
              <a:t>http://www.w3.org/TR/wcag2ict/</a:t>
            </a:r>
            <a:endParaRPr lang="en-US" sz="2400" dirty="0"/>
          </a:p>
        </p:txBody>
      </p:sp>
    </p:spTree>
    <p:extLst>
      <p:ext uri="{BB962C8B-B14F-4D97-AF65-F5344CB8AC3E}">
        <p14:creationId xmlns:p14="http://schemas.microsoft.com/office/powerpoint/2010/main" val="542767820"/>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OITS Web Development IT Forum</a:t>
            </a:r>
            <a:endParaRPr lang="en-US" dirty="0"/>
          </a:p>
        </p:txBody>
      </p:sp>
      <p:sp>
        <p:nvSpPr>
          <p:cNvPr id="3" name="Content Placeholder 2"/>
          <p:cNvSpPr>
            <a:spLocks noGrp="1"/>
          </p:cNvSpPr>
          <p:nvPr>
            <p:ph idx="1"/>
          </p:nvPr>
        </p:nvSpPr>
        <p:spPr/>
        <p:txBody>
          <a:bodyPr/>
          <a:lstStyle/>
          <a:p>
            <a:r>
              <a:rPr lang="en-US" dirty="0"/>
              <a:t>The IT </a:t>
            </a:r>
            <a:r>
              <a:rPr lang="en-US" dirty="0" smtClean="0"/>
              <a:t>Forums, part of OITS’ 25 IT initiatives, have </a:t>
            </a:r>
            <a:r>
              <a:rPr lang="en-US" dirty="0"/>
              <a:t>been created as a way to enable collaboration and knowledge sharing among IT staff in all executive branch agencies</a:t>
            </a:r>
            <a:r>
              <a:rPr lang="en-US" dirty="0" smtClean="0"/>
              <a:t>.</a:t>
            </a:r>
          </a:p>
          <a:p>
            <a:r>
              <a:rPr lang="en-US" dirty="0" smtClean="0"/>
              <a:t>Web Development forum is due to launch this month.</a:t>
            </a:r>
          </a:p>
          <a:p>
            <a:r>
              <a:rPr lang="en-US" sz="2800" dirty="0">
                <a:hlinkClick r:id="rId2"/>
              </a:rPr>
              <a:t>http://oitsforums.ks.gov/</a:t>
            </a:r>
            <a:endParaRPr lang="en-US" dirty="0" smtClean="0"/>
          </a:p>
        </p:txBody>
      </p:sp>
    </p:spTree>
    <p:extLst>
      <p:ext uri="{BB962C8B-B14F-4D97-AF65-F5344CB8AC3E}">
        <p14:creationId xmlns:p14="http://schemas.microsoft.com/office/powerpoint/2010/main" val="3089761818"/>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3600" dirty="0" smtClean="0"/>
              <a:t>Disability Employment Awareness Month</a:t>
            </a:r>
            <a:endParaRPr lang="en-US" sz="3600" dirty="0"/>
          </a:p>
        </p:txBody>
      </p:sp>
      <p:sp>
        <p:nvSpPr>
          <p:cNvPr id="3" name="Content Placeholder 2"/>
          <p:cNvSpPr>
            <a:spLocks noGrp="1"/>
          </p:cNvSpPr>
          <p:nvPr>
            <p:ph idx="1"/>
          </p:nvPr>
        </p:nvSpPr>
        <p:spPr/>
        <p:txBody>
          <a:bodyPr/>
          <a:lstStyle/>
          <a:p>
            <a:r>
              <a:rPr lang="en-US" dirty="0" smtClean="0"/>
              <a:t>President’s proclamation </a:t>
            </a:r>
            <a:r>
              <a:rPr lang="en-US" dirty="0"/>
              <a:t>– </a:t>
            </a:r>
            <a:r>
              <a:rPr lang="en-US" sz="2800" dirty="0">
                <a:hlinkClick r:id="rId3"/>
              </a:rPr>
              <a:t>http://</a:t>
            </a:r>
            <a:r>
              <a:rPr lang="en-US" sz="2800" dirty="0" smtClean="0">
                <a:hlinkClick r:id="rId3"/>
              </a:rPr>
              <a:t>go.usa.gov/DedH</a:t>
            </a:r>
            <a:endParaRPr lang="en-US" dirty="0" smtClean="0"/>
          </a:p>
          <a:p>
            <a:r>
              <a:rPr lang="en-US" dirty="0" smtClean="0"/>
              <a:t>Governor’s proclamation</a:t>
            </a:r>
            <a:endParaRPr lang="en-US" dirty="0"/>
          </a:p>
        </p:txBody>
      </p:sp>
    </p:spTree>
    <p:extLst>
      <p:ext uri="{BB962C8B-B14F-4D97-AF65-F5344CB8AC3E}">
        <p14:creationId xmlns:p14="http://schemas.microsoft.com/office/powerpoint/2010/main" val="172709764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3200" dirty="0" smtClean="0"/>
              <a:t>CommonLook Office &amp; CommonLook PDF</a:t>
            </a:r>
            <a:endParaRPr lang="en-US" sz="3200" dirty="0"/>
          </a:p>
        </p:txBody>
      </p:sp>
      <p:sp>
        <p:nvSpPr>
          <p:cNvPr id="3" name="Content Placeholder 2"/>
          <p:cNvSpPr>
            <a:spLocks noGrp="1"/>
          </p:cNvSpPr>
          <p:nvPr>
            <p:ph idx="1"/>
          </p:nvPr>
        </p:nvSpPr>
        <p:spPr/>
        <p:txBody>
          <a:bodyPr>
            <a:normAutofit lnSpcReduction="10000"/>
          </a:bodyPr>
          <a:lstStyle/>
          <a:p>
            <a:pPr marL="0" indent="0">
              <a:buNone/>
            </a:pPr>
            <a:r>
              <a:rPr lang="en-US" dirty="0" smtClean="0"/>
              <a:t>Recap:</a:t>
            </a:r>
          </a:p>
          <a:p>
            <a:pPr lvl="1"/>
            <a:r>
              <a:rPr lang="en-US" dirty="0" smtClean="0"/>
              <a:t>PDF accessibility tools</a:t>
            </a:r>
          </a:p>
          <a:p>
            <a:pPr lvl="2"/>
            <a:r>
              <a:rPr lang="en-US" i="1" dirty="0" smtClean="0"/>
              <a:t>CommonLook Office </a:t>
            </a:r>
            <a:r>
              <a:rPr lang="en-US" dirty="0" smtClean="0"/>
              <a:t>is for non-technical content creators using Microsoft Office (specifically, Word and PowerPoint)</a:t>
            </a:r>
          </a:p>
          <a:p>
            <a:pPr lvl="2"/>
            <a:r>
              <a:rPr lang="en-US" i="1" dirty="0" smtClean="0"/>
              <a:t>CommonLook PDF </a:t>
            </a:r>
            <a:r>
              <a:rPr lang="en-US" dirty="0" smtClean="0"/>
              <a:t>is for more technical users who need to tag existing PDFs using Adobe Acrobat Professional</a:t>
            </a:r>
          </a:p>
          <a:p>
            <a:pPr lvl="1"/>
            <a:r>
              <a:rPr lang="en-US" dirty="0" smtClean="0"/>
              <a:t>After trial evaluation, we decided to ask agencies to estimate the number of potential users to determine available pricing.</a:t>
            </a:r>
          </a:p>
        </p:txBody>
      </p:sp>
    </p:spTree>
    <p:extLst>
      <p:ext uri="{BB962C8B-B14F-4D97-AF65-F5344CB8AC3E}">
        <p14:creationId xmlns:p14="http://schemas.microsoft.com/office/powerpoint/2010/main" val="3296952078"/>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Texas Accessibility Coffee Breaks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20204789"/>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smtClean="0"/>
              <a:t>Texas Accessibility Coffee Breaks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The Accessibility Coffee Break features short accessible video learning opportunities about an aspect of accessible technology and documents. The videos are meant to be consumed in the same time it would take to enjoy a cup of coffee. The videos were created by a multidisciplinary group of Texas state employees dedicated to accessibility over a year’s time and hosted by the Texas Governor’s Committee on People with Disabilities on its website. The purpose of the Accessibility Coffee Break is to increase and enhance communications with people with disabilities across a wide variety of civic, emergency and employment perspectives. The Accessibility Coffee Breaks will be featured twice monthly through 2013 and early 2014</a:t>
            </a:r>
            <a:r>
              <a:rPr lang="en-US" dirty="0" smtClean="0"/>
              <a:t>.</a:t>
            </a:r>
          </a:p>
        </p:txBody>
      </p:sp>
    </p:spTree>
    <p:extLst>
      <p:ext uri="{BB962C8B-B14F-4D97-AF65-F5344CB8AC3E}">
        <p14:creationId xmlns:p14="http://schemas.microsoft.com/office/powerpoint/2010/main" val="3877784546"/>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dirty="0">
                <a:solidFill>
                  <a:prstClr val="white"/>
                </a:solidFill>
              </a:rPr>
              <a:t>Texas Accessibility Coffee Breaks</a:t>
            </a:r>
            <a:endParaRPr lang="en-US" dirty="0"/>
          </a:p>
        </p:txBody>
      </p:sp>
      <p:sp>
        <p:nvSpPr>
          <p:cNvPr id="3" name="Content Placeholder 2"/>
          <p:cNvSpPr>
            <a:spLocks noGrp="1"/>
          </p:cNvSpPr>
          <p:nvPr>
            <p:ph idx="1"/>
          </p:nvPr>
        </p:nvSpPr>
        <p:spPr/>
        <p:txBody>
          <a:bodyPr/>
          <a:lstStyle/>
          <a:p>
            <a:r>
              <a:rPr lang="en-US" dirty="0" smtClean="0"/>
              <a:t>Focused on Microsoft Office accessibility</a:t>
            </a:r>
          </a:p>
          <a:p>
            <a:r>
              <a:rPr lang="en-US" dirty="0" smtClean="0"/>
              <a:t>Each is offered as:</a:t>
            </a:r>
          </a:p>
          <a:p>
            <a:pPr lvl="1"/>
            <a:r>
              <a:rPr lang="en-US" dirty="0" smtClean="0"/>
              <a:t>YouTube video</a:t>
            </a:r>
          </a:p>
          <a:p>
            <a:pPr lvl="1"/>
            <a:r>
              <a:rPr lang="en-US" dirty="0" smtClean="0"/>
              <a:t>Audio MP3 file</a:t>
            </a:r>
          </a:p>
          <a:p>
            <a:pPr lvl="1"/>
            <a:r>
              <a:rPr lang="en-US" dirty="0" smtClean="0"/>
              <a:t>Instructional Word document</a:t>
            </a:r>
          </a:p>
          <a:p>
            <a:pPr lvl="1"/>
            <a:r>
              <a:rPr lang="en-US" dirty="0" smtClean="0"/>
              <a:t>Instructional PDF</a:t>
            </a:r>
          </a:p>
          <a:p>
            <a:r>
              <a:rPr lang="en-US" dirty="0">
                <a:hlinkClick r:id="rId3"/>
              </a:rPr>
              <a:t>http://</a:t>
            </a:r>
            <a:r>
              <a:rPr lang="en-US" dirty="0" smtClean="0">
                <a:hlinkClick r:id="rId3"/>
              </a:rPr>
              <a:t>go.usa.gov/Dewd</a:t>
            </a:r>
            <a:endParaRPr lang="en-US" dirty="0" smtClean="0"/>
          </a:p>
        </p:txBody>
      </p:sp>
    </p:spTree>
    <p:extLst>
      <p:ext uri="{BB962C8B-B14F-4D97-AF65-F5344CB8AC3E}">
        <p14:creationId xmlns:p14="http://schemas.microsoft.com/office/powerpoint/2010/main" val="1972019014"/>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lstStyle/>
          <a:p>
            <a:r>
              <a:rPr lang="en-US" sz="4000" dirty="0" smtClean="0"/>
              <a:t>Understanding Assistive Technology</a:t>
            </a:r>
            <a:endParaRPr lang="en-US" sz="4000" dirty="0"/>
          </a:p>
        </p:txBody>
      </p:sp>
      <p:pic>
        <p:nvPicPr>
          <p:cNvPr id="4" name="Content Placeholder 3">
            <a:hlinkClick r:id="rId2"/>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86000" y="2148681"/>
            <a:ext cx="4572000" cy="3429000"/>
          </a:xfrm>
        </p:spPr>
      </p:pic>
    </p:spTree>
    <p:extLst>
      <p:ext uri="{BB962C8B-B14F-4D97-AF65-F5344CB8AC3E}">
        <p14:creationId xmlns:p14="http://schemas.microsoft.com/office/powerpoint/2010/main" val="689700802"/>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Tree>
    <p:extLst>
      <p:ext uri="{BB962C8B-B14F-4D97-AF65-F5344CB8AC3E}">
        <p14:creationId xmlns:p14="http://schemas.microsoft.com/office/powerpoint/2010/main" val="1736071935"/>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Meeting</a:t>
            </a:r>
            <a:endParaRPr lang="en-US" dirty="0"/>
          </a:p>
        </p:txBody>
      </p:sp>
      <p:sp>
        <p:nvSpPr>
          <p:cNvPr id="3" name="Content Placeholder 2"/>
          <p:cNvSpPr>
            <a:spLocks noGrp="1"/>
          </p:cNvSpPr>
          <p:nvPr>
            <p:ph idx="1"/>
          </p:nvPr>
        </p:nvSpPr>
        <p:spPr/>
        <p:txBody>
          <a:bodyPr anchor="ctr">
            <a:normAutofit/>
          </a:bodyPr>
          <a:lstStyle/>
          <a:p>
            <a:pPr marL="0" indent="0">
              <a:buNone/>
            </a:pPr>
            <a:r>
              <a:rPr lang="en-US" sz="3600" b="1" dirty="0" smtClean="0"/>
              <a:t>Tuesday, January 14, 2014</a:t>
            </a:r>
          </a:p>
          <a:p>
            <a:pPr marL="0" indent="0">
              <a:buNone/>
            </a:pPr>
            <a:r>
              <a:rPr lang="en-US" sz="3600" dirty="0" smtClean="0"/>
              <a:t>Time:</a:t>
            </a:r>
          </a:p>
          <a:p>
            <a:pPr marL="0" indent="0">
              <a:buNone/>
            </a:pPr>
            <a:r>
              <a:rPr lang="en-US" sz="3600" dirty="0" smtClean="0"/>
              <a:t>	2:30–4:30 PM</a:t>
            </a:r>
          </a:p>
          <a:p>
            <a:pPr marL="0" indent="0">
              <a:buNone/>
            </a:pPr>
            <a:r>
              <a:rPr lang="en-US" sz="3600" dirty="0" smtClean="0"/>
              <a:t>Location:</a:t>
            </a:r>
          </a:p>
          <a:p>
            <a:pPr marL="0" indent="0">
              <a:buNone/>
            </a:pPr>
            <a:r>
              <a:rPr lang="en-US" sz="3600" dirty="0" smtClean="0"/>
              <a:t>	Curtis State </a:t>
            </a:r>
            <a:r>
              <a:rPr lang="en-US" sz="3600" dirty="0"/>
              <a:t>Office Building</a:t>
            </a:r>
          </a:p>
          <a:p>
            <a:pPr marL="0" indent="0">
              <a:buNone/>
            </a:pPr>
            <a:r>
              <a:rPr lang="en-US" sz="3600" dirty="0"/>
              <a:t>	Room </a:t>
            </a:r>
            <a:r>
              <a:rPr lang="en-US" sz="3600" dirty="0" smtClean="0"/>
              <a:t>530</a:t>
            </a:r>
            <a:br>
              <a:rPr lang="en-US" sz="3600" dirty="0" smtClean="0"/>
            </a:br>
            <a:r>
              <a:rPr lang="en-US" sz="3600" dirty="0" smtClean="0"/>
              <a:t>	1000 </a:t>
            </a:r>
            <a:r>
              <a:rPr lang="en-US" sz="3600" dirty="0"/>
              <a:t>SW Jackson Street</a:t>
            </a:r>
          </a:p>
        </p:txBody>
      </p:sp>
    </p:spTree>
    <p:extLst>
      <p:ext uri="{BB962C8B-B14F-4D97-AF65-F5344CB8AC3E}">
        <p14:creationId xmlns:p14="http://schemas.microsoft.com/office/powerpoint/2010/main" val="22764608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9390" y="164592"/>
            <a:ext cx="8781730" cy="685800"/>
          </a:xfrm>
        </p:spPr>
        <p:txBody>
          <a:bodyPr>
            <a:noAutofit/>
          </a:bodyPr>
          <a:lstStyle/>
          <a:p>
            <a:r>
              <a:rPr lang="en-US" sz="3200" dirty="0" smtClean="0"/>
              <a:t>CommonLook Office &amp; CommonLook PDF</a:t>
            </a:r>
            <a:endParaRPr lang="en-US" sz="3200" dirty="0"/>
          </a:p>
        </p:txBody>
      </p:sp>
      <p:sp>
        <p:nvSpPr>
          <p:cNvPr id="3" name="Content Placeholder 2"/>
          <p:cNvSpPr>
            <a:spLocks noGrp="1"/>
          </p:cNvSpPr>
          <p:nvPr>
            <p:ph idx="1"/>
          </p:nvPr>
        </p:nvSpPr>
        <p:spPr/>
        <p:txBody>
          <a:bodyPr>
            <a:normAutofit/>
          </a:bodyPr>
          <a:lstStyle/>
          <a:p>
            <a:r>
              <a:rPr lang="en-US" dirty="0" smtClean="0"/>
              <a:t>Presented at July ITAB meeting</a:t>
            </a:r>
          </a:p>
          <a:p>
            <a:r>
              <a:rPr lang="en-US" dirty="0" smtClean="0"/>
              <a:t>Emailed ~95 agency contacts, received responses from 30.</a:t>
            </a:r>
          </a:p>
          <a:p>
            <a:r>
              <a:rPr lang="en-US" dirty="0" smtClean="0"/>
              <a:t>Estimated potential users:</a:t>
            </a:r>
          </a:p>
          <a:p>
            <a:pPr lvl="1"/>
            <a:r>
              <a:rPr lang="en-US" dirty="0" smtClean="0"/>
              <a:t>CommonLook Office:	495</a:t>
            </a:r>
          </a:p>
          <a:p>
            <a:pPr lvl="1"/>
            <a:r>
              <a:rPr lang="en-US" dirty="0" smtClean="0"/>
              <a:t>CommonLook PDF:	215</a:t>
            </a:r>
          </a:p>
          <a:p>
            <a:endParaRPr lang="en-US" dirty="0" smtClean="0"/>
          </a:p>
        </p:txBody>
      </p:sp>
    </p:spTree>
    <p:extLst>
      <p:ext uri="{BB962C8B-B14F-4D97-AF65-F5344CB8AC3E}">
        <p14:creationId xmlns:p14="http://schemas.microsoft.com/office/powerpoint/2010/main" val="329695207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CommonLook Clarity Scan</a:t>
            </a:r>
            <a:endParaRPr lang="en-US" dirty="0"/>
          </a:p>
        </p:txBody>
      </p:sp>
      <p:sp>
        <p:nvSpPr>
          <p:cNvPr id="3" name="Content Placeholder 2"/>
          <p:cNvSpPr>
            <a:spLocks noGrp="1"/>
          </p:cNvSpPr>
          <p:nvPr>
            <p:ph idx="1"/>
          </p:nvPr>
        </p:nvSpPr>
        <p:spPr/>
        <p:txBody>
          <a:bodyPr/>
          <a:lstStyle/>
          <a:p>
            <a:r>
              <a:rPr lang="en-US" dirty="0" smtClean="0"/>
              <a:t>INK Board approved grant funding for CommonLook Clarity baseline scan PDF accessibility</a:t>
            </a:r>
          </a:p>
          <a:p>
            <a:r>
              <a:rPr lang="en-US" dirty="0" smtClean="0"/>
              <a:t>Order in process</a:t>
            </a:r>
          </a:p>
          <a:p>
            <a:r>
              <a:rPr lang="en-US" dirty="0" smtClean="0"/>
              <a:t>Will assess all PDFs on 182 agency public-facing websites (homepage domains)</a:t>
            </a:r>
            <a:endParaRPr lang="en-US" dirty="0"/>
          </a:p>
        </p:txBody>
      </p:sp>
    </p:spTree>
    <p:extLst>
      <p:ext uri="{BB962C8B-B14F-4D97-AF65-F5344CB8AC3E}">
        <p14:creationId xmlns:p14="http://schemas.microsoft.com/office/powerpoint/2010/main" val="148306294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Project Planning for COTS Items</a:t>
            </a:r>
            <a:endParaRPr lang="en-US" dirty="0"/>
          </a:p>
        </p:txBody>
      </p:sp>
    </p:spTree>
    <p:extLst>
      <p:ext uri="{BB962C8B-B14F-4D97-AF65-F5344CB8AC3E}">
        <p14:creationId xmlns:p14="http://schemas.microsoft.com/office/powerpoint/2010/main" val="45305474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Last Meeting</a:t>
            </a:r>
            <a:endParaRPr lang="en-US" dirty="0"/>
          </a:p>
        </p:txBody>
      </p:sp>
      <p:sp>
        <p:nvSpPr>
          <p:cNvPr id="3" name="Content Placeholder 2"/>
          <p:cNvSpPr>
            <a:spLocks noGrp="1"/>
          </p:cNvSpPr>
          <p:nvPr>
            <p:ph idx="1"/>
          </p:nvPr>
        </p:nvSpPr>
        <p:spPr/>
        <p:txBody>
          <a:bodyPr/>
          <a:lstStyle/>
          <a:p>
            <a:r>
              <a:rPr lang="en-US" dirty="0" smtClean="0"/>
              <a:t>Brought up that the otherwise-successful process for web accessibility review of IT Project Plans under ITEC Guideline 2400A is a bit awkward to apply to procurements of commercial off-the-shelf (COTS) items.</a:t>
            </a:r>
          </a:p>
          <a:p>
            <a:r>
              <a:rPr lang="en-US" dirty="0" smtClean="0"/>
              <a:t>Solicited ideas for how this might be improved.</a:t>
            </a:r>
          </a:p>
          <a:p>
            <a:r>
              <a:rPr lang="en-US" dirty="0" smtClean="0"/>
              <a:t>As part of the ensuing discussion, Martha asked how other states handle these.</a:t>
            </a:r>
          </a:p>
        </p:txBody>
      </p:sp>
    </p:spTree>
    <p:extLst>
      <p:ext uri="{BB962C8B-B14F-4D97-AF65-F5344CB8AC3E}">
        <p14:creationId xmlns:p14="http://schemas.microsoft.com/office/powerpoint/2010/main" val="18788116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Massachusetts</a:t>
            </a:r>
            <a:endParaRPr lang="en-US" dirty="0"/>
          </a:p>
        </p:txBody>
      </p:sp>
      <p:sp>
        <p:nvSpPr>
          <p:cNvPr id="3" name="Content Placeholder 2"/>
          <p:cNvSpPr>
            <a:spLocks noGrp="1"/>
          </p:cNvSpPr>
          <p:nvPr>
            <p:ph idx="1"/>
          </p:nvPr>
        </p:nvSpPr>
        <p:spPr/>
        <p:txBody>
          <a:bodyPr/>
          <a:lstStyle/>
          <a:p>
            <a:r>
              <a:rPr lang="en-US" dirty="0" smtClean="0"/>
              <a:t>I looked at a few other states, and found a couple that offered something relevant.</a:t>
            </a:r>
          </a:p>
          <a:p>
            <a:r>
              <a:rPr lang="en-US" dirty="0" smtClean="0"/>
              <a:t>Massachusetts has standard contract language that includes the following text.</a:t>
            </a:r>
          </a:p>
          <a:p>
            <a:r>
              <a:rPr lang="en-US" dirty="0" smtClean="0"/>
              <a:t>It seems directed at COTS delivered as part of a custom-developed solution, though.</a:t>
            </a:r>
            <a:endParaRPr lang="en-US" dirty="0"/>
          </a:p>
        </p:txBody>
      </p:sp>
    </p:spTree>
    <p:extLst>
      <p:ext uri="{BB962C8B-B14F-4D97-AF65-F5344CB8AC3E}">
        <p14:creationId xmlns:p14="http://schemas.microsoft.com/office/powerpoint/2010/main" val="18752672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ITS">
  <a:themeElements>
    <a:clrScheme name="Custom 2">
      <a:dk1>
        <a:sysClr val="windowText" lastClr="000000"/>
      </a:dk1>
      <a:lt1>
        <a:sysClr val="window" lastClr="FFFFFF"/>
      </a:lt1>
      <a:dk2>
        <a:srgbClr val="343434"/>
      </a:dk2>
      <a:lt2>
        <a:srgbClr val="EEECE1"/>
      </a:lt2>
      <a:accent1>
        <a:srgbClr val="9BBB59"/>
      </a:accent1>
      <a:accent2>
        <a:srgbClr val="F1AD02"/>
      </a:accent2>
      <a:accent3>
        <a:srgbClr val="C0504D"/>
      </a:accent3>
      <a:accent4>
        <a:srgbClr val="8064A2"/>
      </a:accent4>
      <a:accent5>
        <a:srgbClr val="4BACC6"/>
      </a:accent5>
      <a:accent6>
        <a:srgbClr val="F1AD02"/>
      </a:accent6>
      <a:hlink>
        <a:srgbClr val="F1AD02"/>
      </a:hlink>
      <a:folHlink>
        <a:srgbClr val="F0CD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cO8W/2gkdrRsoSWsBDlIy3F7xZg=" PDFTag="H2" order="_x0031_"/>
  <Shape xmlns="" id="eNYoPZsq3r9xaO6Gk686ihNLttw=" PDFTag=""/>
  <Shape xmlns="" id="nd7T0SEwaMvc1vE3X3CvCrEU6KQ=" PDFTag="H2" order="_x0031_"/>
  <Shape xmlns="" id="jcUuy3C4TQ0YARThFJr6NYV6URI=" PDFTag=""/>
  <Shape xmlns="" id="lB2AxQC9zuVOCurrXlZi7QB6szQ=" PDFTag="H2" order="_x0031_"/>
  <Shape xmlns="" id="tG2DklbH/hYhsheL1xK7gFfhLBk=" PDFTag="" order="_x0031_"/>
  <Shape xmlns="" id="6EG4IwUETzeLkNfvxQ4w01Lb6Oc=" PDFTag="H2" order="_x0031_"/>
  <Shape xmlns="" id="btW8a/hCdwN5n+hHIP7apiAMFXs=" PDFTag="" order="_x0031_"/>
  <Shape xmlns="" id="yZqVxhDrP2QCblfiR5aNcGT8iQI=" PDFTag="H1" Artifact="_x0030_" order="_x0031_"/>
  <Shape xmlns="" id="dEASjHSo6lar80b+i0cCvmRcigA=" PDFTag="H2" Artifact="_x0030_" order="_x0032_"/>
  <Shape xmlns="" id="4Yn7pjkeILvjzTCiW0hSi8aGqd0=" PDFTag="H2" order="_x0031_"/>
  <Shape xmlns="" id="b+UUPPAPxCgGvtT1whtgJmbWZx0=" PDFTag="H2" order="_x0031_"/>
  <Shape xmlns="" id="TeOKQzPnCvr3Ls4sAuJmatE0+LQ=" PDFTag="P" Artifact="_x0030_" order="_x0032_"/>
  <Shape xmlns="" id="O3hu90DE+iSBnMLExIEFc3Vg4Uo=" PDFTag="H2" order="_x0031_"/>
  <Shape xmlns="" id="P5Y2Q7BdEAZkB7PetW+0MReG2rI=" PDFTag="P" order="_x0032_"/>
  <Shape xmlns="" id="wt83yZjzPHlTvpildN/o1svACa4=" PDFTag="H2" order="_x0031_"/>
  <Shape xmlns="" id="Z4w2ics5bjqJPzdzcoFDP4HOBzo=" PDFTag="P" order="_x0032_"/>
  <Shape xmlns="" id="5ZT7l/BxJu2HJ4paRSabD2lCm00=" PDFTag="H2" order="_x0031_"/>
  <Shape xmlns="" id="ddL5n9Le3JuFqOx8t9kiVFxFnqU=" PDFTag="P" order="_x0032_"/>
  <Shape xmlns="" id="AB9E/9YsG1Eja6fvs6BWkBzczkU=" PDFTag="H2" order="_x0031_"/>
  <Shape xmlns="" id="pg7ClJs+NInuUcn/6dEKr2vqBWI=" PDFTag="P" order="_x0032_"/>
  <Shape xmlns="" id="sr4NqKIoEJGaxOi46OpuJ+OLXeo=" PDFTag="H2" order="_x0031_"/>
  <Shape xmlns="" id="j/fQAm+HE+lrS6tVycDGKKYNjRw=" PDFTag="P" order="_x0032_"/>
  <Shape xmlns="" id="Sp3EDu14LjWrjb7P1scplb9vT74=" PDFTag="H2" order="_x0031_"/>
  <Shape xmlns="" id="ftigaNqcjhazdtnkMqky9Wu+xqw=" PDFTag="P" order="_x0032_"/>
  <Shape xmlns="" id="1cyvssX6aUXfYKDtv2/Fopw1PF8=" PDFTag="H2" order="_x0031_"/>
  <Shape xmlns="" id="9peahEMoTJourDoL/PDyYxwdWB0=" PDFTag="P" Artifact="_x0030_" order="_x0033_"/>
  <Shape xmlns="" id="x8leeUMB0gQ38qPqMRG3092oFcc=" PDFTag="Figure" Artifact="_x0030_" inline="no" validated="yes" order="_x0032_"/>
  <Shape xmlns="" id="B4oYQrJrNBtG/8gS915dwHQFYVo=" PDFTag="H2" order="_x0031_"/>
  <Shape xmlns="" id="xR5KIQKV8OP5EMDPFVpmAAXYlNY=" PDFTag="P" order="_x0032_"/>
  <Shape xmlns="" id="76FeC0ECtA70YqPKe+stdueAlzE=" PDFTag="H2" order="_x0031_"/>
  <Shape xmlns="" id="Fv+Ky7LgYwYy6qb6/HPNWTlllNE=" PDFTag="P" order="_x0032_"/>
  <Shape xmlns="" id="1R9OnrZLJY/a37d/W7HnjUbOlqM=" PDFTag="H2" order="_x0031_"/>
  <Shape xmlns="" id="3C3PViQUG7gdA5ZrH1UGzUfFkwA=" PDFTag="P" order="_x0032_"/>
  <Shape xmlns="" id="BuBKm8CMVbENxRTNYwxv8UfTKOg=" PDFTag="H2" order="_x0031_"/>
  <Shape xmlns="" id="vPlktnHlM2ncQ3vFPmjTidXwgMI=" PDFTag="P" order="_x0032_"/>
  <Shape xmlns="" id="ToT2kx17xvDh+lroQGrl+8Td7WM=" PDFTag="H2" order="_x0031_"/>
  <Shape xmlns="" id="w03FH3/TRg67g+L/i8whi9g+PQU=" PDFTag="P" order="_x0032_"/>
  <Shape xmlns="" id="KcSWvHkYDg+UtqfdCw/gnpPnvvI=" order="_x0033_" PDFTag="_x005B_Artifact_x005D_" Artifact="_x0031_"/>
</PAW>
</file>

<file path=customXml/itemProps1.xml><?xml version="1.0" encoding="utf-8"?>
<ds:datastoreItem xmlns:ds="http://schemas.openxmlformats.org/officeDocument/2006/customXml" ds:itemID="{B4CED783-E688-4D3D-84C6-9C0E86813968}">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OITS.potx</Template>
  <TotalTime>21269</TotalTime>
  <Words>2231</Words>
  <Application>Microsoft Office PowerPoint</Application>
  <PresentationFormat>On-screen Show (4:3)</PresentationFormat>
  <Paragraphs>207</Paragraphs>
  <Slides>45</Slides>
  <Notes>18</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OITS</vt:lpstr>
      <vt:lpstr>Kansas Partnership for Accessible Technology</vt:lpstr>
      <vt:lpstr>Chair and Vice-Chair Election</vt:lpstr>
      <vt:lpstr>PDF Accessibility / CommonLook</vt:lpstr>
      <vt:lpstr>CommonLook Office &amp; CommonLook PDF</vt:lpstr>
      <vt:lpstr>CommonLook Office &amp; CommonLook PDF</vt:lpstr>
      <vt:lpstr>CommonLook Clarity Scan</vt:lpstr>
      <vt:lpstr>IT Project Planning for COTS Items</vt:lpstr>
      <vt:lpstr>Last Meeting</vt:lpstr>
      <vt:lpstr>Massachusetts</vt:lpstr>
      <vt:lpstr>PowerPoint Presentation</vt:lpstr>
      <vt:lpstr>PowerPoint Presentation</vt:lpstr>
      <vt:lpstr>California</vt:lpstr>
      <vt:lpstr>Federal Acquisition Regulations</vt:lpstr>
      <vt:lpstr>Federal Acquisition Regulations</vt:lpstr>
      <vt:lpstr>Section 508 Standards</vt:lpstr>
      <vt:lpstr>Revised 508 Coordinators Reference Manual</vt:lpstr>
      <vt:lpstr>Acquisition of E &amp; IT Under Section 508 of the Rehabilitation Act</vt:lpstr>
      <vt:lpstr>Acquisition of E &amp; IT Under Section 508 of the Rehabilitation Act</vt:lpstr>
      <vt:lpstr>Acquisition of E &amp; IT Under Section 508 of the Rehabilitation Act</vt:lpstr>
      <vt:lpstr>Department of Health and Human Services Policy for Section 508 Electronic and Information Technology (EIT)</vt:lpstr>
      <vt:lpstr>Department of Health and Human Services Policy for Section 508 Electronic and Information Technology (EIT)</vt:lpstr>
      <vt:lpstr>Department of Health and Human Services Policy for Section 508 Electronic and Information Technology (EIT)</vt:lpstr>
      <vt:lpstr>Thoughts?</vt:lpstr>
      <vt:lpstr>SSB BART Group Recommendations</vt:lpstr>
      <vt:lpstr>Recommendations</vt:lpstr>
      <vt:lpstr>Best Practices-Driven Approach to Compliance</vt:lpstr>
      <vt:lpstr>Vendor Due Diligence</vt:lpstr>
      <vt:lpstr>State ADA Coordinator Report</vt:lpstr>
      <vt:lpstr>Status Updates</vt:lpstr>
      <vt:lpstr>AMP Summer 2013 Release</vt:lpstr>
      <vt:lpstr>Section 508 Refresh</vt:lpstr>
      <vt:lpstr>Accessibility of Web and Information Services</vt:lpstr>
      <vt:lpstr>The ICT Opportunity for a Disability-Inclusive Development Framework</vt:lpstr>
      <vt:lpstr>The ICT Opportunity for a Disability-Inclusive Development Framework</vt:lpstr>
      <vt:lpstr>The ICT Opportunity for a Disability-Inclusive Development Framework</vt:lpstr>
      <vt:lpstr>The ICT Opportunity for a Disability-Inclusive Development Framework</vt:lpstr>
      <vt:lpstr>WCAG2ICT</vt:lpstr>
      <vt:lpstr>OITS Web Development IT Forum</vt:lpstr>
      <vt:lpstr>Disability Employment Awareness Month</vt:lpstr>
      <vt:lpstr>Texas Accessibility Coffee Breaks</vt:lpstr>
      <vt:lpstr>Texas Accessibility Coffee Breaks</vt:lpstr>
      <vt:lpstr>Texas Accessibility Coffee Breaks</vt:lpstr>
      <vt:lpstr>Understanding Assistive Technology</vt:lpstr>
      <vt:lpstr>Open Discussion</vt:lpstr>
      <vt:lpstr>Next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KPAT April 9, 2013 Meeting Presentation</dc:title>
  <dc:creator>Cole.Robison@ks.gov</dc:creator>
  <cp:lastModifiedBy>Cole Robison</cp:lastModifiedBy>
  <cp:revision>312</cp:revision>
  <dcterms:created xsi:type="dcterms:W3CDTF">2011-05-09T15:14:44Z</dcterms:created>
  <dcterms:modified xsi:type="dcterms:W3CDTF">2013-10-16T15:47:10Z</dcterms:modified>
</cp:coreProperties>
</file>