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58"/>
  </p:notesMasterIdLst>
  <p:sldIdLst>
    <p:sldId id="256" r:id="rId3"/>
    <p:sldId id="296" r:id="rId4"/>
    <p:sldId id="309" r:id="rId5"/>
    <p:sldId id="344" r:id="rId6"/>
    <p:sldId id="345" r:id="rId7"/>
    <p:sldId id="346" r:id="rId8"/>
    <p:sldId id="347" r:id="rId9"/>
    <p:sldId id="348" r:id="rId10"/>
    <p:sldId id="349" r:id="rId11"/>
    <p:sldId id="350" r:id="rId12"/>
    <p:sldId id="351" r:id="rId13"/>
    <p:sldId id="352" r:id="rId14"/>
    <p:sldId id="353" r:id="rId15"/>
    <p:sldId id="354" r:id="rId16"/>
    <p:sldId id="363" r:id="rId17"/>
    <p:sldId id="364" r:id="rId18"/>
    <p:sldId id="365" r:id="rId19"/>
    <p:sldId id="355" r:id="rId20"/>
    <p:sldId id="356" r:id="rId21"/>
    <p:sldId id="357" r:id="rId22"/>
    <p:sldId id="358" r:id="rId23"/>
    <p:sldId id="370" r:id="rId24"/>
    <p:sldId id="371" r:id="rId25"/>
    <p:sldId id="372" r:id="rId26"/>
    <p:sldId id="261" r:id="rId27"/>
    <p:sldId id="373" r:id="rId28"/>
    <p:sldId id="374" r:id="rId29"/>
    <p:sldId id="375" r:id="rId30"/>
    <p:sldId id="376" r:id="rId31"/>
    <p:sldId id="377" r:id="rId32"/>
    <p:sldId id="379" r:id="rId33"/>
    <p:sldId id="380" r:id="rId34"/>
    <p:sldId id="381" r:id="rId35"/>
    <p:sldId id="382" r:id="rId36"/>
    <p:sldId id="383" r:id="rId37"/>
    <p:sldId id="384" r:id="rId38"/>
    <p:sldId id="385" r:id="rId39"/>
    <p:sldId id="386" r:id="rId40"/>
    <p:sldId id="280" r:id="rId41"/>
    <p:sldId id="387" r:id="rId42"/>
    <p:sldId id="388" r:id="rId43"/>
    <p:sldId id="332" r:id="rId44"/>
    <p:sldId id="389" r:id="rId45"/>
    <p:sldId id="333" r:id="rId46"/>
    <p:sldId id="390" r:id="rId47"/>
    <p:sldId id="331" r:id="rId48"/>
    <p:sldId id="391" r:id="rId49"/>
    <p:sldId id="288" r:id="rId50"/>
    <p:sldId id="308" r:id="rId51"/>
    <p:sldId id="330" r:id="rId52"/>
    <p:sldId id="392" r:id="rId53"/>
    <p:sldId id="282" r:id="rId54"/>
    <p:sldId id="393" r:id="rId55"/>
    <p:sldId id="279" r:id="rId56"/>
    <p:sldId id="289" r:id="rId57"/>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le Robison" initials="CDR"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C8C8"/>
    <a:srgbClr val="898989"/>
    <a:srgbClr val="717174"/>
    <a:srgbClr val="E62E26"/>
    <a:srgbClr val="0072BC"/>
    <a:srgbClr val="55A1D2"/>
    <a:srgbClr val="AAD0E9"/>
    <a:srgbClr val="F7B85C"/>
    <a:srgbClr val="00A256"/>
    <a:srgbClr val="3BA0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82" autoAdjust="0"/>
    <p:restoredTop sz="89563" autoAdjust="0"/>
  </p:normalViewPr>
  <p:slideViewPr>
    <p:cSldViewPr showGuides="1">
      <p:cViewPr varScale="1">
        <p:scale>
          <a:sx n="94" d="100"/>
          <a:sy n="94" d="100"/>
        </p:scale>
        <p:origin x="-1104" y="-108"/>
      </p:cViewPr>
      <p:guideLst>
        <p:guide orient="horz"/>
        <p:guide/>
      </p:guideLst>
    </p:cSldViewPr>
  </p:slideViewPr>
  <p:outlineViewPr>
    <p:cViewPr>
      <p:scale>
        <a:sx n="33" d="100"/>
        <a:sy n="33" d="100"/>
      </p:scale>
      <p:origin x="48" y="12924"/>
    </p:cViewPr>
  </p:outlineViewPr>
  <p:notesTextViewPr>
    <p:cViewPr>
      <p:scale>
        <a:sx n="100" d="100"/>
        <a:sy n="100" d="100"/>
      </p:scale>
      <p:origin x="0" y="0"/>
    </p:cViewPr>
  </p:notesTextViewPr>
  <p:sorterViewPr>
    <p:cViewPr varScale="1">
      <p:scale>
        <a:sx n="100" d="100"/>
        <a:sy n="100" d="100"/>
      </p:scale>
      <p:origin x="0" y="0"/>
    </p:cViewPr>
  </p:sorterViewPr>
  <p:gridSpacing cx="72010" cy="7201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A723967-CE7D-4A71-A8B4-FC81B008E3AE}" type="datetimeFigureOut">
              <a:rPr lang="fr-FR"/>
              <a:pPr>
                <a:defRPr/>
              </a:pPr>
              <a:t>09/04/2014</a:t>
            </a:fld>
            <a:endParaRPr lang="fr-FR"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fr-FR"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B655695-19F4-4A33-8651-718F84746D26}" type="slidenum">
              <a:rPr lang="fr-FR"/>
              <a:pPr>
                <a:defRPr/>
              </a:pPr>
              <a:t>‹#›</a:t>
            </a:fld>
            <a:endParaRPr lang="fr-FR" dirty="0"/>
          </a:p>
        </p:txBody>
      </p:sp>
    </p:spTree>
    <p:extLst>
      <p:ext uri="{BB962C8B-B14F-4D97-AF65-F5344CB8AC3E}">
        <p14:creationId xmlns:p14="http://schemas.microsoft.com/office/powerpoint/2010/main" val="5178836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KEES = Kansas Eligibility Enforcement System</a:t>
            </a:r>
          </a:p>
        </p:txBody>
      </p:sp>
      <p:sp>
        <p:nvSpPr>
          <p:cNvPr id="4" name="Slide Number Placeholder 3"/>
          <p:cNvSpPr>
            <a:spLocks noGrp="1"/>
          </p:cNvSpPr>
          <p:nvPr>
            <p:ph type="sldNum" sz="quarter" idx="10"/>
          </p:nvPr>
        </p:nvSpPr>
        <p:spPr/>
        <p:txBody>
          <a:bodyPr/>
          <a:lstStyle/>
          <a:p>
            <a:fld id="{9CB28A6B-E5E4-4940-B408-8BD85FC423E3}" type="slidenum">
              <a:rPr lang="en-US" smtClean="0"/>
              <a:t>4</a:t>
            </a:fld>
            <a:endParaRPr lang="en-US"/>
          </a:p>
        </p:txBody>
      </p:sp>
    </p:spTree>
    <p:extLst>
      <p:ext uri="{BB962C8B-B14F-4D97-AF65-F5344CB8AC3E}">
        <p14:creationId xmlns:p14="http://schemas.microsoft.com/office/powerpoint/2010/main" val="1830798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16</a:t>
            </a:fld>
            <a:endParaRPr lang="en-US" dirty="0"/>
          </a:p>
        </p:txBody>
      </p:sp>
    </p:spTree>
    <p:extLst>
      <p:ext uri="{BB962C8B-B14F-4D97-AF65-F5344CB8AC3E}">
        <p14:creationId xmlns:p14="http://schemas.microsoft.com/office/powerpoint/2010/main" val="2499703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17</a:t>
            </a:fld>
            <a:endParaRPr lang="en-US" dirty="0"/>
          </a:p>
        </p:txBody>
      </p:sp>
    </p:spTree>
    <p:extLst>
      <p:ext uri="{BB962C8B-B14F-4D97-AF65-F5344CB8AC3E}">
        <p14:creationId xmlns:p14="http://schemas.microsoft.com/office/powerpoint/2010/main" val="1425662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18</a:t>
            </a:fld>
            <a:endParaRPr lang="en-US" dirty="0"/>
          </a:p>
        </p:txBody>
      </p:sp>
    </p:spTree>
    <p:extLst>
      <p:ext uri="{BB962C8B-B14F-4D97-AF65-F5344CB8AC3E}">
        <p14:creationId xmlns:p14="http://schemas.microsoft.com/office/powerpoint/2010/main" val="1425662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19</a:t>
            </a:fld>
            <a:endParaRPr lang="en-US" dirty="0"/>
          </a:p>
        </p:txBody>
      </p:sp>
    </p:spTree>
    <p:extLst>
      <p:ext uri="{BB962C8B-B14F-4D97-AF65-F5344CB8AC3E}">
        <p14:creationId xmlns:p14="http://schemas.microsoft.com/office/powerpoint/2010/main" val="1425662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20</a:t>
            </a:fld>
            <a:endParaRPr lang="en-US" dirty="0"/>
          </a:p>
        </p:txBody>
      </p:sp>
    </p:spTree>
    <p:extLst>
      <p:ext uri="{BB962C8B-B14F-4D97-AF65-F5344CB8AC3E}">
        <p14:creationId xmlns:p14="http://schemas.microsoft.com/office/powerpoint/2010/main" val="1425662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21</a:t>
            </a:fld>
            <a:endParaRPr lang="en-US" dirty="0"/>
          </a:p>
        </p:txBody>
      </p:sp>
    </p:spTree>
    <p:extLst>
      <p:ext uri="{BB962C8B-B14F-4D97-AF65-F5344CB8AC3E}">
        <p14:creationId xmlns:p14="http://schemas.microsoft.com/office/powerpoint/2010/main" val="1425662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Agencies &amp; Associations Listing at http://www.kansas.gov/government/agencies-associations-listing/</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Additions were public universities from http://www.kansasregents.org/interactive_map_listing missing from the list, and the Legislature.</a:t>
            </a:r>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23</a:t>
            </a:fld>
            <a:endParaRPr lang="en-US" dirty="0"/>
          </a:p>
        </p:txBody>
      </p:sp>
    </p:spTree>
    <p:extLst>
      <p:ext uri="{BB962C8B-B14F-4D97-AF65-F5344CB8AC3E}">
        <p14:creationId xmlns:p14="http://schemas.microsoft.com/office/powerpoint/2010/main" val="2896515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Average pages per file ≈ 11</a:t>
            </a:r>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24</a:t>
            </a:fld>
            <a:endParaRPr lang="en-US" dirty="0"/>
          </a:p>
        </p:txBody>
      </p:sp>
    </p:spTree>
    <p:extLst>
      <p:ext uri="{BB962C8B-B14F-4D97-AF65-F5344CB8AC3E}">
        <p14:creationId xmlns:p14="http://schemas.microsoft.com/office/powerpoint/2010/main" val="2499703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26</a:t>
            </a:fld>
            <a:endParaRPr lang="fr-FR" dirty="0"/>
          </a:p>
        </p:txBody>
      </p:sp>
    </p:spTree>
    <p:extLst>
      <p:ext uri="{BB962C8B-B14F-4D97-AF65-F5344CB8AC3E}">
        <p14:creationId xmlns:p14="http://schemas.microsoft.com/office/powerpoint/2010/main" val="21130294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27</a:t>
            </a:fld>
            <a:endParaRPr lang="fr-FR" dirty="0"/>
          </a:p>
        </p:txBody>
      </p:sp>
    </p:spTree>
    <p:extLst>
      <p:ext uri="{BB962C8B-B14F-4D97-AF65-F5344CB8AC3E}">
        <p14:creationId xmlns:p14="http://schemas.microsoft.com/office/powerpoint/2010/main" val="2113029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ITAB = Information Technology Advisory </a:t>
            </a:r>
            <a:r>
              <a:rPr lang="en-US" dirty="0" smtClean="0"/>
              <a:t>Board</a:t>
            </a:r>
          </a:p>
          <a:p>
            <a:endParaRPr lang="en-US" dirty="0" smtClean="0"/>
          </a:p>
          <a:p>
            <a:r>
              <a:rPr lang="en-US" dirty="0" smtClean="0"/>
              <a:t>(“3 Year IT Plans” appeared in error as a third item under “Assessment” when presented</a:t>
            </a:r>
            <a:r>
              <a:rPr lang="en-US" baseline="0" dirty="0" smtClean="0"/>
              <a:t> at the meeting, but has been removed because (as was noted at the meeting) collection of these by KITO has not yet been completed at this time.)</a:t>
            </a:r>
            <a:endParaRPr lang="en-US" dirty="0" smtClean="0"/>
          </a:p>
        </p:txBody>
      </p:sp>
      <p:sp>
        <p:nvSpPr>
          <p:cNvPr id="4" name="Slide Number Placeholder 3"/>
          <p:cNvSpPr>
            <a:spLocks noGrp="1"/>
          </p:cNvSpPr>
          <p:nvPr>
            <p:ph type="sldNum" sz="quarter" idx="10"/>
          </p:nvPr>
        </p:nvSpPr>
        <p:spPr/>
        <p:txBody>
          <a:bodyPr/>
          <a:lstStyle/>
          <a:p>
            <a:fld id="{9CB28A6B-E5E4-4940-B408-8BD85FC423E3}" type="slidenum">
              <a:rPr lang="en-US" smtClean="0"/>
              <a:t>5</a:t>
            </a:fld>
            <a:endParaRPr lang="en-US"/>
          </a:p>
        </p:txBody>
      </p:sp>
    </p:spTree>
    <p:extLst>
      <p:ext uri="{BB962C8B-B14F-4D97-AF65-F5344CB8AC3E}">
        <p14:creationId xmlns:p14="http://schemas.microsoft.com/office/powerpoint/2010/main" val="20592899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28</a:t>
            </a:fld>
            <a:endParaRPr lang="fr-FR" dirty="0"/>
          </a:p>
        </p:txBody>
      </p:sp>
    </p:spTree>
    <p:extLst>
      <p:ext uri="{BB962C8B-B14F-4D97-AF65-F5344CB8AC3E}">
        <p14:creationId xmlns:p14="http://schemas.microsoft.com/office/powerpoint/2010/main" val="21130294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29</a:t>
            </a:fld>
            <a:endParaRPr lang="fr-FR" dirty="0"/>
          </a:p>
        </p:txBody>
      </p:sp>
    </p:spTree>
    <p:extLst>
      <p:ext uri="{BB962C8B-B14F-4D97-AF65-F5344CB8AC3E}">
        <p14:creationId xmlns:p14="http://schemas.microsoft.com/office/powerpoint/2010/main" val="21130294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from this point</a:t>
            </a:r>
            <a:r>
              <a:rPr lang="en-US" baseline="0" dirty="0" smtClean="0"/>
              <a:t> on were not presented in the meeting because we ran out of time.)</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33</a:t>
            </a:fld>
            <a:endParaRPr lang="fr-FR" dirty="0"/>
          </a:p>
        </p:txBody>
      </p:sp>
    </p:spTree>
    <p:extLst>
      <p:ext uri="{BB962C8B-B14F-4D97-AF65-F5344CB8AC3E}">
        <p14:creationId xmlns:p14="http://schemas.microsoft.com/office/powerpoint/2010/main" val="23905113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a:t>
            </a:r>
            <a:r>
              <a:rPr lang="en-US" dirty="0" err="1" smtClean="0"/>
              <a:t>bit.ly</a:t>
            </a:r>
            <a:r>
              <a:rPr lang="en-US" smtClean="0"/>
              <a:t>/1h8pHYV </a:t>
            </a:r>
            <a:r>
              <a:rPr lang="en-US" dirty="0" smtClean="0"/>
              <a:t>→ http://</a:t>
            </a:r>
            <a:r>
              <a:rPr lang="en-US" dirty="0" err="1" smtClean="0"/>
              <a:t>www.pdfa.org</a:t>
            </a:r>
            <a:r>
              <a:rPr lang="en-US" dirty="0" smtClean="0"/>
              <a:t>/</a:t>
            </a:r>
            <a:r>
              <a:rPr lang="en-US" dirty="0" err="1" smtClean="0"/>
              <a:t>wp</a:t>
            </a:r>
            <a:r>
              <a:rPr lang="en-US" dirty="0" smtClean="0"/>
              <a:t>-content/uploads/2014/03/MatterhornProtocol_1-011.pdf</a:t>
            </a:r>
          </a:p>
          <a:p>
            <a:r>
              <a:rPr lang="en-US" dirty="0" smtClean="0"/>
              <a:t>http://bit.ly/1mF9Kd9 → http://www.pdfa.org/2013/08/pdf-association-releases-matterhorn-protocol-the-definitive-accessibility-testing-model-for-pdf-documents-and-forms/</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38</a:t>
            </a:fld>
            <a:endParaRPr lang="fr-FR" dirty="0"/>
          </a:p>
        </p:txBody>
      </p:sp>
    </p:spTree>
    <p:extLst>
      <p:ext uri="{BB962C8B-B14F-4D97-AF65-F5344CB8AC3E}">
        <p14:creationId xmlns:p14="http://schemas.microsoft.com/office/powerpoint/2010/main" val="29619743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http://bit.ly/1hNAKE9 → http</a:t>
            </a:r>
            <a:r>
              <a:rPr lang="en-US" dirty="0" smtClean="0"/>
              <a:t>://www.w3.org/blog/2014/03/wai-aria-expands-web-accessibility/</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41</a:t>
            </a:fld>
            <a:endParaRPr lang="fr-FR" dirty="0"/>
          </a:p>
        </p:txBody>
      </p:sp>
    </p:spTree>
    <p:extLst>
      <p:ext uri="{BB962C8B-B14F-4D97-AF65-F5344CB8AC3E}">
        <p14:creationId xmlns:p14="http://schemas.microsoft.com/office/powerpoint/2010/main" val="41265784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http://go.usa.gov/k3tY → </a:t>
            </a:r>
            <a:r>
              <a:rPr lang="en-US" sz="1200" dirty="0" smtClean="0"/>
              <a:t>http://www.access-board.gov/news/1573-update-on-the-board-s-refresh-of-the-section-508-standards-and-telecommunications-act-accessibility-guidelines</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42</a:t>
            </a:fld>
            <a:endParaRPr lang="fr-FR" dirty="0"/>
          </a:p>
        </p:txBody>
      </p:sp>
    </p:spTree>
    <p:extLst>
      <p:ext uri="{BB962C8B-B14F-4D97-AF65-F5344CB8AC3E}">
        <p14:creationId xmlns:p14="http://schemas.microsoft.com/office/powerpoint/2010/main" val="31007796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http://bit.ly/1mIFIVW → </a:t>
            </a:r>
            <a:r>
              <a:rPr lang="en-US" sz="1200" dirty="0" smtClean="0"/>
              <a:t>https://www.ssbbartgroup.com/blog/2014/03/10/section-508-refresh-moving-forward/</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43</a:t>
            </a:fld>
            <a:endParaRPr lang="fr-FR" dirty="0"/>
          </a:p>
        </p:txBody>
      </p:sp>
    </p:spTree>
    <p:extLst>
      <p:ext uri="{BB962C8B-B14F-4D97-AF65-F5344CB8AC3E}">
        <p14:creationId xmlns:p14="http://schemas.microsoft.com/office/powerpoint/2010/main" val="31007796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http://go.usa.gov/k3zh → </a:t>
            </a:r>
            <a:r>
              <a:rPr lang="en-US" sz="1200" dirty="0" smtClean="0"/>
              <a:t>http://www.reginfo.gov/public/do/eAgendaViewRule?pubId=201310&amp;RIN=1190-AA65</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44</a:t>
            </a:fld>
            <a:endParaRPr lang="fr-FR" dirty="0"/>
          </a:p>
        </p:txBody>
      </p:sp>
    </p:spTree>
    <p:extLst>
      <p:ext uri="{BB962C8B-B14F-4D97-AF65-F5344CB8AC3E}">
        <p14:creationId xmlns:p14="http://schemas.microsoft.com/office/powerpoint/2010/main" val="2180646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http://bit.ly/1cVkbDk → http://blogs.msdn.com/b/accessibility/archive/2014/01/14/announcing-improved-access-to-office.aspx</a:t>
            </a:r>
          </a:p>
          <a:p>
            <a:r>
              <a:rPr lang="en-US" dirty="0" smtClean="0"/>
              <a:t>http://bit.ly/1jn6nZz → http://blogs.office.com/2014/01/14/an</a:t>
            </a:r>
          </a:p>
          <a:p>
            <a:r>
              <a:rPr lang="en-US" dirty="0" smtClean="0"/>
              <a:t>http://bit.ly/L1xbj9 → http://www.gwmicro.com/News_&amp;_Events/Latest_News/?newsNo=299nouncing-improved-access-to-office/</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45</a:t>
            </a:fld>
            <a:endParaRPr lang="fr-FR" dirty="0"/>
          </a:p>
        </p:txBody>
      </p:sp>
    </p:spTree>
    <p:extLst>
      <p:ext uri="{BB962C8B-B14F-4D97-AF65-F5344CB8AC3E}">
        <p14:creationId xmlns:p14="http://schemas.microsoft.com/office/powerpoint/2010/main" val="33454092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There</a:t>
            </a:r>
            <a:r>
              <a:rPr lang="en-US" sz="1200" baseline="0" dirty="0" smtClean="0"/>
              <a:t> was n</a:t>
            </a:r>
            <a:r>
              <a:rPr lang="en-US" sz="1200" dirty="0" smtClean="0"/>
              <a:t>o Winter</a:t>
            </a:r>
            <a:r>
              <a:rPr lang="en-US" sz="1200" baseline="0" dirty="0" smtClean="0"/>
              <a:t> 2014 Release</a:t>
            </a:r>
          </a:p>
          <a:p>
            <a:endParaRPr lang="en-US" sz="1200" dirty="0" smtClean="0"/>
          </a:p>
          <a:p>
            <a:r>
              <a:rPr lang="en-US" sz="1200" dirty="0" smtClean="0"/>
              <a:t>http://bit.ly/1jaREyK → </a:t>
            </a:r>
            <a:r>
              <a:rPr lang="en-US" dirty="0" smtClean="0"/>
              <a:t>https://www.ssbbartgroup.com/blog/2014/04/03/amp-spring-2014-is-here/</a:t>
            </a:r>
          </a:p>
          <a:p>
            <a:r>
              <a:rPr lang="en-US" dirty="0" smtClean="0"/>
              <a:t>http://bit.ly/R13q5O → https://sas.elluminate.com/p.jnlp?psid=2014-04-07.1129.M.CDFD566B31BF73C63DB0003C437C89.vcr&amp;sid=2013017</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46</a:t>
            </a:fld>
            <a:endParaRPr lang="fr-FR" dirty="0"/>
          </a:p>
        </p:txBody>
      </p:sp>
    </p:spTree>
    <p:extLst>
      <p:ext uri="{BB962C8B-B14F-4D97-AF65-F5344CB8AC3E}">
        <p14:creationId xmlns:p14="http://schemas.microsoft.com/office/powerpoint/2010/main" val="1092776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B28A6B-E5E4-4940-B408-8BD85FC423E3}" type="slidenum">
              <a:rPr lang="en-US" smtClean="0"/>
              <a:t>6</a:t>
            </a:fld>
            <a:endParaRPr lang="en-US"/>
          </a:p>
        </p:txBody>
      </p:sp>
    </p:spTree>
    <p:extLst>
      <p:ext uri="{BB962C8B-B14F-4D97-AF65-F5344CB8AC3E}">
        <p14:creationId xmlns:p14="http://schemas.microsoft.com/office/powerpoint/2010/main" val="1694827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possibilities:</a:t>
            </a:r>
          </a:p>
          <a:p>
            <a:pPr marL="171450" indent="-171450">
              <a:buFont typeface="Arial"/>
              <a:buChar char="•"/>
            </a:pPr>
            <a:r>
              <a:rPr lang="en-US" dirty="0" smtClean="0"/>
              <a:t>Accessible webinars (mentioned to me recently by Martha, and suggested long ago by Mike Donnelly)</a:t>
            </a:r>
          </a:p>
          <a:p>
            <a:pPr marL="171450" indent="-171450">
              <a:buFont typeface="Arial"/>
              <a:buChar char="•"/>
            </a:pPr>
            <a:r>
              <a:rPr lang="en-US" dirty="0" smtClean="0"/>
              <a:t>Best of the Web Competition (mentioned in the open discussion</a:t>
            </a:r>
            <a:r>
              <a:rPr lang="en-US" baseline="0" dirty="0" smtClean="0"/>
              <a:t> of the last meeting)</a:t>
            </a:r>
            <a:endParaRPr lang="en-US" dirty="0" smtClean="0"/>
          </a:p>
          <a:p>
            <a:pPr marL="171450" indent="-171450">
              <a:buFont typeface="Arial"/>
              <a:buChar char="•"/>
            </a:pPr>
            <a:r>
              <a:rPr lang="en-US" dirty="0" smtClean="0"/>
              <a:t>Responsive Design (mentioned in the open discussion</a:t>
            </a:r>
            <a:r>
              <a:rPr lang="en-US" baseline="0" dirty="0" smtClean="0"/>
              <a:t> of the last meeting)</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53</a:t>
            </a:fld>
            <a:endParaRPr lang="fr-FR" dirty="0"/>
          </a:p>
        </p:txBody>
      </p:sp>
    </p:spTree>
    <p:extLst>
      <p:ext uri="{BB962C8B-B14F-4D97-AF65-F5344CB8AC3E}">
        <p14:creationId xmlns:p14="http://schemas.microsoft.com/office/powerpoint/2010/main" val="38955882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E9101E-D915-4EE5-8B23-9FDE91499882}" type="slidenum">
              <a:rPr lang="en-US" smtClean="0"/>
              <a:pPr/>
              <a:t>55</a:t>
            </a:fld>
            <a:endParaRPr lang="en-US"/>
          </a:p>
        </p:txBody>
      </p:sp>
    </p:spTree>
    <p:extLst>
      <p:ext uri="{BB962C8B-B14F-4D97-AF65-F5344CB8AC3E}">
        <p14:creationId xmlns:p14="http://schemas.microsoft.com/office/powerpoint/2010/main" val="449058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B28A6B-E5E4-4940-B408-8BD85FC423E3}" type="slidenum">
              <a:rPr lang="en-US" smtClean="0"/>
              <a:t>7</a:t>
            </a:fld>
            <a:endParaRPr lang="en-US"/>
          </a:p>
        </p:txBody>
      </p:sp>
    </p:spTree>
    <p:extLst>
      <p:ext uri="{BB962C8B-B14F-4D97-AF65-F5344CB8AC3E}">
        <p14:creationId xmlns:p14="http://schemas.microsoft.com/office/powerpoint/2010/main" val="1487665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9</a:t>
            </a:fld>
            <a:endParaRPr lang="fr-FR" dirty="0"/>
          </a:p>
        </p:txBody>
      </p:sp>
    </p:spTree>
    <p:extLst>
      <p:ext uri="{BB962C8B-B14F-4D97-AF65-F5344CB8AC3E}">
        <p14:creationId xmlns:p14="http://schemas.microsoft.com/office/powerpoint/2010/main" val="1766414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Agency Contact Listing at http://da.ks.gov/Phonebook/agencyprint.asp</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Additions were public universities from http://www.kansasregents.org/interactive_map_listing missing from the list, and the Legislature.</a:t>
            </a:r>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11</a:t>
            </a:fld>
            <a:endParaRPr lang="en-US" dirty="0"/>
          </a:p>
        </p:txBody>
      </p:sp>
    </p:spTree>
    <p:extLst>
      <p:ext uri="{BB962C8B-B14F-4D97-AF65-F5344CB8AC3E}">
        <p14:creationId xmlns:p14="http://schemas.microsoft.com/office/powerpoint/2010/main" val="289651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12</a:t>
            </a:fld>
            <a:endParaRPr lang="en-US" dirty="0"/>
          </a:p>
        </p:txBody>
      </p:sp>
    </p:spTree>
    <p:extLst>
      <p:ext uri="{BB962C8B-B14F-4D97-AF65-F5344CB8AC3E}">
        <p14:creationId xmlns:p14="http://schemas.microsoft.com/office/powerpoint/2010/main" val="249970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14</a:t>
            </a:fld>
            <a:endParaRPr lang="en-US" dirty="0"/>
          </a:p>
        </p:txBody>
      </p:sp>
    </p:spTree>
    <p:extLst>
      <p:ext uri="{BB962C8B-B14F-4D97-AF65-F5344CB8AC3E}">
        <p14:creationId xmlns:p14="http://schemas.microsoft.com/office/powerpoint/2010/main" val="1425662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Agencies &amp; Associations Listing at http://www.kansas.gov/government/agencies-associations-listing/</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Additions were public universities from http://www.kansasregents.org/interactive_map_listing missing from the list, and the Legislature.</a:t>
            </a:r>
            <a:endParaRPr lang="en-US" dirty="0"/>
          </a:p>
        </p:txBody>
      </p:sp>
      <p:sp>
        <p:nvSpPr>
          <p:cNvPr id="4" name="Slide Number Placeholder 3"/>
          <p:cNvSpPr>
            <a:spLocks noGrp="1"/>
          </p:cNvSpPr>
          <p:nvPr>
            <p:ph type="sldNum" sz="quarter" idx="10"/>
          </p:nvPr>
        </p:nvSpPr>
        <p:spPr/>
        <p:txBody>
          <a:bodyPr/>
          <a:lstStyle/>
          <a:p>
            <a:fld id="{9CB28A6B-E5E4-4940-B408-8BD85FC423E3}" type="slidenum">
              <a:rPr lang="en-US" smtClean="0"/>
              <a:t>15</a:t>
            </a:fld>
            <a:endParaRPr lang="en-US" dirty="0"/>
          </a:p>
        </p:txBody>
      </p:sp>
    </p:spTree>
    <p:extLst>
      <p:ext uri="{BB962C8B-B14F-4D97-AF65-F5344CB8AC3E}">
        <p14:creationId xmlns:p14="http://schemas.microsoft.com/office/powerpoint/2010/main" val="289651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fr-F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dirty="0"/>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3239717-3A9E-4EE9-B526-A250208D2F8A}" type="datetimeFigureOut">
              <a:rPr lang="fr-FR"/>
              <a:pPr>
                <a:defRPr/>
              </a:pPr>
              <a:t>09/04/2014</a:t>
            </a:fld>
            <a:endParaRPr lang="fr-FR"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56327D7-3B07-4F06-8103-74D6D6F06E13}" type="slidenum">
              <a:rPr lang="fr-FR"/>
              <a:pPr>
                <a:defRPr/>
              </a:pPr>
              <a:t>‹#›</a:t>
            </a:fld>
            <a:endParaRPr lang="fr-FR"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0F732B1F-E52A-4BF9-8CCC-BA7E13C93834}" type="datetimeFigureOut">
              <a:rPr lang="fr-FR"/>
              <a:pPr>
                <a:defRPr/>
              </a:pPr>
              <a:t>09/04/2014</a:t>
            </a:fld>
            <a:endParaRPr lang="fr-FR" dirty="0"/>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901CF40E-01F6-4311-A266-80EEA2838C0E}" type="slidenum">
              <a:rPr lang="fr-FR"/>
              <a:pPr>
                <a:defRPr/>
              </a:pPr>
              <a:t>‹#›</a:t>
            </a:fld>
            <a:endParaRPr lang="fr-FR"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CAF9ED5-0AE2-49BF-8A64-9A446670FCC1}" type="datetimeFigureOut">
              <a:rPr lang="fr-FR"/>
              <a:pPr>
                <a:defRPr/>
              </a:pPr>
              <a:t>09/04/2014</a:t>
            </a:fld>
            <a:endParaRPr lang="fr-FR" dirty="0"/>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448B0FA7-BAB9-4431-8F0F-FCEEB415456B}" type="slidenum">
              <a:rPr lang="fr-FR"/>
              <a:pPr>
                <a:defRPr/>
              </a:pPr>
              <a:t>‹#›</a:t>
            </a:fld>
            <a:endParaRPr lang="fr-FR"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E32B7D9-73C5-4611-BE3E-BA9C341544D2}" type="datetimeFigureOut">
              <a:rPr lang="fr-FR"/>
              <a:pPr>
                <a:defRPr/>
              </a:pPr>
              <a:t>09/04/2014</a:t>
            </a:fld>
            <a:endParaRPr lang="fr-FR"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64BD93F-B79A-490B-95A5-07E07F614D1A}" type="slidenum">
              <a:rPr lang="fr-FR"/>
              <a:pPr>
                <a:defRPr/>
              </a:pPr>
              <a:t>‹#›</a:t>
            </a:fld>
            <a:endParaRPr lang="fr-FR"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7265257F-1982-4C87-8393-D72C01404573}" type="datetimeFigureOut">
              <a:rPr lang="fr-FR"/>
              <a:pPr>
                <a:defRPr/>
              </a:pPr>
              <a:t>09/04/2014</a:t>
            </a:fld>
            <a:endParaRPr lang="fr-FR"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E6318FB6-C1AF-4B6F-AB35-47F4B1AE2706}" type="slidenum">
              <a:rPr lang="fr-FR"/>
              <a:pPr>
                <a:defRPr/>
              </a:pPr>
              <a:t>‹#›</a:t>
            </a:fld>
            <a:endParaRPr lang="fr-FR"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Drag picture to placeholder or click icon to add</a:t>
            </a:r>
            <a:endParaRPr lang="fr-FR"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122D4F2-120E-4475-9477-F0D58FCAC0EB}" type="datetimeFigureOut">
              <a:rPr lang="fr-FR"/>
              <a:pPr>
                <a:defRPr/>
              </a:pPr>
              <a:t>09/04/2014</a:t>
            </a:fld>
            <a:endParaRPr lang="fr-FR"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E1AE213-C0F7-42A1-B7C1-FC1EEC477DE0}" type="slidenum">
              <a:rPr lang="fr-FR"/>
              <a:pPr>
                <a:defRPr/>
              </a:pPr>
              <a:t>‹#›</a:t>
            </a:fld>
            <a:endParaRPr lang="fr-FR"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21408" y="164592"/>
            <a:ext cx="6839712"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fr-FR" dirty="0"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dirty="0" smtClean="0"/>
          </a:p>
        </p:txBody>
      </p:sp>
      <p:pic>
        <p:nvPicPr>
          <p:cNvPr id="7" name="Picture 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34647" y="116540"/>
            <a:ext cx="1092278" cy="79211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r" rtl="0" eaLnBrk="1" fontAlgn="base" hangingPunct="1">
        <a:spcBef>
          <a:spcPct val="0"/>
        </a:spcBef>
        <a:spcAft>
          <a:spcPct val="0"/>
        </a:spcAft>
        <a:defRPr sz="4400" kern="1200">
          <a:solidFill>
            <a:schemeClr val="bg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Wingdings" pitchFamily="2" charset="2"/>
        <a:buChar char="§"/>
        <a:defRPr sz="3200" kern="1200">
          <a:solidFill>
            <a:schemeClr val="bg1"/>
          </a:solidFill>
          <a:latin typeface="+mn-lt"/>
          <a:ea typeface="+mn-ea"/>
          <a:cs typeface="+mn-cs"/>
        </a:defRPr>
      </a:lvl1pPr>
      <a:lvl2pPr marL="742950" indent="-285750" algn="l" rtl="0" eaLnBrk="1" fontAlgn="base" hangingPunct="1">
        <a:spcBef>
          <a:spcPct val="20000"/>
        </a:spcBef>
        <a:spcAft>
          <a:spcPct val="0"/>
        </a:spcAft>
        <a:buFont typeface="Wingdings" pitchFamily="2" charset="2"/>
        <a:buChar char="§"/>
        <a:defRPr sz="2800" kern="1200">
          <a:solidFill>
            <a:schemeClr val="bg1"/>
          </a:solidFill>
          <a:latin typeface="+mn-lt"/>
          <a:ea typeface="+mn-ea"/>
          <a:cs typeface="+mn-cs"/>
        </a:defRPr>
      </a:lvl2pPr>
      <a:lvl3pPr marL="1143000" indent="-228600" algn="l" rtl="0" eaLnBrk="1" fontAlgn="base" hangingPunct="1">
        <a:spcBef>
          <a:spcPct val="20000"/>
        </a:spcBef>
        <a:spcAft>
          <a:spcPct val="0"/>
        </a:spcAft>
        <a:buFont typeface="Wingdings" pitchFamily="2" charset="2"/>
        <a:buChar char="§"/>
        <a:defRPr sz="2400" kern="1200">
          <a:solidFill>
            <a:schemeClr val="bg1"/>
          </a:solidFill>
          <a:latin typeface="+mn-lt"/>
          <a:ea typeface="+mn-ea"/>
          <a:cs typeface="+mn-cs"/>
        </a:defRPr>
      </a:lvl3pPr>
      <a:lvl4pPr marL="1600200" indent="-228600" algn="l" rtl="0" eaLnBrk="1" fontAlgn="base" hangingPunct="1">
        <a:spcBef>
          <a:spcPct val="20000"/>
        </a:spcBef>
        <a:spcAft>
          <a:spcPct val="0"/>
        </a:spcAft>
        <a:buFont typeface="Wingdings" pitchFamily="2" charset="2"/>
        <a:buChar char="§"/>
        <a:defRPr sz="2000" kern="1200">
          <a:solidFill>
            <a:schemeClr val="bg1"/>
          </a:solidFill>
          <a:latin typeface="+mn-lt"/>
          <a:ea typeface="+mn-ea"/>
          <a:cs typeface="+mn-cs"/>
        </a:defRPr>
      </a:lvl4pPr>
      <a:lvl5pPr marL="2057400" indent="-228600" algn="l" rtl="0" eaLnBrk="1" fontAlgn="base" hangingPunct="1">
        <a:spcBef>
          <a:spcPct val="20000"/>
        </a:spcBef>
        <a:spcAft>
          <a:spcPct val="0"/>
        </a:spcAft>
        <a:buFont typeface="Wingdings" pitchFamily="2" charset="2"/>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bit.ly/1h8pHYV"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hyperlink" Target="http://bit.ly/1mF9Kd9"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www.w3.org/2014/03/aria.html.en"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http://www.w3.org/TR/wai-aria/" TargetMode="External"/><Relationship Id="rId5" Type="http://schemas.openxmlformats.org/officeDocument/2006/relationships/hyperlink" Target="http://www.w3.org/WAI/intro/aria" TargetMode="External"/><Relationship Id="rId4" Type="http://schemas.openxmlformats.org/officeDocument/2006/relationships/hyperlink" Target="http://bit.ly/1hNAKE9" TargetMode="External"/></Relationships>
</file>

<file path=ppt/slides/_rels/slide42.xml.rels><?xml version="1.0" encoding="UTF-8" standalone="yes"?>
<Relationships xmlns="http://schemas.openxmlformats.org/package/2006/relationships"><Relationship Id="rId3" Type="http://schemas.openxmlformats.org/officeDocument/2006/relationships/hyperlink" Target="http://go.usa.gov/k3tY"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bit.ly/1mIFIVW"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go.usa.gov/k3zh"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www.windoweyesforoffice.com/"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hyperlink" Target="http://bit.ly/L1xbj9" TargetMode="External"/><Relationship Id="rId5" Type="http://schemas.openxmlformats.org/officeDocument/2006/relationships/hyperlink" Target="http://bit.ly/1jn6nZz" TargetMode="External"/><Relationship Id="rId4" Type="http://schemas.openxmlformats.org/officeDocument/2006/relationships/hyperlink" Target="http://bit.ly/1cVkbDk"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http://bit.ly/1jaREyK"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hyperlink" Target="http://bit.ly/R13q5O" TargetMode="External"/></Relationships>
</file>

<file path=ppt/slides/_rels/slide47.xml.rels><?xml version="1.0" encoding="UTF-8" standalone="yes"?>
<Relationships xmlns="http://schemas.openxmlformats.org/package/2006/relationships"><Relationship Id="rId2" Type="http://schemas.openxmlformats.org/officeDocument/2006/relationships/hyperlink" Target="http://oits.ks.gov/kpat"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Kansas Partnership for Accessible Technology</a:t>
            </a:r>
            <a:endParaRPr lang="en-US" dirty="0"/>
          </a:p>
        </p:txBody>
      </p:sp>
      <p:sp>
        <p:nvSpPr>
          <p:cNvPr id="3" name="Subtitle 2"/>
          <p:cNvSpPr>
            <a:spLocks noGrp="1"/>
          </p:cNvSpPr>
          <p:nvPr>
            <p:ph type="subTitle" idx="1"/>
          </p:nvPr>
        </p:nvSpPr>
        <p:spPr/>
        <p:txBody>
          <a:bodyPr/>
          <a:lstStyle/>
          <a:p>
            <a:r>
              <a:rPr lang="en-US" dirty="0" smtClean="0">
                <a:solidFill>
                  <a:srgbClr val="C8C8C8"/>
                </a:solidFill>
              </a:rPr>
              <a:t>April 8, 2014 Meeting</a:t>
            </a:r>
            <a:endParaRPr lang="en-US" dirty="0">
              <a:solidFill>
                <a:srgbClr val="C8C8C8"/>
              </a:solidFill>
            </a:endParaRPr>
          </a:p>
        </p:txBody>
      </p:sp>
    </p:spTree>
    <p:extLst>
      <p:ext uri="{BB962C8B-B14F-4D97-AF65-F5344CB8AC3E}">
        <p14:creationId xmlns:p14="http://schemas.microsoft.com/office/powerpoint/2010/main" val="3145144322"/>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2144" y="3044280"/>
            <a:ext cx="6839712" cy="769441"/>
          </a:xfrm>
        </p:spPr>
        <p:txBody>
          <a:bodyPr>
            <a:spAutoFit/>
          </a:bodyPr>
          <a:lstStyle/>
          <a:p>
            <a:pPr algn="ctr"/>
            <a:r>
              <a:rPr lang="en-US" sz="4400" b="0" cap="none" dirty="0" smtClean="0"/>
              <a:t>AMP Assessment</a:t>
            </a:r>
            <a:endParaRPr lang="en-US" sz="4400" b="0" cap="none" dirty="0"/>
          </a:p>
        </p:txBody>
      </p:sp>
    </p:spTree>
    <p:extLst>
      <p:ext uri="{BB962C8B-B14F-4D97-AF65-F5344CB8AC3E}">
        <p14:creationId xmlns:p14="http://schemas.microsoft.com/office/powerpoint/2010/main" val="115130928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Sample</a:t>
            </a:r>
            <a:endParaRPr lang="en-US" dirty="0"/>
          </a:p>
        </p:txBody>
      </p:sp>
      <p:sp>
        <p:nvSpPr>
          <p:cNvPr id="3" name="Content Placeholder 2"/>
          <p:cNvSpPr>
            <a:spLocks noGrp="1"/>
          </p:cNvSpPr>
          <p:nvPr>
            <p:ph idx="1"/>
          </p:nvPr>
        </p:nvSpPr>
        <p:spPr/>
        <p:txBody>
          <a:bodyPr>
            <a:normAutofit/>
          </a:bodyPr>
          <a:lstStyle/>
          <a:p>
            <a:r>
              <a:rPr lang="en-US" dirty="0"/>
              <a:t>Matches last year’s for direct comparison</a:t>
            </a:r>
          </a:p>
          <a:p>
            <a:r>
              <a:rPr lang="en-US" dirty="0" smtClean="0"/>
              <a:t>63 agency home page domains, as represented in the Agency Contact Listing page of the Communication Directory on the Department of Administration website (with corrections and a few additions)</a:t>
            </a:r>
          </a:p>
          <a:p>
            <a:r>
              <a:rPr lang="en-US" dirty="0" smtClean="0"/>
              <a:t>Spidered each site up to 250 pages</a:t>
            </a:r>
          </a:p>
          <a:p>
            <a:r>
              <a:rPr lang="en-US" dirty="0" smtClean="0"/>
              <a:t>Automated testing</a:t>
            </a:r>
          </a:p>
        </p:txBody>
      </p:sp>
    </p:spTree>
    <p:extLst>
      <p:ext uri="{BB962C8B-B14F-4D97-AF65-F5344CB8AC3E}">
        <p14:creationId xmlns:p14="http://schemas.microsoft.com/office/powerpoint/2010/main" val="159151983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Pages</a:t>
            </a:r>
            <a:endParaRPr lang="en-US" dirty="0"/>
          </a:p>
        </p:txBody>
      </p:sp>
      <p:sp>
        <p:nvSpPr>
          <p:cNvPr id="3" name="Content Placeholder 2"/>
          <p:cNvSpPr>
            <a:spLocks noGrp="1"/>
          </p:cNvSpPr>
          <p:nvPr>
            <p:ph idx="1"/>
          </p:nvPr>
        </p:nvSpPr>
        <p:spPr/>
        <p:txBody>
          <a:bodyPr/>
          <a:lstStyle/>
          <a:p>
            <a:r>
              <a:rPr lang="en-US" dirty="0" smtClean="0"/>
              <a:t>12,157 </a:t>
            </a:r>
            <a:r>
              <a:rPr lang="en-US" dirty="0"/>
              <a:t>pages scanned</a:t>
            </a:r>
          </a:p>
          <a:p>
            <a:pPr lvl="1"/>
            <a:r>
              <a:rPr lang="en-US" dirty="0" smtClean="0"/>
              <a:t>11,031 last year</a:t>
            </a:r>
            <a:endParaRPr lang="en-US" dirty="0"/>
          </a:p>
          <a:p>
            <a:r>
              <a:rPr lang="en-US" dirty="0" smtClean="0"/>
              <a:t>9,845 pages had one or more violations (81.0%)</a:t>
            </a:r>
          </a:p>
          <a:p>
            <a:pPr lvl="1"/>
            <a:r>
              <a:rPr lang="en-US" dirty="0" smtClean="0"/>
              <a:t>Up from 8,041 </a:t>
            </a:r>
            <a:r>
              <a:rPr lang="en-US" dirty="0"/>
              <a:t>pages </a:t>
            </a:r>
            <a:r>
              <a:rPr lang="en-US" dirty="0" smtClean="0"/>
              <a:t>(72.9%) last year</a:t>
            </a:r>
          </a:p>
          <a:p>
            <a:pPr lvl="1"/>
            <a:r>
              <a:rPr lang="en-US" dirty="0" smtClean="0"/>
              <a:t>~</a:t>
            </a:r>
            <a:r>
              <a:rPr lang="en-US" dirty="0"/>
              <a:t>8</a:t>
            </a:r>
            <a:r>
              <a:rPr lang="en-US" dirty="0" smtClean="0"/>
              <a:t>% increase in pages with violations</a:t>
            </a:r>
            <a:endParaRPr lang="en-US" dirty="0"/>
          </a:p>
        </p:txBody>
      </p:sp>
    </p:spTree>
    <p:extLst>
      <p:ext uri="{BB962C8B-B14F-4D97-AF65-F5344CB8AC3E}">
        <p14:creationId xmlns:p14="http://schemas.microsoft.com/office/powerpoint/2010/main" val="3535376543"/>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Agencies and Violations</a:t>
            </a:r>
            <a:endParaRPr lang="en-US" dirty="0"/>
          </a:p>
        </p:txBody>
      </p:sp>
      <p:sp>
        <p:nvSpPr>
          <p:cNvPr id="3" name="Content Placeholder 2"/>
          <p:cNvSpPr>
            <a:spLocks noGrp="1"/>
          </p:cNvSpPr>
          <p:nvPr>
            <p:ph idx="1"/>
          </p:nvPr>
        </p:nvSpPr>
        <p:spPr/>
        <p:txBody>
          <a:bodyPr/>
          <a:lstStyle/>
          <a:p>
            <a:r>
              <a:rPr lang="en-US" dirty="0" smtClean="0"/>
              <a:t>Since last year, </a:t>
            </a:r>
            <a:r>
              <a:rPr lang="en-US" b="1" dirty="0" smtClean="0"/>
              <a:t>32% </a:t>
            </a:r>
            <a:r>
              <a:rPr lang="en-US" dirty="0" smtClean="0"/>
              <a:t>of agencies have reduced their number of violations.</a:t>
            </a:r>
          </a:p>
          <a:p>
            <a:r>
              <a:rPr lang="en-US" dirty="0" smtClean="0"/>
              <a:t>Overall violations dropped about 2%, and the average number of violations stayed essentially constant.</a:t>
            </a:r>
          </a:p>
        </p:txBody>
      </p:sp>
    </p:spTree>
    <p:extLst>
      <p:ext uri="{BB962C8B-B14F-4D97-AF65-F5344CB8AC3E}">
        <p14:creationId xmlns:p14="http://schemas.microsoft.com/office/powerpoint/2010/main" val="172022296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Numbers of Violations</a:t>
            </a:r>
            <a:endParaRPr lang="en-US" dirty="0"/>
          </a:p>
        </p:txBody>
      </p:sp>
      <p:graphicFrame>
        <p:nvGraphicFramePr>
          <p:cNvPr id="4" name="Content Placeholder 3" descr="Table showing the numbers of high, medium, and low severity violations found, with comparison to last year. High severity violations are up from 34,470 a year ago to 43,058 this year, a 25% increase; they also make up a larger proportion of the total number of violations (59%, versus 46% last year). Medium severity violations dropped 49%, from 9,994 to 5,116, while their share of the total went from 13% to 7%. Low severity violations decreased 16% from 29,758 a year ago to 24,905, for 34% of the total versus 40% last year. Total violations were down 2%, from 74,222 to 73,079."/>
          <p:cNvGraphicFramePr>
            <a:graphicFrameLocks noGrp="1"/>
          </p:cNvGraphicFramePr>
          <p:nvPr>
            <p:ph idx="1"/>
            <p:extLst>
              <p:ext uri="{D42A27DB-BD31-4B8C-83A1-F6EECF244321}">
                <p14:modId xmlns:p14="http://schemas.microsoft.com/office/powerpoint/2010/main" val="824104236"/>
              </p:ext>
            </p:extLst>
          </p:nvPr>
        </p:nvGraphicFramePr>
        <p:xfrm>
          <a:off x="692055" y="2133600"/>
          <a:ext cx="7759890" cy="2590800"/>
        </p:xfrm>
        <a:graphic>
          <a:graphicData uri="http://schemas.openxmlformats.org/drawingml/2006/table">
            <a:tbl>
              <a:tblPr firstRow="1" lastRow="1">
                <a:tableStyleId>{68D230F3-CF80-4859-8CE7-A43EE81993B5}</a:tableStyleId>
              </a:tblPr>
              <a:tblGrid>
                <a:gridCol w="2775712"/>
                <a:gridCol w="1164082"/>
                <a:gridCol w="969264"/>
                <a:gridCol w="1157922"/>
                <a:gridCol w="965835"/>
                <a:gridCol w="727075"/>
              </a:tblGrid>
              <a:tr h="370840">
                <a:tc>
                  <a:txBody>
                    <a:bodyPr/>
                    <a:lstStyle/>
                    <a:p>
                      <a:pPr algn="l" fontAlgn="ctr"/>
                      <a:endParaRPr lang="en-US" sz="1600" b="0" i="0" u="none" strike="noStrike" dirty="0">
                        <a:solidFill>
                          <a:srgbClr val="FFFFFF"/>
                        </a:solidFill>
                        <a:effectLst/>
                        <a:latin typeface="+mn-lt"/>
                      </a:endParaRPr>
                    </a:p>
                  </a:txBody>
                  <a:tcPr marL="137160" marR="137160" marT="137160" marB="137160" anchor="ctr"/>
                </a:tc>
                <a:tc gridSpan="2">
                  <a:txBody>
                    <a:bodyPr/>
                    <a:lstStyle/>
                    <a:p>
                      <a:pPr algn="ctr" fontAlgn="b"/>
                      <a:r>
                        <a:rPr lang="en-US" sz="1600" b="0" i="0" u="none" strike="noStrike" dirty="0" smtClean="0">
                          <a:solidFill>
                            <a:srgbClr val="FFFFFF"/>
                          </a:solidFill>
                          <a:effectLst/>
                          <a:latin typeface="Arial"/>
                        </a:rPr>
                        <a:t>2012</a:t>
                      </a:r>
                      <a:endParaRPr lang="en-US" sz="1600" b="0" i="0" u="none" strike="noStrike" dirty="0">
                        <a:solidFill>
                          <a:srgbClr val="FFFFFF"/>
                        </a:solidFill>
                        <a:effectLst/>
                        <a:latin typeface="Arial"/>
                      </a:endParaRPr>
                    </a:p>
                  </a:txBody>
                  <a:tcPr marL="182880" marR="182880" marT="137160" marB="137160" anchor="ctr"/>
                </a:tc>
                <a:tc hMerge="1">
                  <a:txBody>
                    <a:bodyPr/>
                    <a:lstStyle/>
                    <a:p>
                      <a:pPr algn="r" fontAlgn="b"/>
                      <a:endParaRPr lang="en-US" sz="1600" b="0" i="0" u="none" strike="noStrike" dirty="0">
                        <a:solidFill>
                          <a:srgbClr val="FFFFFF"/>
                        </a:solidFill>
                        <a:effectLst/>
                        <a:latin typeface="Arial"/>
                      </a:endParaRPr>
                    </a:p>
                  </a:txBody>
                  <a:tcPr marL="182880" marR="182880" marT="137160" marB="137160" anchor="ctr"/>
                </a:tc>
                <a:tc gridSpan="2">
                  <a:txBody>
                    <a:bodyPr/>
                    <a:lstStyle/>
                    <a:p>
                      <a:pPr algn="ctr" fontAlgn="b"/>
                      <a:r>
                        <a:rPr lang="en-US" sz="1600" b="0" i="0" u="none" strike="noStrike" dirty="0" smtClean="0">
                          <a:solidFill>
                            <a:srgbClr val="FFFFFF"/>
                          </a:solidFill>
                          <a:effectLst/>
                          <a:latin typeface="Arial"/>
                        </a:rPr>
                        <a:t>2013</a:t>
                      </a:r>
                      <a:endParaRPr lang="en-US" sz="1600" b="0" i="0" u="none" strike="noStrike" dirty="0">
                        <a:solidFill>
                          <a:srgbClr val="FFFFFF"/>
                        </a:solidFill>
                        <a:effectLst/>
                        <a:latin typeface="Arial"/>
                      </a:endParaRPr>
                    </a:p>
                  </a:txBody>
                  <a:tcPr marL="182880" marR="182880" marT="137160" marB="137160" anchor="ctr"/>
                </a:tc>
                <a:tc hMerge="1">
                  <a:txBody>
                    <a:bodyPr/>
                    <a:lstStyle/>
                    <a:p>
                      <a:pPr algn="r" fontAlgn="b"/>
                      <a:endParaRPr lang="en-US" sz="1600" b="0" i="0" u="none" strike="noStrike" dirty="0">
                        <a:solidFill>
                          <a:srgbClr val="FFFFFF"/>
                        </a:solidFill>
                        <a:effectLst/>
                        <a:latin typeface="Arial"/>
                      </a:endParaRPr>
                    </a:p>
                  </a:txBody>
                  <a:tcPr marL="182880" marR="182880" marT="137160" marB="137160" anchor="ctr"/>
                </a:tc>
                <a:tc>
                  <a:txBody>
                    <a:bodyPr/>
                    <a:lstStyle/>
                    <a:p>
                      <a:pPr algn="ctr" fontAlgn="b"/>
                      <a:r>
                        <a:rPr lang="el-GR" sz="1600" b="0" i="0" u="none" strike="noStrike" dirty="0">
                          <a:solidFill>
                            <a:srgbClr val="FFFFFF"/>
                          </a:solidFill>
                          <a:effectLst/>
                          <a:latin typeface="Arial"/>
                        </a:rPr>
                        <a:t>Δ</a:t>
                      </a:r>
                    </a:p>
                  </a:txBody>
                  <a:tcPr marL="12700" marR="12700" marT="12700" marB="0" anchor="ctr"/>
                </a:tc>
              </a:tr>
              <a:tr h="370840">
                <a:tc>
                  <a:txBody>
                    <a:bodyPr/>
                    <a:lstStyle/>
                    <a:p>
                      <a:pPr algn="l" fontAlgn="ctr"/>
                      <a:r>
                        <a:rPr lang="en-US" sz="1600" b="0" i="0" u="none" strike="noStrike" dirty="0">
                          <a:solidFill>
                            <a:srgbClr val="FFFFFF"/>
                          </a:solidFill>
                          <a:effectLst/>
                          <a:latin typeface="+mn-lt"/>
                        </a:rPr>
                        <a:t>High Severity Violations</a:t>
                      </a:r>
                    </a:p>
                  </a:txBody>
                  <a:tcPr marL="137160" marR="137160" marT="137160" marB="137160" anchor="ctr"/>
                </a:tc>
                <a:tc>
                  <a:txBody>
                    <a:bodyPr/>
                    <a:lstStyle/>
                    <a:p>
                      <a:pPr algn="r" fontAlgn="b"/>
                      <a:r>
                        <a:rPr lang="en-US" sz="1600" b="0" i="0" u="none" strike="noStrike" dirty="0">
                          <a:solidFill>
                            <a:srgbClr val="FFFFFF"/>
                          </a:solidFill>
                          <a:effectLst/>
                          <a:latin typeface="Arial"/>
                        </a:rPr>
                        <a:t> 34,470 </a:t>
                      </a:r>
                    </a:p>
                  </a:txBody>
                  <a:tcPr marL="182880" marR="182880" marT="137160" marB="137160" anchor="ctr"/>
                </a:tc>
                <a:tc>
                  <a:txBody>
                    <a:bodyPr/>
                    <a:lstStyle/>
                    <a:p>
                      <a:pPr algn="r" fontAlgn="b"/>
                      <a:r>
                        <a:rPr lang="en-US" sz="1600" b="0" i="0" u="none" strike="noStrike" dirty="0" smtClean="0">
                          <a:solidFill>
                            <a:srgbClr val="FFFFFF"/>
                          </a:solidFill>
                          <a:effectLst/>
                          <a:latin typeface="Arial"/>
                        </a:rPr>
                        <a:t>(46%)</a:t>
                      </a:r>
                      <a:endParaRPr lang="en-US" sz="1600" b="0" i="0" u="none" strike="noStrike" dirty="0">
                        <a:solidFill>
                          <a:srgbClr val="FFFFFF"/>
                        </a:solidFill>
                        <a:effectLst/>
                        <a:latin typeface="Arial"/>
                      </a:endParaRPr>
                    </a:p>
                  </a:txBody>
                  <a:tcPr marL="182880" marR="182880" marT="137160" marB="137160" anchor="ctr"/>
                </a:tc>
                <a:tc>
                  <a:txBody>
                    <a:bodyPr/>
                    <a:lstStyle/>
                    <a:p>
                      <a:pPr algn="r" fontAlgn="b"/>
                      <a:r>
                        <a:rPr lang="en-US" sz="1600" b="0" i="0" u="none" strike="noStrike" dirty="0">
                          <a:solidFill>
                            <a:srgbClr val="FFFFFF"/>
                          </a:solidFill>
                          <a:effectLst/>
                          <a:latin typeface="Arial"/>
                        </a:rPr>
                        <a:t> </a:t>
                      </a:r>
                      <a:r>
                        <a:rPr lang="en-US" sz="1600" b="0" i="0" u="none" strike="noStrike" dirty="0" smtClean="0">
                          <a:solidFill>
                            <a:srgbClr val="FFFFFF"/>
                          </a:solidFill>
                          <a:effectLst/>
                          <a:latin typeface="Arial"/>
                        </a:rPr>
                        <a:t>43,058 </a:t>
                      </a:r>
                      <a:endParaRPr lang="en-US" sz="1600" b="0" i="0" u="none" strike="noStrike" dirty="0">
                        <a:solidFill>
                          <a:srgbClr val="FFFFFF"/>
                        </a:solidFill>
                        <a:effectLst/>
                        <a:latin typeface="Arial"/>
                      </a:endParaRPr>
                    </a:p>
                  </a:txBody>
                  <a:tcPr marL="182880" marR="182880" marT="137160" marB="137160" anchor="ctr"/>
                </a:tc>
                <a:tc>
                  <a:txBody>
                    <a:bodyPr/>
                    <a:lstStyle/>
                    <a:p>
                      <a:pPr algn="r" fontAlgn="b"/>
                      <a:r>
                        <a:rPr lang="en-US" sz="1600" b="0" i="0" u="none" strike="noStrike" dirty="0" smtClean="0">
                          <a:solidFill>
                            <a:srgbClr val="FFFFFF"/>
                          </a:solidFill>
                          <a:effectLst/>
                          <a:latin typeface="Arial"/>
                        </a:rPr>
                        <a:t>(59%)</a:t>
                      </a:r>
                      <a:endParaRPr lang="en-US" sz="1600" b="0" i="0" u="none" strike="noStrike" dirty="0">
                        <a:solidFill>
                          <a:srgbClr val="FFFFFF"/>
                        </a:solidFill>
                        <a:effectLst/>
                        <a:latin typeface="Arial"/>
                      </a:endParaRPr>
                    </a:p>
                  </a:txBody>
                  <a:tcPr marL="182880" marR="182880" marT="137160" marB="137160" anchor="ctr"/>
                </a:tc>
                <a:tc>
                  <a:txBody>
                    <a:bodyPr/>
                    <a:lstStyle/>
                    <a:p>
                      <a:pPr algn="ctr" fontAlgn="b"/>
                      <a:r>
                        <a:rPr lang="en-US" sz="1600" b="0" i="0" u="none" strike="noStrike" kern="1200" dirty="0" smtClean="0">
                          <a:solidFill>
                            <a:srgbClr val="FFFFFF"/>
                          </a:solidFill>
                          <a:effectLst/>
                          <a:latin typeface="Arial"/>
                          <a:ea typeface="+mn-ea"/>
                          <a:cs typeface="+mn-cs"/>
                          <a:sym typeface="Wingdings"/>
                        </a:rPr>
                        <a:t>↑ </a:t>
                      </a:r>
                      <a:r>
                        <a:rPr lang="en-US" sz="1600" b="0" i="0" u="none" strike="noStrike" dirty="0" smtClean="0">
                          <a:solidFill>
                            <a:srgbClr val="FFFFFF"/>
                          </a:solidFill>
                          <a:effectLst/>
                          <a:latin typeface="Arial"/>
                        </a:rPr>
                        <a:t>25%</a:t>
                      </a:r>
                      <a:endParaRPr lang="en-US" sz="1600" b="0" i="0" u="none" strike="noStrike" dirty="0">
                        <a:solidFill>
                          <a:srgbClr val="FFFFFF"/>
                        </a:solidFill>
                        <a:effectLst/>
                        <a:latin typeface="Arial"/>
                      </a:endParaRPr>
                    </a:p>
                  </a:txBody>
                  <a:tcPr marL="12700" marR="12700" marT="12700" marB="0" anchor="ctr"/>
                </a:tc>
              </a:tr>
              <a:tr h="370840">
                <a:tc>
                  <a:txBody>
                    <a:bodyPr/>
                    <a:lstStyle/>
                    <a:p>
                      <a:pPr algn="l" fontAlgn="ctr"/>
                      <a:r>
                        <a:rPr lang="en-US" sz="1600" b="0" i="0" u="none" strike="noStrike" dirty="0">
                          <a:solidFill>
                            <a:srgbClr val="FFFFFF"/>
                          </a:solidFill>
                          <a:effectLst/>
                          <a:latin typeface="+mn-lt"/>
                        </a:rPr>
                        <a:t>Medium Severity Violations</a:t>
                      </a:r>
                    </a:p>
                  </a:txBody>
                  <a:tcPr marL="137160" marR="137160" marT="137160" marB="137160" anchor="ctr"/>
                </a:tc>
                <a:tc>
                  <a:txBody>
                    <a:bodyPr/>
                    <a:lstStyle/>
                    <a:p>
                      <a:pPr algn="r" fontAlgn="b"/>
                      <a:r>
                        <a:rPr lang="en-US" sz="1600" b="0" i="0" u="none" strike="noStrike" dirty="0">
                          <a:solidFill>
                            <a:srgbClr val="FFFFFF"/>
                          </a:solidFill>
                          <a:effectLst/>
                          <a:latin typeface="Arial"/>
                        </a:rPr>
                        <a:t> 9,994 </a:t>
                      </a:r>
                    </a:p>
                  </a:txBody>
                  <a:tcPr marL="182880" marR="182880" marT="137160" marB="137160" anchor="ctr"/>
                </a:tc>
                <a:tc>
                  <a:txBody>
                    <a:bodyPr/>
                    <a:lstStyle/>
                    <a:p>
                      <a:pPr algn="r" fontAlgn="b"/>
                      <a:r>
                        <a:rPr lang="en-US" sz="1600" b="0" i="0" u="none" strike="noStrike" dirty="0" smtClean="0">
                          <a:solidFill>
                            <a:srgbClr val="FFFFFF"/>
                          </a:solidFill>
                          <a:effectLst/>
                          <a:latin typeface="Arial"/>
                        </a:rPr>
                        <a:t>(13%)</a:t>
                      </a:r>
                      <a:endParaRPr lang="en-US" sz="1600" b="0" i="0" u="none" strike="noStrike" dirty="0">
                        <a:solidFill>
                          <a:srgbClr val="FFFFFF"/>
                        </a:solidFill>
                        <a:effectLst/>
                        <a:latin typeface="Arial"/>
                      </a:endParaRPr>
                    </a:p>
                  </a:txBody>
                  <a:tcPr marL="182880" marR="182880" marT="137160" marB="137160" anchor="ctr"/>
                </a:tc>
                <a:tc>
                  <a:txBody>
                    <a:bodyPr/>
                    <a:lstStyle/>
                    <a:p>
                      <a:pPr algn="r" fontAlgn="b"/>
                      <a:r>
                        <a:rPr lang="en-US" sz="1600" b="0" i="0" u="none" strike="noStrike" dirty="0">
                          <a:solidFill>
                            <a:srgbClr val="FFFFFF"/>
                          </a:solidFill>
                          <a:effectLst/>
                          <a:latin typeface="Arial"/>
                        </a:rPr>
                        <a:t> </a:t>
                      </a:r>
                      <a:r>
                        <a:rPr lang="en-US" sz="1600" b="0" i="0" u="none" strike="noStrike" dirty="0" smtClean="0">
                          <a:solidFill>
                            <a:srgbClr val="FFFFFF"/>
                          </a:solidFill>
                          <a:effectLst/>
                          <a:latin typeface="Arial"/>
                        </a:rPr>
                        <a:t>5,116 </a:t>
                      </a:r>
                      <a:endParaRPr lang="en-US" sz="1600" b="0" i="0" u="none" strike="noStrike" dirty="0">
                        <a:solidFill>
                          <a:srgbClr val="FFFFFF"/>
                        </a:solidFill>
                        <a:effectLst/>
                        <a:latin typeface="Arial"/>
                      </a:endParaRPr>
                    </a:p>
                  </a:txBody>
                  <a:tcPr marL="182880" marR="182880" marT="137160" marB="137160" anchor="ctr"/>
                </a:tc>
                <a:tc>
                  <a:txBody>
                    <a:bodyPr/>
                    <a:lstStyle/>
                    <a:p>
                      <a:pPr algn="r" fontAlgn="b"/>
                      <a:r>
                        <a:rPr lang="en-US" sz="1600" b="0" i="0" u="none" strike="noStrike" dirty="0" smtClean="0">
                          <a:solidFill>
                            <a:srgbClr val="FFFFFF"/>
                          </a:solidFill>
                          <a:effectLst/>
                          <a:latin typeface="Arial"/>
                        </a:rPr>
                        <a:t>(7%)</a:t>
                      </a:r>
                      <a:endParaRPr lang="en-US" sz="1600" b="0" i="0" u="none" strike="noStrike" dirty="0">
                        <a:solidFill>
                          <a:srgbClr val="FFFFFF"/>
                        </a:solidFill>
                        <a:effectLst/>
                        <a:latin typeface="Arial"/>
                      </a:endParaRPr>
                    </a:p>
                  </a:txBody>
                  <a:tcPr marL="182880" marR="182880" marT="137160" marB="137160" anchor="ctr"/>
                </a:tc>
                <a:tc>
                  <a:txBody>
                    <a:bodyPr/>
                    <a:lstStyle/>
                    <a:p>
                      <a:pPr algn="ctr" fontAlgn="b"/>
                      <a:r>
                        <a:rPr lang="en-US" sz="1600" b="0" i="0" u="none" strike="noStrike" kern="1200" dirty="0" smtClean="0">
                          <a:solidFill>
                            <a:srgbClr val="FFFFFF"/>
                          </a:solidFill>
                          <a:effectLst/>
                          <a:latin typeface="+mn-lt"/>
                          <a:ea typeface="+mn-ea"/>
                          <a:cs typeface="+mn-cs"/>
                          <a:sym typeface="Wingdings"/>
                        </a:rPr>
                        <a:t>↓ </a:t>
                      </a:r>
                      <a:r>
                        <a:rPr lang="en-US" sz="1600" b="0" i="0" u="none" strike="noStrike" dirty="0" smtClean="0">
                          <a:solidFill>
                            <a:srgbClr val="FFFFFF"/>
                          </a:solidFill>
                          <a:effectLst/>
                          <a:latin typeface="Arial"/>
                        </a:rPr>
                        <a:t>49%</a:t>
                      </a:r>
                      <a:endParaRPr lang="en-US" sz="1600" b="0" i="0" u="none" strike="noStrike" dirty="0">
                        <a:solidFill>
                          <a:srgbClr val="FFFFFF"/>
                        </a:solidFill>
                        <a:effectLst/>
                        <a:latin typeface="Arial"/>
                      </a:endParaRPr>
                    </a:p>
                  </a:txBody>
                  <a:tcPr marL="12700" marR="12700" marT="12700" marB="0" anchor="ctr"/>
                </a:tc>
              </a:tr>
              <a:tr h="370840">
                <a:tc>
                  <a:txBody>
                    <a:bodyPr/>
                    <a:lstStyle/>
                    <a:p>
                      <a:pPr algn="l" fontAlgn="ctr"/>
                      <a:r>
                        <a:rPr lang="en-US" sz="1600" b="0" i="0" u="none" strike="noStrike" dirty="0">
                          <a:solidFill>
                            <a:srgbClr val="FFFFFF"/>
                          </a:solidFill>
                          <a:effectLst/>
                          <a:latin typeface="+mn-lt"/>
                        </a:rPr>
                        <a:t>Low Severity Violations</a:t>
                      </a:r>
                    </a:p>
                  </a:txBody>
                  <a:tcPr marL="137160" marR="137160" marT="137160" marB="137160" anchor="ctr"/>
                </a:tc>
                <a:tc>
                  <a:txBody>
                    <a:bodyPr/>
                    <a:lstStyle/>
                    <a:p>
                      <a:pPr algn="r" fontAlgn="b"/>
                      <a:r>
                        <a:rPr lang="en-US" sz="1600" b="0" i="0" u="none" strike="noStrike" dirty="0">
                          <a:solidFill>
                            <a:srgbClr val="FFFFFF"/>
                          </a:solidFill>
                          <a:effectLst/>
                          <a:latin typeface="Arial"/>
                        </a:rPr>
                        <a:t> 29,758 </a:t>
                      </a:r>
                    </a:p>
                  </a:txBody>
                  <a:tcPr marL="182880" marR="182880" marT="137160" marB="137160" anchor="ctr"/>
                </a:tc>
                <a:tc>
                  <a:txBody>
                    <a:bodyPr/>
                    <a:lstStyle/>
                    <a:p>
                      <a:pPr algn="r" fontAlgn="b"/>
                      <a:r>
                        <a:rPr lang="en-US" sz="1600" b="0" i="0" u="none" strike="noStrike" dirty="0" smtClean="0">
                          <a:solidFill>
                            <a:srgbClr val="FFFFFF"/>
                          </a:solidFill>
                          <a:effectLst/>
                          <a:latin typeface="Arial"/>
                        </a:rPr>
                        <a:t>(40%)</a:t>
                      </a:r>
                      <a:endParaRPr lang="en-US" sz="1600" b="0" i="0" u="none" strike="noStrike" dirty="0">
                        <a:solidFill>
                          <a:srgbClr val="FFFFFF"/>
                        </a:solidFill>
                        <a:effectLst/>
                        <a:latin typeface="Arial"/>
                      </a:endParaRPr>
                    </a:p>
                  </a:txBody>
                  <a:tcPr marL="182880" marR="182880" marT="137160" marB="137160" anchor="ctr"/>
                </a:tc>
                <a:tc>
                  <a:txBody>
                    <a:bodyPr/>
                    <a:lstStyle/>
                    <a:p>
                      <a:pPr algn="r" fontAlgn="b"/>
                      <a:r>
                        <a:rPr lang="en-US" sz="1600" b="0" i="0" u="none" strike="noStrike" dirty="0">
                          <a:solidFill>
                            <a:srgbClr val="FFFFFF"/>
                          </a:solidFill>
                          <a:effectLst/>
                          <a:latin typeface="Arial"/>
                        </a:rPr>
                        <a:t> </a:t>
                      </a:r>
                      <a:r>
                        <a:rPr lang="en-US" sz="1600" b="0" i="0" u="none" strike="noStrike" dirty="0" smtClean="0">
                          <a:solidFill>
                            <a:srgbClr val="FFFFFF"/>
                          </a:solidFill>
                          <a:effectLst/>
                          <a:latin typeface="Arial"/>
                        </a:rPr>
                        <a:t>24,905 </a:t>
                      </a:r>
                      <a:endParaRPr lang="en-US" sz="1600" b="0" i="0" u="none" strike="noStrike" dirty="0">
                        <a:solidFill>
                          <a:srgbClr val="FFFFFF"/>
                        </a:solidFill>
                        <a:effectLst/>
                        <a:latin typeface="Arial"/>
                      </a:endParaRPr>
                    </a:p>
                  </a:txBody>
                  <a:tcPr marL="182880" marR="182880" marT="137160" marB="137160" anchor="ctr"/>
                </a:tc>
                <a:tc>
                  <a:txBody>
                    <a:bodyPr/>
                    <a:lstStyle/>
                    <a:p>
                      <a:pPr algn="r" fontAlgn="b"/>
                      <a:r>
                        <a:rPr lang="en-US" sz="1600" b="0" i="0" u="none" strike="noStrike" dirty="0" smtClean="0">
                          <a:solidFill>
                            <a:srgbClr val="FFFFFF"/>
                          </a:solidFill>
                          <a:effectLst/>
                          <a:latin typeface="Arial"/>
                        </a:rPr>
                        <a:t>(34%)</a:t>
                      </a:r>
                      <a:endParaRPr lang="en-US" sz="1600" b="0" i="0" u="none" strike="noStrike" dirty="0">
                        <a:solidFill>
                          <a:srgbClr val="FFFFFF"/>
                        </a:solidFill>
                        <a:effectLst/>
                        <a:latin typeface="Arial"/>
                      </a:endParaRPr>
                    </a:p>
                  </a:txBody>
                  <a:tcPr marL="182880" marR="182880" marT="137160" marB="137160" anchor="ctr"/>
                </a:tc>
                <a:tc>
                  <a:txBody>
                    <a:bodyPr/>
                    <a:lstStyle/>
                    <a:p>
                      <a:pPr algn="ctr" fontAlgn="b"/>
                      <a:r>
                        <a:rPr lang="en-US" sz="1600" b="0" i="0" u="none" strike="noStrike" kern="1200" dirty="0" smtClean="0">
                          <a:solidFill>
                            <a:srgbClr val="FFFFFF"/>
                          </a:solidFill>
                          <a:effectLst/>
                          <a:latin typeface="+mn-lt"/>
                          <a:ea typeface="+mn-ea"/>
                          <a:cs typeface="+mn-cs"/>
                          <a:sym typeface="Wingdings"/>
                        </a:rPr>
                        <a:t>↓ </a:t>
                      </a:r>
                      <a:r>
                        <a:rPr lang="en-US" sz="1600" b="0" i="0" u="none" strike="noStrike" dirty="0" smtClean="0">
                          <a:solidFill>
                            <a:srgbClr val="FFFFFF"/>
                          </a:solidFill>
                          <a:effectLst/>
                          <a:latin typeface="Arial"/>
                        </a:rPr>
                        <a:t>16%</a:t>
                      </a:r>
                      <a:endParaRPr lang="en-US" sz="1600" b="0" i="0" u="none" strike="noStrike" dirty="0">
                        <a:solidFill>
                          <a:srgbClr val="FFFFFF"/>
                        </a:solidFill>
                        <a:effectLst/>
                        <a:latin typeface="Arial"/>
                      </a:endParaRPr>
                    </a:p>
                  </a:txBody>
                  <a:tcPr marL="12700" marR="12700" marT="12700" marB="0" anchor="ctr"/>
                </a:tc>
              </a:tr>
              <a:tr h="370840">
                <a:tc>
                  <a:txBody>
                    <a:bodyPr/>
                    <a:lstStyle/>
                    <a:p>
                      <a:pPr algn="l" fontAlgn="ctr"/>
                      <a:r>
                        <a:rPr lang="en-US" sz="1600" b="0" i="0" u="none" strike="noStrike" dirty="0">
                          <a:solidFill>
                            <a:srgbClr val="FFFFFF"/>
                          </a:solidFill>
                          <a:effectLst/>
                          <a:latin typeface="+mn-lt"/>
                        </a:rPr>
                        <a:t>Total </a:t>
                      </a:r>
                      <a:r>
                        <a:rPr lang="en-US" sz="1600" b="0" i="0" u="none" strike="noStrike" dirty="0" smtClean="0">
                          <a:solidFill>
                            <a:srgbClr val="FFFFFF"/>
                          </a:solidFill>
                          <a:effectLst/>
                          <a:latin typeface="+mn-lt"/>
                        </a:rPr>
                        <a:t>Violations</a:t>
                      </a:r>
                      <a:endParaRPr lang="en-US" sz="1600" b="0" i="0" u="none" strike="noStrike" dirty="0">
                        <a:solidFill>
                          <a:srgbClr val="FFFFFF"/>
                        </a:solidFill>
                        <a:effectLst/>
                        <a:latin typeface="+mn-lt"/>
                      </a:endParaRPr>
                    </a:p>
                  </a:txBody>
                  <a:tcPr marL="137160" marR="137160" marT="137160" marB="137160" anchor="ctr"/>
                </a:tc>
                <a:tc>
                  <a:txBody>
                    <a:bodyPr/>
                    <a:lstStyle/>
                    <a:p>
                      <a:pPr algn="r" fontAlgn="b"/>
                      <a:r>
                        <a:rPr lang="en-US" sz="1600" b="0" i="0" u="none" strike="noStrike" dirty="0">
                          <a:solidFill>
                            <a:srgbClr val="FFFFFF"/>
                          </a:solidFill>
                          <a:effectLst/>
                          <a:latin typeface="Arial"/>
                        </a:rPr>
                        <a:t> 74,222 </a:t>
                      </a:r>
                    </a:p>
                  </a:txBody>
                  <a:tcPr marL="182880" marR="182880" marT="137160" marB="137160" anchor="ctr"/>
                </a:tc>
                <a:tc>
                  <a:txBody>
                    <a:bodyPr/>
                    <a:lstStyle/>
                    <a:p>
                      <a:pPr algn="l" fontAlgn="b"/>
                      <a:endParaRPr lang="en-US" sz="1600" b="0" i="0" u="none" strike="noStrike" dirty="0">
                        <a:solidFill>
                          <a:srgbClr val="FFFFFF"/>
                        </a:solidFill>
                        <a:effectLst/>
                        <a:latin typeface="Arial"/>
                      </a:endParaRPr>
                    </a:p>
                  </a:txBody>
                  <a:tcPr marL="182880" marR="182880" marT="137160" marB="137160" anchor="ctr"/>
                </a:tc>
                <a:tc>
                  <a:txBody>
                    <a:bodyPr/>
                    <a:lstStyle/>
                    <a:p>
                      <a:pPr algn="r" fontAlgn="b"/>
                      <a:r>
                        <a:rPr lang="en-US" sz="1600" b="0" i="0" u="none" strike="noStrike" dirty="0">
                          <a:solidFill>
                            <a:srgbClr val="FFFFFF"/>
                          </a:solidFill>
                          <a:effectLst/>
                          <a:latin typeface="Arial"/>
                        </a:rPr>
                        <a:t> </a:t>
                      </a:r>
                      <a:r>
                        <a:rPr lang="en-US" sz="1600" b="0" i="0" u="none" strike="noStrike" dirty="0" smtClean="0">
                          <a:solidFill>
                            <a:srgbClr val="FFFFFF"/>
                          </a:solidFill>
                          <a:effectLst/>
                          <a:latin typeface="Arial"/>
                        </a:rPr>
                        <a:t>73,079 </a:t>
                      </a:r>
                      <a:endParaRPr lang="en-US" sz="1600" b="0" i="0" u="none" strike="noStrike" dirty="0">
                        <a:solidFill>
                          <a:srgbClr val="FFFFFF"/>
                        </a:solidFill>
                        <a:effectLst/>
                        <a:latin typeface="Arial"/>
                      </a:endParaRPr>
                    </a:p>
                  </a:txBody>
                  <a:tcPr marL="182880" marR="182880" marT="137160" marB="137160" anchor="ctr"/>
                </a:tc>
                <a:tc>
                  <a:txBody>
                    <a:bodyPr/>
                    <a:lstStyle/>
                    <a:p>
                      <a:pPr algn="l" fontAlgn="b"/>
                      <a:endParaRPr lang="en-US" sz="1600" b="0" i="0" u="none" strike="noStrike" dirty="0">
                        <a:solidFill>
                          <a:srgbClr val="FFFFFF"/>
                        </a:solidFill>
                        <a:effectLst/>
                        <a:latin typeface="Arial"/>
                      </a:endParaRPr>
                    </a:p>
                  </a:txBody>
                  <a:tcPr marL="182880" marR="182880" marT="137160" marB="137160" anchor="ctr"/>
                </a:tc>
                <a:tc>
                  <a:txBody>
                    <a:bodyPr/>
                    <a:lstStyle/>
                    <a:p>
                      <a:pPr algn="ctr" fontAlgn="b"/>
                      <a:r>
                        <a:rPr lang="en-US" sz="1600" b="0" i="0" u="none" strike="noStrike" kern="1200" dirty="0" smtClean="0">
                          <a:solidFill>
                            <a:srgbClr val="FFFFFF"/>
                          </a:solidFill>
                          <a:effectLst/>
                          <a:latin typeface="+mn-lt"/>
                          <a:ea typeface="+mn-ea"/>
                          <a:cs typeface="+mn-cs"/>
                          <a:sym typeface="Wingdings"/>
                        </a:rPr>
                        <a:t>↓ </a:t>
                      </a:r>
                      <a:r>
                        <a:rPr lang="en-US" sz="1600" b="0" i="0" u="none" strike="noStrike" dirty="0" smtClean="0">
                          <a:solidFill>
                            <a:srgbClr val="FFFFFF"/>
                          </a:solidFill>
                          <a:effectLst/>
                          <a:latin typeface="Arial"/>
                        </a:rPr>
                        <a:t>2%</a:t>
                      </a:r>
                      <a:endParaRPr lang="en-US" sz="1600" b="0" i="0" u="none" strike="noStrike" dirty="0">
                        <a:solidFill>
                          <a:srgbClr val="FFFFFF"/>
                        </a:solidFill>
                        <a:effectLst/>
                        <a:latin typeface="Arial"/>
                      </a:endParaRPr>
                    </a:p>
                  </a:txBody>
                  <a:tcPr marL="12700" marR="12700" marT="12700" marB="0" anchor="ctr"/>
                </a:tc>
              </a:tr>
            </a:tbl>
          </a:graphicData>
        </a:graphic>
      </p:graphicFrame>
    </p:spTree>
    <p:extLst>
      <p:ext uri="{BB962C8B-B14F-4D97-AF65-F5344CB8AC3E}">
        <p14:creationId xmlns:p14="http://schemas.microsoft.com/office/powerpoint/2010/main" val="3701768839"/>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Full Assessment</a:t>
            </a:r>
            <a:endParaRPr lang="en-US" dirty="0"/>
          </a:p>
        </p:txBody>
      </p:sp>
      <p:sp>
        <p:nvSpPr>
          <p:cNvPr id="3" name="Content Placeholder 2"/>
          <p:cNvSpPr>
            <a:spLocks noGrp="1"/>
          </p:cNvSpPr>
          <p:nvPr>
            <p:ph idx="1"/>
          </p:nvPr>
        </p:nvSpPr>
        <p:spPr/>
        <p:txBody>
          <a:bodyPr>
            <a:normAutofit lnSpcReduction="10000"/>
          </a:bodyPr>
          <a:lstStyle/>
          <a:p>
            <a:r>
              <a:rPr lang="en-US" dirty="0" smtClean="0"/>
              <a:t>For the first time, a comprehensive assessment</a:t>
            </a:r>
            <a:endParaRPr lang="en-US" dirty="0"/>
          </a:p>
          <a:p>
            <a:r>
              <a:rPr lang="en-US" dirty="0" smtClean="0"/>
              <a:t>190 agency home page domains, as represented in the Agencies &amp; Associations Listing page on the Kansas.gov website (with corrections and a few additions)</a:t>
            </a:r>
          </a:p>
          <a:p>
            <a:r>
              <a:rPr lang="en-US" dirty="0" smtClean="0"/>
              <a:t>Spidered each site up to 50,000 pages</a:t>
            </a:r>
          </a:p>
          <a:p>
            <a:r>
              <a:rPr lang="en-US" dirty="0" smtClean="0"/>
              <a:t>Automated testing</a:t>
            </a:r>
          </a:p>
        </p:txBody>
      </p:sp>
    </p:spTree>
    <p:extLst>
      <p:ext uri="{BB962C8B-B14F-4D97-AF65-F5344CB8AC3E}">
        <p14:creationId xmlns:p14="http://schemas.microsoft.com/office/powerpoint/2010/main" val="115235883"/>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Pages</a:t>
            </a:r>
            <a:endParaRPr lang="en-US" dirty="0"/>
          </a:p>
        </p:txBody>
      </p:sp>
      <p:sp>
        <p:nvSpPr>
          <p:cNvPr id="3" name="Content Placeholder 2"/>
          <p:cNvSpPr>
            <a:spLocks noGrp="1"/>
          </p:cNvSpPr>
          <p:nvPr>
            <p:ph idx="1"/>
          </p:nvPr>
        </p:nvSpPr>
        <p:spPr/>
        <p:txBody>
          <a:bodyPr/>
          <a:lstStyle/>
          <a:p>
            <a:r>
              <a:rPr lang="en-US" dirty="0" smtClean="0"/>
              <a:t>385,989 </a:t>
            </a:r>
            <a:r>
              <a:rPr lang="en-US" dirty="0"/>
              <a:t>pages scanned</a:t>
            </a:r>
          </a:p>
          <a:p>
            <a:r>
              <a:rPr lang="en-US" dirty="0" smtClean="0"/>
              <a:t>332,475 pages had one or more violations (86.1%)</a:t>
            </a:r>
          </a:p>
        </p:txBody>
      </p:sp>
    </p:spTree>
    <p:extLst>
      <p:ext uri="{BB962C8B-B14F-4D97-AF65-F5344CB8AC3E}">
        <p14:creationId xmlns:p14="http://schemas.microsoft.com/office/powerpoint/2010/main" val="3843969230"/>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Numbers of Violations</a:t>
            </a:r>
            <a:endParaRPr lang="en-US" dirty="0"/>
          </a:p>
        </p:txBody>
      </p:sp>
      <p:graphicFrame>
        <p:nvGraphicFramePr>
          <p:cNvPr id="4" name="Content Placeholder 3" descr="Table showing the numbers of high, medium, and low severity violations found in the full assessment. There were 3,205,762 total violations, comprised of 1,768,937 high severity violations (or 55% of the total), 212,193 medium severity violiations (7%), and 1,224,632 low severity violations (38%)."/>
          <p:cNvGraphicFramePr>
            <a:graphicFrameLocks noGrp="1"/>
          </p:cNvGraphicFramePr>
          <p:nvPr>
            <p:ph idx="1"/>
            <p:extLst>
              <p:ext uri="{D42A27DB-BD31-4B8C-83A1-F6EECF244321}">
                <p14:modId xmlns:p14="http://schemas.microsoft.com/office/powerpoint/2010/main" val="4291396130"/>
              </p:ext>
            </p:extLst>
          </p:nvPr>
        </p:nvGraphicFramePr>
        <p:xfrm>
          <a:off x="1980978" y="2392680"/>
          <a:ext cx="5182044" cy="2072640"/>
        </p:xfrm>
        <a:graphic>
          <a:graphicData uri="http://schemas.openxmlformats.org/drawingml/2006/table">
            <a:tbl>
              <a:tblPr lastRow="1">
                <a:tableStyleId>{68D230F3-CF80-4859-8CE7-A43EE81993B5}</a:tableStyleId>
              </a:tblPr>
              <a:tblGrid>
                <a:gridCol w="2775712"/>
                <a:gridCol w="1440497"/>
                <a:gridCol w="965835"/>
              </a:tblGrid>
              <a:tr h="370840">
                <a:tc>
                  <a:txBody>
                    <a:bodyPr/>
                    <a:lstStyle/>
                    <a:p>
                      <a:pPr algn="l" fontAlgn="ctr"/>
                      <a:r>
                        <a:rPr lang="en-US" sz="1600" b="0" i="0" u="none" strike="noStrike" dirty="0">
                          <a:solidFill>
                            <a:srgbClr val="FFFFFF"/>
                          </a:solidFill>
                          <a:effectLst/>
                          <a:latin typeface="+mn-lt"/>
                        </a:rPr>
                        <a:t>High Severity Violations</a:t>
                      </a:r>
                    </a:p>
                  </a:txBody>
                  <a:tcPr marL="137160" marR="137160" marT="137160" marB="137160" anchor="ctr"/>
                </a:tc>
                <a:tc>
                  <a:txBody>
                    <a:bodyPr/>
                    <a:lstStyle/>
                    <a:p>
                      <a:pPr algn="r" fontAlgn="b"/>
                      <a:r>
                        <a:rPr lang="en-US" sz="1600" b="0" i="0" u="none" strike="noStrike" dirty="0">
                          <a:solidFill>
                            <a:srgbClr val="FFFFFF"/>
                          </a:solidFill>
                          <a:effectLst/>
                          <a:latin typeface="Arial"/>
                        </a:rPr>
                        <a:t> </a:t>
                      </a:r>
                      <a:r>
                        <a:rPr lang="en-US" sz="1600" b="0" i="0" u="none" strike="noStrike" dirty="0" smtClean="0">
                          <a:solidFill>
                            <a:srgbClr val="FFFFFF"/>
                          </a:solidFill>
                          <a:effectLst/>
                          <a:latin typeface="Arial"/>
                        </a:rPr>
                        <a:t>1,768,937 </a:t>
                      </a:r>
                      <a:endParaRPr lang="en-US" sz="1600" b="0" i="0" u="none" strike="noStrike" dirty="0">
                        <a:solidFill>
                          <a:srgbClr val="FFFFFF"/>
                        </a:solidFill>
                        <a:effectLst/>
                        <a:latin typeface="Arial"/>
                      </a:endParaRPr>
                    </a:p>
                  </a:txBody>
                  <a:tcPr marL="182880" marR="182880" marT="137160" marB="137160" anchor="ctr"/>
                </a:tc>
                <a:tc>
                  <a:txBody>
                    <a:bodyPr/>
                    <a:lstStyle/>
                    <a:p>
                      <a:pPr algn="r" fontAlgn="b"/>
                      <a:r>
                        <a:rPr lang="en-US" sz="1600" b="0" i="0" u="none" strike="noStrike" dirty="0" smtClean="0">
                          <a:solidFill>
                            <a:srgbClr val="FFFFFF"/>
                          </a:solidFill>
                          <a:effectLst/>
                          <a:latin typeface="Arial"/>
                        </a:rPr>
                        <a:t>(55%)</a:t>
                      </a:r>
                      <a:endParaRPr lang="en-US" sz="1600" b="0" i="0" u="none" strike="noStrike" dirty="0">
                        <a:solidFill>
                          <a:srgbClr val="FFFFFF"/>
                        </a:solidFill>
                        <a:effectLst/>
                        <a:latin typeface="Arial"/>
                      </a:endParaRPr>
                    </a:p>
                  </a:txBody>
                  <a:tcPr marL="182880" marR="182880" marT="137160" marB="137160" anchor="ctr"/>
                </a:tc>
              </a:tr>
              <a:tr h="370840">
                <a:tc>
                  <a:txBody>
                    <a:bodyPr/>
                    <a:lstStyle/>
                    <a:p>
                      <a:pPr algn="l" fontAlgn="ctr"/>
                      <a:r>
                        <a:rPr lang="en-US" sz="1600" b="0" i="0" u="none" strike="noStrike" dirty="0">
                          <a:solidFill>
                            <a:srgbClr val="FFFFFF"/>
                          </a:solidFill>
                          <a:effectLst/>
                          <a:latin typeface="+mn-lt"/>
                        </a:rPr>
                        <a:t>Medium Severity Violations</a:t>
                      </a:r>
                    </a:p>
                  </a:txBody>
                  <a:tcPr marL="137160" marR="137160" marT="137160" marB="137160" anchor="ctr"/>
                </a:tc>
                <a:tc>
                  <a:txBody>
                    <a:bodyPr/>
                    <a:lstStyle/>
                    <a:p>
                      <a:pPr algn="r" fontAlgn="b"/>
                      <a:r>
                        <a:rPr lang="en-US" sz="1600" b="0" i="0" u="none" strike="noStrike" dirty="0">
                          <a:solidFill>
                            <a:srgbClr val="FFFFFF"/>
                          </a:solidFill>
                          <a:effectLst/>
                          <a:latin typeface="Arial"/>
                        </a:rPr>
                        <a:t> </a:t>
                      </a:r>
                      <a:r>
                        <a:rPr lang="en-US" sz="1600" b="0" i="0" u="none" strike="noStrike" dirty="0" smtClean="0">
                          <a:solidFill>
                            <a:srgbClr val="FFFFFF"/>
                          </a:solidFill>
                          <a:effectLst/>
                          <a:latin typeface="Arial"/>
                        </a:rPr>
                        <a:t>212,193 </a:t>
                      </a:r>
                      <a:endParaRPr lang="en-US" sz="1600" b="0" i="0" u="none" strike="noStrike" dirty="0">
                        <a:solidFill>
                          <a:srgbClr val="FFFFFF"/>
                        </a:solidFill>
                        <a:effectLst/>
                        <a:latin typeface="Arial"/>
                      </a:endParaRPr>
                    </a:p>
                  </a:txBody>
                  <a:tcPr marL="182880" marR="182880" marT="137160" marB="137160" anchor="ctr"/>
                </a:tc>
                <a:tc>
                  <a:txBody>
                    <a:bodyPr/>
                    <a:lstStyle/>
                    <a:p>
                      <a:pPr algn="r" fontAlgn="b"/>
                      <a:r>
                        <a:rPr lang="en-US" sz="1600" b="0" i="0" u="none" strike="noStrike" dirty="0" smtClean="0">
                          <a:solidFill>
                            <a:srgbClr val="FFFFFF"/>
                          </a:solidFill>
                          <a:effectLst/>
                          <a:latin typeface="Arial"/>
                        </a:rPr>
                        <a:t>(7%)</a:t>
                      </a:r>
                      <a:endParaRPr lang="en-US" sz="1600" b="0" i="0" u="none" strike="noStrike" dirty="0">
                        <a:solidFill>
                          <a:srgbClr val="FFFFFF"/>
                        </a:solidFill>
                        <a:effectLst/>
                        <a:latin typeface="Arial"/>
                      </a:endParaRPr>
                    </a:p>
                  </a:txBody>
                  <a:tcPr marL="182880" marR="182880" marT="137160" marB="137160" anchor="ctr"/>
                </a:tc>
              </a:tr>
              <a:tr h="370840">
                <a:tc>
                  <a:txBody>
                    <a:bodyPr/>
                    <a:lstStyle/>
                    <a:p>
                      <a:pPr algn="l" fontAlgn="ctr"/>
                      <a:r>
                        <a:rPr lang="en-US" sz="1600" b="0" i="0" u="none" strike="noStrike" dirty="0">
                          <a:solidFill>
                            <a:srgbClr val="FFFFFF"/>
                          </a:solidFill>
                          <a:effectLst/>
                          <a:latin typeface="+mn-lt"/>
                        </a:rPr>
                        <a:t>Low Severity Violations</a:t>
                      </a:r>
                    </a:p>
                  </a:txBody>
                  <a:tcPr marL="137160" marR="137160" marT="137160" marB="137160" anchor="ctr"/>
                </a:tc>
                <a:tc>
                  <a:txBody>
                    <a:bodyPr/>
                    <a:lstStyle/>
                    <a:p>
                      <a:pPr algn="r" fontAlgn="b"/>
                      <a:r>
                        <a:rPr lang="en-US" sz="1600" b="0" i="0" u="none" strike="noStrike" dirty="0">
                          <a:solidFill>
                            <a:srgbClr val="FFFFFF"/>
                          </a:solidFill>
                          <a:effectLst/>
                          <a:latin typeface="Arial"/>
                        </a:rPr>
                        <a:t> </a:t>
                      </a:r>
                      <a:r>
                        <a:rPr lang="en-US" sz="1600" b="0" i="0" u="none" strike="noStrike" dirty="0" smtClean="0">
                          <a:solidFill>
                            <a:srgbClr val="FFFFFF"/>
                          </a:solidFill>
                          <a:effectLst/>
                          <a:latin typeface="Arial"/>
                        </a:rPr>
                        <a:t>1,224,632 </a:t>
                      </a:r>
                      <a:endParaRPr lang="en-US" sz="1600" b="0" i="0" u="none" strike="noStrike" dirty="0">
                        <a:solidFill>
                          <a:srgbClr val="FFFFFF"/>
                        </a:solidFill>
                        <a:effectLst/>
                        <a:latin typeface="Arial"/>
                      </a:endParaRPr>
                    </a:p>
                  </a:txBody>
                  <a:tcPr marL="182880" marR="182880" marT="137160" marB="137160" anchor="ctr"/>
                </a:tc>
                <a:tc>
                  <a:txBody>
                    <a:bodyPr/>
                    <a:lstStyle/>
                    <a:p>
                      <a:pPr algn="r" fontAlgn="b"/>
                      <a:r>
                        <a:rPr lang="en-US" sz="1600" b="0" i="0" u="none" strike="noStrike" dirty="0" smtClean="0">
                          <a:solidFill>
                            <a:srgbClr val="FFFFFF"/>
                          </a:solidFill>
                          <a:effectLst/>
                          <a:latin typeface="Arial"/>
                        </a:rPr>
                        <a:t>(38%)</a:t>
                      </a:r>
                      <a:endParaRPr lang="en-US" sz="1600" b="0" i="0" u="none" strike="noStrike" dirty="0">
                        <a:solidFill>
                          <a:srgbClr val="FFFFFF"/>
                        </a:solidFill>
                        <a:effectLst/>
                        <a:latin typeface="Arial"/>
                      </a:endParaRPr>
                    </a:p>
                  </a:txBody>
                  <a:tcPr marL="182880" marR="182880" marT="137160" marB="137160" anchor="ctr"/>
                </a:tc>
              </a:tr>
              <a:tr h="370840">
                <a:tc>
                  <a:txBody>
                    <a:bodyPr/>
                    <a:lstStyle/>
                    <a:p>
                      <a:pPr algn="l" fontAlgn="ctr"/>
                      <a:r>
                        <a:rPr lang="en-US" sz="1600" b="0" i="0" u="none" strike="noStrike" dirty="0">
                          <a:solidFill>
                            <a:srgbClr val="FFFFFF"/>
                          </a:solidFill>
                          <a:effectLst/>
                          <a:latin typeface="+mn-lt"/>
                        </a:rPr>
                        <a:t>Total </a:t>
                      </a:r>
                      <a:r>
                        <a:rPr lang="en-US" sz="1600" b="0" i="0" u="none" strike="noStrike" dirty="0" smtClean="0">
                          <a:solidFill>
                            <a:srgbClr val="FFFFFF"/>
                          </a:solidFill>
                          <a:effectLst/>
                          <a:latin typeface="+mn-lt"/>
                        </a:rPr>
                        <a:t>Violations</a:t>
                      </a:r>
                      <a:endParaRPr lang="en-US" sz="1600" b="0" i="0" u="none" strike="noStrike" dirty="0">
                        <a:solidFill>
                          <a:srgbClr val="FFFFFF"/>
                        </a:solidFill>
                        <a:effectLst/>
                        <a:latin typeface="+mn-lt"/>
                      </a:endParaRPr>
                    </a:p>
                  </a:txBody>
                  <a:tcPr marL="137160" marR="137160" marT="137160" marB="137160" anchor="ctr"/>
                </a:tc>
                <a:tc>
                  <a:txBody>
                    <a:bodyPr/>
                    <a:lstStyle/>
                    <a:p>
                      <a:pPr algn="r" fontAlgn="b"/>
                      <a:r>
                        <a:rPr lang="en-US" sz="1600" b="0" i="0" u="none" strike="noStrike" dirty="0">
                          <a:solidFill>
                            <a:srgbClr val="FFFFFF"/>
                          </a:solidFill>
                          <a:effectLst/>
                          <a:latin typeface="Arial"/>
                        </a:rPr>
                        <a:t> </a:t>
                      </a:r>
                      <a:r>
                        <a:rPr lang="en-US" sz="1600" b="0" i="0" u="none" strike="noStrike" dirty="0" smtClean="0">
                          <a:solidFill>
                            <a:srgbClr val="FFFFFF"/>
                          </a:solidFill>
                          <a:effectLst/>
                          <a:latin typeface="Arial"/>
                        </a:rPr>
                        <a:t>3,205,762 </a:t>
                      </a:r>
                      <a:endParaRPr lang="en-US" sz="1600" b="0" i="0" u="none" strike="noStrike" dirty="0">
                        <a:solidFill>
                          <a:srgbClr val="FFFFFF"/>
                        </a:solidFill>
                        <a:effectLst/>
                        <a:latin typeface="Arial"/>
                      </a:endParaRPr>
                    </a:p>
                  </a:txBody>
                  <a:tcPr marL="182880" marR="182880" marT="137160" marB="137160" anchor="ctr"/>
                </a:tc>
                <a:tc>
                  <a:txBody>
                    <a:bodyPr/>
                    <a:lstStyle/>
                    <a:p>
                      <a:pPr algn="l" fontAlgn="b"/>
                      <a:endParaRPr lang="en-US" sz="1600" b="0" i="0" u="none" strike="noStrike" dirty="0">
                        <a:solidFill>
                          <a:srgbClr val="FFFFFF"/>
                        </a:solidFill>
                        <a:effectLst/>
                        <a:latin typeface="Arial"/>
                      </a:endParaRPr>
                    </a:p>
                  </a:txBody>
                  <a:tcPr marL="182880" marR="182880" marT="137160" marB="137160" anchor="ctr"/>
                </a:tc>
              </a:tr>
            </a:tbl>
          </a:graphicData>
        </a:graphic>
      </p:graphicFrame>
    </p:spTree>
    <p:extLst>
      <p:ext uri="{BB962C8B-B14F-4D97-AF65-F5344CB8AC3E}">
        <p14:creationId xmlns:p14="http://schemas.microsoft.com/office/powerpoint/2010/main" val="380530019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Most Frequent Violations</a:t>
            </a:r>
            <a:br>
              <a:rPr lang="en-US" sz="3200" dirty="0" smtClean="0"/>
            </a:br>
            <a:r>
              <a:rPr lang="en-US" sz="2800" dirty="0" smtClean="0"/>
              <a:t>(by Pages Affected)</a:t>
            </a:r>
            <a:endParaRPr lang="en-US" sz="3200" dirty="0"/>
          </a:p>
        </p:txBody>
      </p:sp>
      <p:graphicFrame>
        <p:nvGraphicFramePr>
          <p:cNvPr id="4" name="Content Placeholder 3" descr="Table of the most frequent violations by pages affected. &quot;Ensure the language of a document is set&quot; tops the list, affecting 46% of pages. The next four most frequently violated best practices were &quot;Provide alternative text for images&quot; (32% of pages), &quot;Provide valid labels for form fields&quot; (20%), &quot;Ensure heading elements are properly ordered&quot; (12%), and &quot;Avoid unnecessary use of heading elements&quot; (10%)."/>
          <p:cNvGraphicFramePr>
            <a:graphicFrameLocks noGrp="1"/>
          </p:cNvGraphicFramePr>
          <p:nvPr>
            <p:ph idx="1"/>
            <p:extLst>
              <p:ext uri="{D42A27DB-BD31-4B8C-83A1-F6EECF244321}">
                <p14:modId xmlns:p14="http://schemas.microsoft.com/office/powerpoint/2010/main" val="3043836227"/>
              </p:ext>
            </p:extLst>
          </p:nvPr>
        </p:nvGraphicFramePr>
        <p:xfrm>
          <a:off x="285723" y="1161288"/>
          <a:ext cx="8572554" cy="2945384"/>
        </p:xfrm>
        <a:graphic>
          <a:graphicData uri="http://schemas.openxmlformats.org/drawingml/2006/table">
            <a:tbl>
              <a:tblPr firstRow="1">
                <a:effectLst/>
                <a:tableStyleId>{68D230F3-CF80-4859-8CE7-A43EE81993B5}</a:tableStyleId>
              </a:tblPr>
              <a:tblGrid>
                <a:gridCol w="2944368"/>
                <a:gridCol w="1029254"/>
                <a:gridCol w="1362456"/>
                <a:gridCol w="874806"/>
                <a:gridCol w="1240044"/>
                <a:gridCol w="1121626"/>
              </a:tblGrid>
              <a:tr h="370840">
                <a:tc>
                  <a:txBody>
                    <a:bodyPr/>
                    <a:lstStyle/>
                    <a:p>
                      <a:pPr algn="l" fontAlgn="b"/>
                      <a:r>
                        <a:rPr lang="en-US" sz="1400" b="1" i="0" u="none" strike="noStrike" dirty="0">
                          <a:solidFill>
                            <a:srgbClr val="FFFFFF"/>
                          </a:solidFill>
                          <a:effectLst/>
                          <a:latin typeface="+mn-lt"/>
                        </a:rPr>
                        <a:t>Best Practice</a:t>
                      </a:r>
                    </a:p>
                  </a:txBody>
                  <a:tcPr anchor="b"/>
                </a:tc>
                <a:tc>
                  <a:txBody>
                    <a:bodyPr/>
                    <a:lstStyle/>
                    <a:p>
                      <a:pPr algn="ctr" fontAlgn="b"/>
                      <a:r>
                        <a:rPr lang="en-US" sz="1400" b="1" i="0" u="none" strike="noStrike" dirty="0">
                          <a:solidFill>
                            <a:srgbClr val="FFFFFF"/>
                          </a:solidFill>
                          <a:effectLst/>
                          <a:latin typeface="+mn-lt"/>
                        </a:rPr>
                        <a:t>Violations</a:t>
                      </a:r>
                    </a:p>
                  </a:txBody>
                  <a:tcPr anchor="b"/>
                </a:tc>
                <a:tc>
                  <a:txBody>
                    <a:bodyPr/>
                    <a:lstStyle/>
                    <a:p>
                      <a:pPr algn="ctr" fontAlgn="b"/>
                      <a:r>
                        <a:rPr lang="en-US" sz="1400" b="1" i="0" u="none" strike="noStrike" dirty="0">
                          <a:solidFill>
                            <a:srgbClr val="FFFFFF"/>
                          </a:solidFill>
                          <a:effectLst/>
                          <a:latin typeface="+mn-lt"/>
                        </a:rPr>
                        <a:t>Percentage of Pages with Violation</a:t>
                      </a:r>
                    </a:p>
                  </a:txBody>
                  <a:tcPr anchor="b">
                    <a:solidFill>
                      <a:schemeClr val="tx1">
                        <a:alpha val="20000"/>
                      </a:schemeClr>
                    </a:solidFill>
                  </a:tcPr>
                </a:tc>
                <a:tc>
                  <a:txBody>
                    <a:bodyPr/>
                    <a:lstStyle/>
                    <a:p>
                      <a:pPr algn="ctr" fontAlgn="b"/>
                      <a:r>
                        <a:rPr lang="en-US" sz="1400" b="1" i="0" u="none" strike="noStrike" dirty="0" smtClean="0">
                          <a:solidFill>
                            <a:srgbClr val="FFFFFF"/>
                          </a:solidFill>
                          <a:effectLst/>
                          <a:latin typeface="+mn-lt"/>
                        </a:rPr>
                        <a:t>Severity</a:t>
                      </a:r>
                      <a:endParaRPr lang="en-US" sz="1400" b="1" i="0" u="none" strike="noStrike" dirty="0">
                        <a:solidFill>
                          <a:srgbClr val="FFFFFF"/>
                        </a:solidFill>
                        <a:effectLst/>
                        <a:latin typeface="+mn-lt"/>
                      </a:endParaRPr>
                    </a:p>
                  </a:txBody>
                  <a:tcPr anchor="b"/>
                </a:tc>
                <a:tc>
                  <a:txBody>
                    <a:bodyPr/>
                    <a:lstStyle/>
                    <a:p>
                      <a:pPr algn="ctr" fontAlgn="b"/>
                      <a:r>
                        <a:rPr lang="en-US" sz="1400" b="1" i="0" u="none" strike="noStrike" dirty="0" smtClean="0">
                          <a:solidFill>
                            <a:srgbClr val="FFFFFF"/>
                          </a:solidFill>
                          <a:effectLst/>
                          <a:latin typeface="+mn-lt"/>
                        </a:rPr>
                        <a:t>Noticeability</a:t>
                      </a:r>
                      <a:endParaRPr lang="en-US" sz="1400" b="1" i="0" u="none" strike="noStrike" dirty="0">
                        <a:solidFill>
                          <a:srgbClr val="FFFFFF"/>
                        </a:solidFill>
                        <a:effectLst/>
                        <a:latin typeface="+mn-lt"/>
                      </a:endParaRPr>
                    </a:p>
                  </a:txBody>
                  <a:tcPr anchor="b"/>
                </a:tc>
                <a:tc>
                  <a:txBody>
                    <a:bodyPr/>
                    <a:lstStyle/>
                    <a:p>
                      <a:pPr algn="ctr" fontAlgn="b"/>
                      <a:r>
                        <a:rPr lang="en-US" sz="1400" b="1" i="0" u="none" strike="noStrike" dirty="0" smtClean="0">
                          <a:solidFill>
                            <a:srgbClr val="FFFFFF"/>
                          </a:solidFill>
                          <a:effectLst/>
                          <a:latin typeface="+mn-lt"/>
                        </a:rPr>
                        <a:t>Tractability</a:t>
                      </a:r>
                      <a:endParaRPr lang="en-US" sz="1400" b="1" i="0" u="none" strike="noStrike" dirty="0">
                        <a:solidFill>
                          <a:srgbClr val="FFFFFF"/>
                        </a:solidFill>
                        <a:effectLst/>
                        <a:latin typeface="+mn-lt"/>
                      </a:endParaRPr>
                    </a:p>
                  </a:txBody>
                  <a:tcPr anchor="b"/>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Ensure </a:t>
                      </a:r>
                      <a:r>
                        <a:rPr lang="en-US" sz="1400" dirty="0">
                          <a:solidFill>
                            <a:schemeClr val="bg1"/>
                          </a:solidFill>
                          <a:effectLst/>
                          <a:latin typeface="+mn-lt"/>
                          <a:ea typeface="Century Schoolbook"/>
                          <a:cs typeface="Century Schoolbook"/>
                        </a:rPr>
                        <a:t>the language of a document is set</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183,103 </a:t>
                      </a: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46%</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6</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2. Provide </a:t>
                      </a:r>
                      <a:r>
                        <a:rPr lang="en-US" sz="1400" dirty="0">
                          <a:solidFill>
                            <a:schemeClr val="bg1"/>
                          </a:solidFill>
                          <a:effectLst/>
                          <a:latin typeface="+mn-lt"/>
                          <a:ea typeface="Century Schoolbook"/>
                          <a:cs typeface="Century Schoolbook"/>
                        </a:rPr>
                        <a:t>alternative text for images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401,021 </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32%</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3. Provide </a:t>
                      </a:r>
                      <a:r>
                        <a:rPr lang="en-US" sz="1400" dirty="0">
                          <a:solidFill>
                            <a:schemeClr val="bg1"/>
                          </a:solidFill>
                          <a:effectLst/>
                          <a:latin typeface="+mn-lt"/>
                          <a:ea typeface="Century Schoolbook"/>
                          <a:cs typeface="Century Schoolbook"/>
                        </a:rPr>
                        <a:t>valid labels for form fields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183,732 </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20%</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6</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4. Ensure </a:t>
                      </a:r>
                      <a:r>
                        <a:rPr lang="en-US" sz="1400" dirty="0">
                          <a:solidFill>
                            <a:schemeClr val="bg1"/>
                          </a:solidFill>
                          <a:effectLst/>
                          <a:latin typeface="+mn-lt"/>
                          <a:ea typeface="Century Schoolbook"/>
                          <a:cs typeface="Century Schoolbook"/>
                        </a:rPr>
                        <a:t>heading elements are properly ordered</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177,776 </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12%</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3</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6</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4</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5. Avoid </a:t>
                      </a:r>
                      <a:r>
                        <a:rPr lang="en-US" sz="1400" dirty="0">
                          <a:solidFill>
                            <a:schemeClr val="bg1"/>
                          </a:solidFill>
                          <a:effectLst/>
                          <a:latin typeface="+mn-lt"/>
                          <a:ea typeface="Century Schoolbook"/>
                          <a:cs typeface="Century Schoolbook"/>
                        </a:rPr>
                        <a:t>unnecessary use of heading elements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700,781</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3</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3</a:t>
                      </a: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2</a:t>
                      </a:r>
                    </a:p>
                  </a:txBody>
                  <a:tcPr marL="0" marR="0" marT="0" marB="0"/>
                </a:tc>
              </a:tr>
            </a:tbl>
          </a:graphicData>
        </a:graphic>
      </p:graphicFrame>
    </p:spTree>
    <p:extLst>
      <p:ext uri="{BB962C8B-B14F-4D97-AF65-F5344CB8AC3E}">
        <p14:creationId xmlns:p14="http://schemas.microsoft.com/office/powerpoint/2010/main" val="1657628711"/>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Most Frequent Violations</a:t>
            </a:r>
            <a:br>
              <a:rPr lang="en-US" sz="3200" dirty="0" smtClean="0"/>
            </a:br>
            <a:r>
              <a:rPr lang="en-US" sz="2800" dirty="0" smtClean="0"/>
              <a:t>(by Violation Count)</a:t>
            </a:r>
            <a:endParaRPr lang="en-US" sz="3200" dirty="0"/>
          </a:p>
        </p:txBody>
      </p:sp>
      <p:graphicFrame>
        <p:nvGraphicFramePr>
          <p:cNvPr id="4" name="Content Placeholder 3" descr="Table of the most frequest violations by violation count. &quot;Ensure links do not directly target images&quot; tops the list, with 823,090 violation instances. The next four most frequently violated best practices were &quot;Avoid unnecessary use of heading elements&quot; (700,781 instances), &quot;Provide alternative text for images&quot; (401,021), &quot;Avoid the sole use of device dependent event handlers&quot; (258,248), and &quot;Provide valid labels for form fields&quot; (183,732)."/>
          <p:cNvGraphicFramePr>
            <a:graphicFrameLocks noGrp="1"/>
          </p:cNvGraphicFramePr>
          <p:nvPr>
            <p:ph idx="1"/>
            <p:extLst>
              <p:ext uri="{D42A27DB-BD31-4B8C-83A1-F6EECF244321}">
                <p14:modId xmlns:p14="http://schemas.microsoft.com/office/powerpoint/2010/main" val="796507166"/>
              </p:ext>
            </p:extLst>
          </p:nvPr>
        </p:nvGraphicFramePr>
        <p:xfrm>
          <a:off x="283464" y="1161288"/>
          <a:ext cx="8572554" cy="2945384"/>
        </p:xfrm>
        <a:graphic>
          <a:graphicData uri="http://schemas.openxmlformats.org/drawingml/2006/table">
            <a:tbl>
              <a:tblPr firstRow="1">
                <a:tableStyleId>{68D230F3-CF80-4859-8CE7-A43EE81993B5}</a:tableStyleId>
              </a:tblPr>
              <a:tblGrid>
                <a:gridCol w="2944368"/>
                <a:gridCol w="1029254"/>
                <a:gridCol w="1362456"/>
                <a:gridCol w="874806"/>
                <a:gridCol w="1240044"/>
                <a:gridCol w="1121626"/>
              </a:tblGrid>
              <a:tr h="370840">
                <a:tc>
                  <a:txBody>
                    <a:bodyPr/>
                    <a:lstStyle/>
                    <a:p>
                      <a:pPr algn="l" fontAlgn="b"/>
                      <a:r>
                        <a:rPr lang="en-US" sz="1400" b="1" i="0" u="none" strike="noStrike" dirty="0">
                          <a:solidFill>
                            <a:srgbClr val="FFFFFF"/>
                          </a:solidFill>
                          <a:effectLst/>
                          <a:latin typeface="+mn-lt"/>
                        </a:rPr>
                        <a:t>Best Practice</a:t>
                      </a:r>
                    </a:p>
                  </a:txBody>
                  <a:tcPr anchor="b"/>
                </a:tc>
                <a:tc>
                  <a:txBody>
                    <a:bodyPr/>
                    <a:lstStyle/>
                    <a:p>
                      <a:pPr algn="ctr" fontAlgn="b"/>
                      <a:r>
                        <a:rPr lang="en-US" sz="1400" b="1" i="0" u="none" strike="noStrike" dirty="0">
                          <a:solidFill>
                            <a:srgbClr val="FFFFFF"/>
                          </a:solidFill>
                          <a:effectLst/>
                          <a:latin typeface="+mn-lt"/>
                        </a:rPr>
                        <a:t>Violations</a:t>
                      </a:r>
                    </a:p>
                  </a:txBody>
                  <a:tcPr anchor="b">
                    <a:solidFill>
                      <a:schemeClr val="tx1">
                        <a:alpha val="20000"/>
                      </a:schemeClr>
                    </a:solidFill>
                  </a:tcPr>
                </a:tc>
                <a:tc>
                  <a:txBody>
                    <a:bodyPr/>
                    <a:lstStyle/>
                    <a:p>
                      <a:pPr algn="ctr" fontAlgn="b"/>
                      <a:r>
                        <a:rPr lang="en-US" sz="1400" b="1" i="0" u="none" strike="noStrike" dirty="0">
                          <a:solidFill>
                            <a:srgbClr val="FFFFFF"/>
                          </a:solidFill>
                          <a:effectLst/>
                          <a:latin typeface="+mn-lt"/>
                        </a:rPr>
                        <a:t>Percentage of Pages with Violation</a:t>
                      </a:r>
                    </a:p>
                  </a:txBody>
                  <a:tcPr anchor="b">
                    <a:noFill/>
                  </a:tcPr>
                </a:tc>
                <a:tc>
                  <a:txBody>
                    <a:bodyPr/>
                    <a:lstStyle/>
                    <a:p>
                      <a:pPr algn="ctr" fontAlgn="b"/>
                      <a:r>
                        <a:rPr lang="en-US" sz="1400" b="1" i="0" u="none" strike="noStrike" dirty="0" smtClean="0">
                          <a:solidFill>
                            <a:srgbClr val="FFFFFF"/>
                          </a:solidFill>
                          <a:effectLst/>
                          <a:latin typeface="+mn-lt"/>
                        </a:rPr>
                        <a:t>Severity</a:t>
                      </a:r>
                      <a:endParaRPr lang="en-US" sz="1400" b="1" i="0" u="none" strike="noStrike" dirty="0">
                        <a:solidFill>
                          <a:srgbClr val="FFFFFF"/>
                        </a:solidFill>
                        <a:effectLst/>
                        <a:latin typeface="+mn-lt"/>
                      </a:endParaRPr>
                    </a:p>
                  </a:txBody>
                  <a:tcPr anchor="b"/>
                </a:tc>
                <a:tc>
                  <a:txBody>
                    <a:bodyPr/>
                    <a:lstStyle/>
                    <a:p>
                      <a:pPr algn="ctr" fontAlgn="b"/>
                      <a:r>
                        <a:rPr lang="en-US" sz="1400" b="1" i="0" u="none" strike="noStrike" dirty="0" smtClean="0">
                          <a:solidFill>
                            <a:srgbClr val="FFFFFF"/>
                          </a:solidFill>
                          <a:effectLst/>
                          <a:latin typeface="+mn-lt"/>
                        </a:rPr>
                        <a:t>Noticeability</a:t>
                      </a:r>
                      <a:endParaRPr lang="en-US" sz="1400" b="1" i="0" u="none" strike="noStrike" dirty="0">
                        <a:solidFill>
                          <a:srgbClr val="FFFFFF"/>
                        </a:solidFill>
                        <a:effectLst/>
                        <a:latin typeface="+mn-lt"/>
                      </a:endParaRPr>
                    </a:p>
                  </a:txBody>
                  <a:tcPr anchor="b"/>
                </a:tc>
                <a:tc>
                  <a:txBody>
                    <a:bodyPr/>
                    <a:lstStyle/>
                    <a:p>
                      <a:pPr algn="ctr" fontAlgn="b"/>
                      <a:r>
                        <a:rPr lang="en-US" sz="1400" b="1" i="0" u="none" strike="noStrike" dirty="0" smtClean="0">
                          <a:solidFill>
                            <a:srgbClr val="FFFFFF"/>
                          </a:solidFill>
                          <a:effectLst/>
                          <a:latin typeface="+mn-lt"/>
                        </a:rPr>
                        <a:t>Tractability</a:t>
                      </a:r>
                      <a:endParaRPr lang="en-US" sz="1400" b="1" i="0" u="none" strike="noStrike" dirty="0">
                        <a:solidFill>
                          <a:srgbClr val="FFFFFF"/>
                        </a:solidFill>
                        <a:effectLst/>
                        <a:latin typeface="+mn-lt"/>
                      </a:endParaRPr>
                    </a:p>
                  </a:txBody>
                  <a:tcPr anchor="b"/>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Ensure </a:t>
                      </a:r>
                      <a:r>
                        <a:rPr lang="en-US" sz="1400" dirty="0">
                          <a:solidFill>
                            <a:schemeClr val="bg1"/>
                          </a:solidFill>
                          <a:effectLst/>
                          <a:latin typeface="+mn-lt"/>
                          <a:ea typeface="Century Schoolbook"/>
                          <a:cs typeface="Century Schoolbook"/>
                        </a:rPr>
                        <a:t>links do not directly target images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823,090 </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8%</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7</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4</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7</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2. Avoid </a:t>
                      </a:r>
                      <a:r>
                        <a:rPr lang="en-US" sz="1400" dirty="0">
                          <a:solidFill>
                            <a:schemeClr val="bg1"/>
                          </a:solidFill>
                          <a:effectLst/>
                          <a:latin typeface="+mn-lt"/>
                          <a:ea typeface="Century Schoolbook"/>
                          <a:cs typeface="Century Schoolbook"/>
                        </a:rPr>
                        <a:t>unnecessary use of heading elements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700,781 </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3</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3</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3. Provide </a:t>
                      </a:r>
                      <a:r>
                        <a:rPr lang="en-US" sz="1400" dirty="0">
                          <a:solidFill>
                            <a:schemeClr val="bg1"/>
                          </a:solidFill>
                          <a:effectLst/>
                          <a:latin typeface="+mn-lt"/>
                          <a:ea typeface="Century Schoolbook"/>
                          <a:cs typeface="Century Schoolbook"/>
                        </a:rPr>
                        <a:t>alternative text for images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401,021 </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32%</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4. Avoid </a:t>
                      </a:r>
                      <a:r>
                        <a:rPr lang="en-US" sz="1400" dirty="0">
                          <a:solidFill>
                            <a:schemeClr val="bg1"/>
                          </a:solidFill>
                          <a:effectLst/>
                          <a:latin typeface="+mn-lt"/>
                          <a:ea typeface="Century Schoolbook"/>
                          <a:cs typeface="Century Schoolbook"/>
                        </a:rPr>
                        <a:t>the sole use of device dependent event handlers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258,248 </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5%</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8</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7</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5. Provide </a:t>
                      </a:r>
                      <a:r>
                        <a:rPr lang="en-US" sz="1400" dirty="0">
                          <a:solidFill>
                            <a:schemeClr val="bg1"/>
                          </a:solidFill>
                          <a:effectLst/>
                          <a:latin typeface="+mn-lt"/>
                          <a:ea typeface="Century Schoolbook"/>
                          <a:cs typeface="Century Schoolbook"/>
                        </a:rPr>
                        <a:t>valid labels for form fields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183,732 </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20%</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6</a:t>
                      </a: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2</a:t>
                      </a:r>
                    </a:p>
                  </a:txBody>
                  <a:tcPr marL="0" marR="0" marT="0" marB="0"/>
                </a:tc>
              </a:tr>
            </a:tbl>
          </a:graphicData>
        </a:graphic>
      </p:graphicFrame>
    </p:spTree>
    <p:extLst>
      <p:ext uri="{BB962C8B-B14F-4D97-AF65-F5344CB8AC3E}">
        <p14:creationId xmlns:p14="http://schemas.microsoft.com/office/powerpoint/2010/main" val="221751422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ADA Coordinator Report</a:t>
            </a:r>
            <a:endParaRPr lang="en-US" dirty="0"/>
          </a:p>
        </p:txBody>
      </p:sp>
    </p:spTree>
    <p:extLst>
      <p:ext uri="{BB962C8B-B14F-4D97-AF65-F5344CB8AC3E}">
        <p14:creationId xmlns:p14="http://schemas.microsoft.com/office/powerpoint/2010/main" val="3864438812"/>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Most Severe Violations</a:t>
            </a:r>
            <a:endParaRPr lang="en-US" dirty="0"/>
          </a:p>
        </p:txBody>
      </p:sp>
      <p:graphicFrame>
        <p:nvGraphicFramePr>
          <p:cNvPr id="4" name="Content Placeholder 3" descr="Table of the most severe violations. Three violations rated &quot;10&quot; for severity top the list: &quot;Provide alternative text for images&quot;, &quot;Provide valid labels for form fields&quot;, and &quot;Ensure headers and cells are properly associated&quot;. Next in line were &quot;Provide alternatives for server-side image map&quot; and &quot;Avoid utilizing sub-tables in header elements&quot;, with a severity score of 9."/>
          <p:cNvGraphicFramePr>
            <a:graphicFrameLocks noGrp="1"/>
          </p:cNvGraphicFramePr>
          <p:nvPr>
            <p:ph idx="1"/>
            <p:extLst>
              <p:ext uri="{D42A27DB-BD31-4B8C-83A1-F6EECF244321}">
                <p14:modId xmlns:p14="http://schemas.microsoft.com/office/powerpoint/2010/main" val="1615293665"/>
              </p:ext>
            </p:extLst>
          </p:nvPr>
        </p:nvGraphicFramePr>
        <p:xfrm>
          <a:off x="285723" y="1161288"/>
          <a:ext cx="8572554" cy="3185160"/>
        </p:xfrm>
        <a:graphic>
          <a:graphicData uri="http://schemas.openxmlformats.org/drawingml/2006/table">
            <a:tbl>
              <a:tblPr firstRow="1">
                <a:tableStyleId>{68D230F3-CF80-4859-8CE7-A43EE81993B5}</a:tableStyleId>
              </a:tblPr>
              <a:tblGrid>
                <a:gridCol w="2944368"/>
                <a:gridCol w="1029254"/>
                <a:gridCol w="1362456"/>
                <a:gridCol w="874806"/>
                <a:gridCol w="1240044"/>
                <a:gridCol w="1121626"/>
              </a:tblGrid>
              <a:tr h="370840">
                <a:tc>
                  <a:txBody>
                    <a:bodyPr/>
                    <a:lstStyle/>
                    <a:p>
                      <a:pPr algn="l" fontAlgn="b"/>
                      <a:r>
                        <a:rPr lang="en-US" sz="1400" b="1" i="0" u="none" strike="noStrike" dirty="0">
                          <a:solidFill>
                            <a:srgbClr val="FFFFFF"/>
                          </a:solidFill>
                          <a:effectLst/>
                          <a:latin typeface="+mn-lt"/>
                        </a:rPr>
                        <a:t>Best Practice</a:t>
                      </a:r>
                    </a:p>
                  </a:txBody>
                  <a:tcPr anchor="b"/>
                </a:tc>
                <a:tc>
                  <a:txBody>
                    <a:bodyPr/>
                    <a:lstStyle/>
                    <a:p>
                      <a:pPr algn="ctr" fontAlgn="b"/>
                      <a:r>
                        <a:rPr lang="en-US" sz="1400" b="1" i="0" u="none" strike="noStrike" dirty="0">
                          <a:solidFill>
                            <a:srgbClr val="FFFFFF"/>
                          </a:solidFill>
                          <a:effectLst/>
                          <a:latin typeface="+mn-lt"/>
                        </a:rPr>
                        <a:t>Violations</a:t>
                      </a:r>
                    </a:p>
                  </a:txBody>
                  <a:tcPr anchor="b">
                    <a:noFill/>
                  </a:tcPr>
                </a:tc>
                <a:tc>
                  <a:txBody>
                    <a:bodyPr/>
                    <a:lstStyle/>
                    <a:p>
                      <a:pPr algn="ctr" fontAlgn="b"/>
                      <a:r>
                        <a:rPr lang="en-US" sz="1400" b="1" i="0" u="none" strike="noStrike" dirty="0">
                          <a:solidFill>
                            <a:srgbClr val="FFFFFF"/>
                          </a:solidFill>
                          <a:effectLst/>
                          <a:latin typeface="+mn-lt"/>
                        </a:rPr>
                        <a:t>Percentage of Pages with Violation</a:t>
                      </a:r>
                    </a:p>
                  </a:txBody>
                  <a:tcPr anchor="b">
                    <a:noFill/>
                  </a:tcPr>
                </a:tc>
                <a:tc>
                  <a:txBody>
                    <a:bodyPr/>
                    <a:lstStyle/>
                    <a:p>
                      <a:pPr algn="ctr" fontAlgn="b"/>
                      <a:r>
                        <a:rPr lang="en-US" sz="1400" b="1" i="0" u="none" strike="noStrike" dirty="0" smtClean="0">
                          <a:solidFill>
                            <a:srgbClr val="FFFFFF"/>
                          </a:solidFill>
                          <a:effectLst/>
                          <a:latin typeface="+mn-lt"/>
                        </a:rPr>
                        <a:t>Severity</a:t>
                      </a:r>
                      <a:endParaRPr lang="en-US" sz="1400" b="1" i="0" u="none" strike="noStrike" dirty="0">
                        <a:solidFill>
                          <a:srgbClr val="FFFFFF"/>
                        </a:solidFill>
                        <a:effectLst/>
                        <a:latin typeface="+mn-lt"/>
                      </a:endParaRPr>
                    </a:p>
                  </a:txBody>
                  <a:tcPr anchor="b">
                    <a:solidFill>
                      <a:schemeClr val="tx1">
                        <a:alpha val="20000"/>
                      </a:schemeClr>
                    </a:solidFill>
                  </a:tcPr>
                </a:tc>
                <a:tc>
                  <a:txBody>
                    <a:bodyPr/>
                    <a:lstStyle/>
                    <a:p>
                      <a:pPr algn="ctr" fontAlgn="b"/>
                      <a:r>
                        <a:rPr lang="en-US" sz="1400" b="1" i="0" u="none" strike="noStrike" dirty="0" smtClean="0">
                          <a:solidFill>
                            <a:srgbClr val="FFFFFF"/>
                          </a:solidFill>
                          <a:effectLst/>
                          <a:latin typeface="+mn-lt"/>
                        </a:rPr>
                        <a:t>Noticeability</a:t>
                      </a:r>
                      <a:endParaRPr lang="en-US" sz="1400" b="1" i="0" u="none" strike="noStrike" dirty="0">
                        <a:solidFill>
                          <a:srgbClr val="FFFFFF"/>
                        </a:solidFill>
                        <a:effectLst/>
                        <a:latin typeface="+mn-lt"/>
                      </a:endParaRPr>
                    </a:p>
                  </a:txBody>
                  <a:tcPr anchor="b"/>
                </a:tc>
                <a:tc>
                  <a:txBody>
                    <a:bodyPr/>
                    <a:lstStyle/>
                    <a:p>
                      <a:pPr algn="ctr" fontAlgn="b"/>
                      <a:r>
                        <a:rPr lang="en-US" sz="1400" b="1" i="0" u="none" strike="noStrike" dirty="0" smtClean="0">
                          <a:solidFill>
                            <a:srgbClr val="FFFFFF"/>
                          </a:solidFill>
                          <a:effectLst/>
                          <a:latin typeface="+mn-lt"/>
                        </a:rPr>
                        <a:t>Tractability</a:t>
                      </a:r>
                      <a:endParaRPr lang="en-US" sz="1400" b="1" i="0" u="none" strike="noStrike" dirty="0">
                        <a:solidFill>
                          <a:srgbClr val="FFFFFF"/>
                        </a:solidFill>
                        <a:effectLst/>
                        <a:latin typeface="+mn-lt"/>
                      </a:endParaRPr>
                    </a:p>
                  </a:txBody>
                  <a:tcPr anchor="b"/>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 Provide </a:t>
                      </a:r>
                      <a:r>
                        <a:rPr lang="en-US" sz="1400" dirty="0">
                          <a:solidFill>
                            <a:schemeClr val="bg1"/>
                          </a:solidFill>
                          <a:effectLst/>
                          <a:latin typeface="+mn-lt"/>
                          <a:ea typeface="Century Schoolbook"/>
                          <a:cs typeface="Century Schoolbook"/>
                        </a:rPr>
                        <a:t>alternative text for images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401,021 </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32%</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 Provide </a:t>
                      </a:r>
                      <a:r>
                        <a:rPr lang="en-US" sz="1400" dirty="0">
                          <a:solidFill>
                            <a:schemeClr val="bg1"/>
                          </a:solidFill>
                          <a:effectLst/>
                          <a:latin typeface="+mn-lt"/>
                          <a:ea typeface="Century Schoolbook"/>
                          <a:cs typeface="Century Schoolbook"/>
                        </a:rPr>
                        <a:t>valid labels for form fields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183,732 </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20%</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6</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 Ensure </a:t>
                      </a:r>
                      <a:r>
                        <a:rPr lang="en-US" sz="1400" dirty="0">
                          <a:solidFill>
                            <a:schemeClr val="bg1"/>
                          </a:solidFill>
                          <a:effectLst/>
                          <a:latin typeface="+mn-lt"/>
                          <a:ea typeface="Century Schoolbook"/>
                          <a:cs typeface="Century Schoolbook"/>
                        </a:rPr>
                        <a:t>headers and cells are properly associated</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160 </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0%</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7</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4</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4 (T). Provide </a:t>
                      </a:r>
                      <a:r>
                        <a:rPr lang="en-US" sz="1400" dirty="0">
                          <a:solidFill>
                            <a:schemeClr val="bg1"/>
                          </a:solidFill>
                          <a:effectLst/>
                          <a:latin typeface="+mn-lt"/>
                          <a:ea typeface="Century Schoolbook"/>
                          <a:cs typeface="Century Schoolbook"/>
                        </a:rPr>
                        <a:t>alternatives for server-side image maps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5 </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0%</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9</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8</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8</a:t>
                      </a:r>
                    </a:p>
                  </a:txBody>
                  <a:tcPr marL="0" marR="0" marT="0" marB="0"/>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4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Avoid </a:t>
                      </a:r>
                      <a:r>
                        <a:rPr lang="en-US" sz="1400" dirty="0">
                          <a:solidFill>
                            <a:schemeClr val="bg1"/>
                          </a:solidFill>
                          <a:effectLst/>
                          <a:latin typeface="+mn-lt"/>
                          <a:ea typeface="Century Schoolbook"/>
                          <a:cs typeface="Century Schoolbook"/>
                        </a:rPr>
                        <a:t>utilizing sub-tables in header elements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7,079 </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9</a:t>
                      </a:r>
                    </a:p>
                  </a:txBody>
                  <a:tcPr marL="0" marR="0" marT="0" marB="0">
                    <a:solidFill>
                      <a:schemeClr val="tx1">
                        <a:alpha val="20000"/>
                      </a:schemeClr>
                    </a:solid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3</a:t>
                      </a: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5</a:t>
                      </a:r>
                    </a:p>
                  </a:txBody>
                  <a:tcPr marL="0" marR="0" marT="0" marB="0"/>
                </a:tc>
              </a:tr>
            </a:tbl>
          </a:graphicData>
        </a:graphic>
      </p:graphicFrame>
    </p:spTree>
    <p:extLst>
      <p:ext uri="{BB962C8B-B14F-4D97-AF65-F5344CB8AC3E}">
        <p14:creationId xmlns:p14="http://schemas.microsoft.com/office/powerpoint/2010/main" val="670477149"/>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Most Tractable Violations</a:t>
            </a:r>
            <a:endParaRPr lang="en-US" dirty="0"/>
          </a:p>
        </p:txBody>
      </p:sp>
      <p:graphicFrame>
        <p:nvGraphicFramePr>
          <p:cNvPr id="4" name="Content Placeholder 3" descr="Table of the most tractable violations, all of which are rated &quot;2&quot; on a 10-point scale. They are: &quot;Provide alternative text for images&quot;, &quot;Provide valid labels for form fields&quot;, &quot;Avoid the sole use of device dependent event handlers&quot;, &quot;Provide valid, concise, and meaningful alternative text for image buttons&quot;, &quot;Ensure frame titles are meaningful&quot;, &quot;Ensure the language of a document is set&quot;, &quot;Avoid unnecessary use of heading elements&quot;, and &quot;Ensure hr elements utilize relative sizing&quot;."/>
          <p:cNvGraphicFramePr>
            <a:graphicFrameLocks noGrp="1"/>
          </p:cNvGraphicFramePr>
          <p:nvPr>
            <p:ph idx="1"/>
            <p:extLst>
              <p:ext uri="{D42A27DB-BD31-4B8C-83A1-F6EECF244321}">
                <p14:modId xmlns:p14="http://schemas.microsoft.com/office/powerpoint/2010/main" val="143631771"/>
              </p:ext>
            </p:extLst>
          </p:nvPr>
        </p:nvGraphicFramePr>
        <p:xfrm>
          <a:off x="286518" y="1161506"/>
          <a:ext cx="8570964" cy="4902708"/>
        </p:xfrm>
        <a:graphic>
          <a:graphicData uri="http://schemas.openxmlformats.org/drawingml/2006/table">
            <a:tbl>
              <a:tblPr firstRow="1">
                <a:tableStyleId>{68D230F3-CF80-4859-8CE7-A43EE81993B5}</a:tableStyleId>
              </a:tblPr>
              <a:tblGrid>
                <a:gridCol w="2944368"/>
                <a:gridCol w="1029254"/>
                <a:gridCol w="1360866"/>
                <a:gridCol w="874806"/>
                <a:gridCol w="1240044"/>
                <a:gridCol w="1121626"/>
              </a:tblGrid>
              <a:tr h="370840">
                <a:tc>
                  <a:txBody>
                    <a:bodyPr/>
                    <a:lstStyle/>
                    <a:p>
                      <a:pPr algn="l" fontAlgn="b"/>
                      <a:r>
                        <a:rPr lang="en-US" sz="1400" b="1" i="0" u="none" strike="noStrike" dirty="0">
                          <a:solidFill>
                            <a:schemeClr val="bg1"/>
                          </a:solidFill>
                          <a:effectLst/>
                          <a:latin typeface="+mn-lt"/>
                        </a:rPr>
                        <a:t>Best Practice</a:t>
                      </a:r>
                    </a:p>
                  </a:txBody>
                  <a:tcPr anchor="b"/>
                </a:tc>
                <a:tc>
                  <a:txBody>
                    <a:bodyPr/>
                    <a:lstStyle/>
                    <a:p>
                      <a:pPr algn="ctr" fontAlgn="b"/>
                      <a:r>
                        <a:rPr lang="en-US" sz="1400" b="1" i="0" u="none" strike="noStrike" dirty="0">
                          <a:solidFill>
                            <a:schemeClr val="bg1"/>
                          </a:solidFill>
                          <a:effectLst/>
                          <a:latin typeface="+mn-lt"/>
                        </a:rPr>
                        <a:t>Violations</a:t>
                      </a:r>
                    </a:p>
                  </a:txBody>
                  <a:tcPr anchor="b">
                    <a:noFill/>
                  </a:tcPr>
                </a:tc>
                <a:tc>
                  <a:txBody>
                    <a:bodyPr/>
                    <a:lstStyle/>
                    <a:p>
                      <a:pPr algn="ctr" fontAlgn="b"/>
                      <a:r>
                        <a:rPr lang="en-US" sz="1400" b="1" i="0" u="none" strike="noStrike" dirty="0">
                          <a:solidFill>
                            <a:schemeClr val="bg1"/>
                          </a:solidFill>
                          <a:effectLst/>
                          <a:latin typeface="+mn-lt"/>
                        </a:rPr>
                        <a:t>Percentage of Pages with Violation</a:t>
                      </a:r>
                    </a:p>
                  </a:txBody>
                  <a:tcPr anchor="b">
                    <a:noFill/>
                  </a:tcPr>
                </a:tc>
                <a:tc>
                  <a:txBody>
                    <a:bodyPr/>
                    <a:lstStyle/>
                    <a:p>
                      <a:pPr algn="ctr" fontAlgn="b"/>
                      <a:r>
                        <a:rPr lang="en-US" sz="1400" b="1" i="0" u="none" strike="noStrike" dirty="0" smtClean="0">
                          <a:solidFill>
                            <a:schemeClr val="bg1"/>
                          </a:solidFill>
                          <a:effectLst/>
                          <a:latin typeface="+mn-lt"/>
                        </a:rPr>
                        <a:t>Severity</a:t>
                      </a:r>
                      <a:endParaRPr lang="en-US" sz="1400" b="1" i="0" u="none" strike="noStrike" dirty="0">
                        <a:solidFill>
                          <a:schemeClr val="bg1"/>
                        </a:solidFill>
                        <a:effectLst/>
                        <a:latin typeface="+mn-lt"/>
                      </a:endParaRPr>
                    </a:p>
                  </a:txBody>
                  <a:tcPr anchor="b">
                    <a:noFill/>
                  </a:tcPr>
                </a:tc>
                <a:tc>
                  <a:txBody>
                    <a:bodyPr/>
                    <a:lstStyle/>
                    <a:p>
                      <a:pPr algn="ctr" fontAlgn="b"/>
                      <a:r>
                        <a:rPr lang="en-US" sz="1400" b="1" i="0" u="none" strike="noStrike" dirty="0" smtClean="0">
                          <a:solidFill>
                            <a:schemeClr val="bg1"/>
                          </a:solidFill>
                          <a:effectLst/>
                          <a:latin typeface="+mn-lt"/>
                        </a:rPr>
                        <a:t>Noticeability</a:t>
                      </a:r>
                      <a:endParaRPr lang="en-US" sz="1400" b="1" i="0" u="none" strike="noStrike" dirty="0">
                        <a:solidFill>
                          <a:schemeClr val="bg1"/>
                        </a:solidFill>
                        <a:effectLst/>
                        <a:latin typeface="+mn-lt"/>
                      </a:endParaRPr>
                    </a:p>
                  </a:txBody>
                  <a:tcPr anchor="b"/>
                </a:tc>
                <a:tc>
                  <a:txBody>
                    <a:bodyPr/>
                    <a:lstStyle/>
                    <a:p>
                      <a:pPr algn="ctr" fontAlgn="b"/>
                      <a:r>
                        <a:rPr lang="en-US" sz="1400" b="1" i="0" u="none" strike="noStrike" dirty="0" smtClean="0">
                          <a:solidFill>
                            <a:schemeClr val="bg1"/>
                          </a:solidFill>
                          <a:effectLst/>
                          <a:latin typeface="+mn-lt"/>
                        </a:rPr>
                        <a:t>Tractability</a:t>
                      </a:r>
                      <a:endParaRPr lang="en-US" sz="1400" b="1" i="0" u="none" strike="noStrike" dirty="0">
                        <a:solidFill>
                          <a:schemeClr val="bg1"/>
                        </a:solidFill>
                        <a:effectLst/>
                        <a:latin typeface="+mn-lt"/>
                      </a:endParaRPr>
                    </a:p>
                  </a:txBody>
                  <a:tcPr anchor="b">
                    <a:solidFill>
                      <a:schemeClr val="tx1">
                        <a:alpha val="20000"/>
                      </a:schemeClr>
                    </a:solidFill>
                  </a:tcPr>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Provide </a:t>
                      </a:r>
                      <a:r>
                        <a:rPr lang="en-US" sz="1400" dirty="0">
                          <a:solidFill>
                            <a:schemeClr val="bg1"/>
                          </a:solidFill>
                          <a:effectLst/>
                          <a:latin typeface="+mn-lt"/>
                          <a:ea typeface="Century Schoolbook"/>
                          <a:cs typeface="Century Schoolbook"/>
                        </a:rPr>
                        <a:t>alternative text for images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401,021 </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32%</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solidFill>
                      <a:schemeClr val="tx1">
                        <a:alpha val="20000"/>
                      </a:schemeClr>
                    </a:solidFill>
                  </a:tcPr>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Provide </a:t>
                      </a:r>
                      <a:r>
                        <a:rPr lang="en-US" sz="1400" dirty="0">
                          <a:solidFill>
                            <a:schemeClr val="bg1"/>
                          </a:solidFill>
                          <a:effectLst/>
                          <a:latin typeface="+mn-lt"/>
                          <a:ea typeface="Century Schoolbook"/>
                          <a:cs typeface="Century Schoolbook"/>
                        </a:rPr>
                        <a:t>valid labels for form fields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183,732 </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20%</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6</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solidFill>
                      <a:schemeClr val="tx1">
                        <a:alpha val="20000"/>
                      </a:schemeClr>
                    </a:solidFill>
                  </a:tcPr>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Avoid </a:t>
                      </a:r>
                      <a:r>
                        <a:rPr lang="en-US" sz="1400" dirty="0">
                          <a:solidFill>
                            <a:schemeClr val="bg1"/>
                          </a:solidFill>
                          <a:effectLst/>
                          <a:latin typeface="+mn-lt"/>
                          <a:ea typeface="Century Schoolbook"/>
                          <a:cs typeface="Century Schoolbook"/>
                        </a:rPr>
                        <a:t>the sole use of device dependent event handlers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258,248 </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5%</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8</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7</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solidFill>
                      <a:schemeClr val="tx1">
                        <a:alpha val="20000"/>
                      </a:schemeClr>
                    </a:solidFill>
                  </a:tcPr>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Provide </a:t>
                      </a:r>
                      <a:r>
                        <a:rPr lang="en-US" sz="1400" dirty="0">
                          <a:solidFill>
                            <a:schemeClr val="bg1"/>
                          </a:solidFill>
                          <a:effectLst/>
                          <a:latin typeface="+mn-lt"/>
                          <a:ea typeface="Century Schoolbook"/>
                          <a:cs typeface="Century Schoolbook"/>
                        </a:rPr>
                        <a:t>valid, concise, and meaningful alternative text for image buttons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38,769 </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6</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8</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solidFill>
                      <a:schemeClr val="tx1">
                        <a:alpha val="20000"/>
                      </a:schemeClr>
                    </a:solidFill>
                  </a:tcPr>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Ensure </a:t>
                      </a:r>
                      <a:r>
                        <a:rPr lang="en-US" sz="1400" dirty="0">
                          <a:solidFill>
                            <a:schemeClr val="bg1"/>
                          </a:solidFill>
                          <a:effectLst/>
                          <a:latin typeface="+mn-lt"/>
                          <a:ea typeface="Century Schoolbook"/>
                          <a:cs typeface="Century Schoolbook"/>
                        </a:rPr>
                        <a:t>frame titles are meaningful</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51,230 </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8%</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7</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6</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solidFill>
                      <a:schemeClr val="tx1">
                        <a:alpha val="20000"/>
                      </a:schemeClr>
                    </a:solidFill>
                  </a:tcPr>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Ensure </a:t>
                      </a:r>
                      <a:r>
                        <a:rPr lang="en-US" sz="1400" dirty="0">
                          <a:solidFill>
                            <a:schemeClr val="bg1"/>
                          </a:solidFill>
                          <a:effectLst/>
                          <a:latin typeface="+mn-lt"/>
                          <a:ea typeface="Century Schoolbook"/>
                          <a:cs typeface="Century Schoolbook"/>
                        </a:rPr>
                        <a:t>the language of a document is set</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183,103 </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46%</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6</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solidFill>
                      <a:schemeClr val="tx1">
                        <a:alpha val="20000"/>
                      </a:schemeClr>
                    </a:solidFill>
                  </a:tcPr>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Avoid </a:t>
                      </a:r>
                      <a:r>
                        <a:rPr lang="en-US" sz="1400" dirty="0">
                          <a:solidFill>
                            <a:schemeClr val="bg1"/>
                          </a:solidFill>
                          <a:effectLst/>
                          <a:latin typeface="+mn-lt"/>
                          <a:ea typeface="Century Schoolbook"/>
                          <a:cs typeface="Century Schoolbook"/>
                        </a:rPr>
                        <a:t>unnecessary use of heading elements</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700,781 </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10%</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3</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3</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solidFill>
                      <a:schemeClr val="tx1">
                        <a:alpha val="20000"/>
                      </a:schemeClr>
                    </a:solidFill>
                  </a:tcPr>
                </a:tc>
              </a:tr>
              <a:tr h="370840">
                <a:tc>
                  <a:txBody>
                    <a:bodyPr/>
                    <a:lstStyle/>
                    <a:p>
                      <a:pPr marL="0" marR="0">
                        <a:lnSpc>
                          <a:spcPct val="115000"/>
                        </a:lnSpc>
                        <a:spcBef>
                          <a:spcPts val="0"/>
                        </a:spcBef>
                        <a:spcAft>
                          <a:spcPts val="0"/>
                        </a:spcAft>
                      </a:pPr>
                      <a:r>
                        <a:rPr lang="en-US" sz="1400" dirty="0" smtClean="0">
                          <a:solidFill>
                            <a:schemeClr val="bg1"/>
                          </a:solidFill>
                          <a:effectLst/>
                          <a:latin typeface="+mn-lt"/>
                          <a:ea typeface="Century Schoolbook"/>
                          <a:cs typeface="Century Schoolbook"/>
                        </a:rPr>
                        <a:t>1 (T).</a:t>
                      </a:r>
                      <a:r>
                        <a:rPr lang="en-US" sz="1400" baseline="0" dirty="0" smtClean="0">
                          <a:solidFill>
                            <a:schemeClr val="bg1"/>
                          </a:solidFill>
                          <a:effectLst/>
                          <a:latin typeface="+mn-lt"/>
                          <a:ea typeface="Century Schoolbook"/>
                          <a:cs typeface="Century Schoolbook"/>
                        </a:rPr>
                        <a:t> </a:t>
                      </a:r>
                      <a:r>
                        <a:rPr lang="en-US" sz="1400" dirty="0" smtClean="0">
                          <a:solidFill>
                            <a:schemeClr val="bg1"/>
                          </a:solidFill>
                          <a:effectLst/>
                          <a:latin typeface="+mn-lt"/>
                          <a:ea typeface="Century Schoolbook"/>
                          <a:cs typeface="Century Schoolbook"/>
                        </a:rPr>
                        <a:t>Ensure </a:t>
                      </a:r>
                      <a:r>
                        <a:rPr lang="en-US" sz="1400" dirty="0" err="1">
                          <a:solidFill>
                            <a:schemeClr val="bg1"/>
                          </a:solidFill>
                          <a:effectLst/>
                          <a:latin typeface="+mn-lt"/>
                          <a:ea typeface="Century Schoolbook"/>
                          <a:cs typeface="Century Schoolbook"/>
                        </a:rPr>
                        <a:t>hr</a:t>
                      </a:r>
                      <a:r>
                        <a:rPr lang="en-US" sz="1400" dirty="0">
                          <a:solidFill>
                            <a:schemeClr val="bg1"/>
                          </a:solidFill>
                          <a:effectLst/>
                          <a:latin typeface="+mn-lt"/>
                          <a:ea typeface="Century Schoolbook"/>
                          <a:cs typeface="Century Schoolbook"/>
                        </a:rPr>
                        <a:t> elements utilize relative sizing</a:t>
                      </a:r>
                    </a:p>
                  </a:txBody>
                  <a:tcPr marL="0" marR="0" marT="0" marB="0"/>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          195 </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0%</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4</a:t>
                      </a:r>
                    </a:p>
                  </a:txBody>
                  <a:tcPr marL="0" marR="0" marT="0" marB="0">
                    <a:noFill/>
                  </a:tcPr>
                </a:tc>
                <a:tc>
                  <a:txBody>
                    <a:bodyPr/>
                    <a:lstStyle/>
                    <a:p>
                      <a:pPr marL="0" marR="0" algn="r">
                        <a:lnSpc>
                          <a:spcPct val="115000"/>
                        </a:lnSpc>
                        <a:spcBef>
                          <a:spcPts val="0"/>
                        </a:spcBef>
                        <a:spcAft>
                          <a:spcPts val="0"/>
                        </a:spcAft>
                      </a:pPr>
                      <a:r>
                        <a:rPr lang="en-US" sz="1400">
                          <a:solidFill>
                            <a:schemeClr val="bg1"/>
                          </a:solidFill>
                          <a:effectLst/>
                          <a:latin typeface="+mn-lt"/>
                          <a:ea typeface="Century Schoolbook"/>
                          <a:cs typeface="Century Schoolbook"/>
                        </a:rPr>
                        <a:t>2</a:t>
                      </a:r>
                    </a:p>
                  </a:txBody>
                  <a:tcPr marL="0" marR="0" marT="0" marB="0"/>
                </a:tc>
                <a:tc>
                  <a:txBody>
                    <a:bodyPr/>
                    <a:lstStyle/>
                    <a:p>
                      <a:pPr marL="0" marR="0" algn="r">
                        <a:lnSpc>
                          <a:spcPct val="115000"/>
                        </a:lnSpc>
                        <a:spcBef>
                          <a:spcPts val="0"/>
                        </a:spcBef>
                        <a:spcAft>
                          <a:spcPts val="0"/>
                        </a:spcAft>
                      </a:pPr>
                      <a:r>
                        <a:rPr lang="en-US" sz="1400" dirty="0">
                          <a:solidFill>
                            <a:schemeClr val="bg1"/>
                          </a:solidFill>
                          <a:effectLst/>
                          <a:latin typeface="+mn-lt"/>
                          <a:ea typeface="Century Schoolbook"/>
                          <a:cs typeface="Century Schoolbook"/>
                        </a:rPr>
                        <a:t>2</a:t>
                      </a:r>
                    </a:p>
                  </a:txBody>
                  <a:tcPr marL="0" marR="0" marT="0" marB="0">
                    <a:solidFill>
                      <a:schemeClr val="tx1">
                        <a:alpha val="20000"/>
                      </a:schemeClr>
                    </a:solidFill>
                  </a:tcPr>
                </a:tc>
              </a:tr>
            </a:tbl>
          </a:graphicData>
        </a:graphic>
      </p:graphicFrame>
    </p:spTree>
    <p:extLst>
      <p:ext uri="{BB962C8B-B14F-4D97-AF65-F5344CB8AC3E}">
        <p14:creationId xmlns:p14="http://schemas.microsoft.com/office/powerpoint/2010/main" val="4123384407"/>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2144" y="2705726"/>
            <a:ext cx="6839712" cy="1446550"/>
          </a:xfrm>
        </p:spPr>
        <p:txBody>
          <a:bodyPr>
            <a:spAutoFit/>
          </a:bodyPr>
          <a:lstStyle/>
          <a:p>
            <a:pPr algn="ctr"/>
            <a:r>
              <a:rPr lang="en-US" sz="4400" b="0" cap="none" dirty="0" smtClean="0"/>
              <a:t>Assessment of PDF Documents</a:t>
            </a:r>
            <a:endParaRPr lang="en-US" sz="4400" b="0" cap="none" dirty="0"/>
          </a:p>
        </p:txBody>
      </p:sp>
    </p:spTree>
    <p:extLst>
      <p:ext uri="{BB962C8B-B14F-4D97-AF65-F5344CB8AC3E}">
        <p14:creationId xmlns:p14="http://schemas.microsoft.com/office/powerpoint/2010/main" val="3212595203"/>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CommonLook Clarity Scan</a:t>
            </a:r>
            <a:endParaRPr lang="en-US" dirty="0"/>
          </a:p>
        </p:txBody>
      </p:sp>
      <p:sp>
        <p:nvSpPr>
          <p:cNvPr id="3" name="Content Placeholder 2"/>
          <p:cNvSpPr>
            <a:spLocks noGrp="1"/>
          </p:cNvSpPr>
          <p:nvPr>
            <p:ph idx="1"/>
          </p:nvPr>
        </p:nvSpPr>
        <p:spPr/>
        <p:txBody>
          <a:bodyPr>
            <a:normAutofit/>
          </a:bodyPr>
          <a:lstStyle/>
          <a:p>
            <a:r>
              <a:rPr lang="en-US" dirty="0" smtClean="0"/>
              <a:t>First of its kind</a:t>
            </a:r>
            <a:endParaRPr lang="en-US" dirty="0"/>
          </a:p>
          <a:p>
            <a:r>
              <a:rPr lang="en-US" dirty="0" smtClean="0"/>
              <a:t>124 agency home page domains, as represented in the Agencies &amp; Associations Listing page on the Kansas.gov website (with corrections and a few additions)</a:t>
            </a:r>
          </a:p>
          <a:p>
            <a:r>
              <a:rPr lang="en-US" dirty="0" smtClean="0"/>
              <a:t>Spidered each site without limit</a:t>
            </a:r>
          </a:p>
          <a:p>
            <a:r>
              <a:rPr lang="en-US" dirty="0" smtClean="0"/>
              <a:t>Automated testing</a:t>
            </a:r>
          </a:p>
        </p:txBody>
      </p:sp>
    </p:spTree>
    <p:extLst>
      <p:ext uri="{BB962C8B-B14F-4D97-AF65-F5344CB8AC3E}">
        <p14:creationId xmlns:p14="http://schemas.microsoft.com/office/powerpoint/2010/main" val="282517209"/>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lstStyle/>
          <a:p>
            <a:r>
              <a:rPr lang="en-US" dirty="0" smtClean="0"/>
              <a:t>91,814 PDF files </a:t>
            </a:r>
            <a:r>
              <a:rPr lang="en-US" dirty="0"/>
              <a:t>scanned</a:t>
            </a:r>
          </a:p>
          <a:p>
            <a:r>
              <a:rPr lang="en-US" dirty="0" smtClean="0"/>
              <a:t>1,032,326 pages</a:t>
            </a:r>
            <a:endParaRPr lang="en-US" dirty="0"/>
          </a:p>
          <a:p>
            <a:r>
              <a:rPr lang="en-US" dirty="0" smtClean="0"/>
              <a:t>79,873 files failed one ore more of the accessibility checks (87.0%)</a:t>
            </a:r>
          </a:p>
          <a:p>
            <a:r>
              <a:rPr lang="en-US" dirty="0" smtClean="0"/>
              <a:t>58,828 files were found to be untagged (64.1%)</a:t>
            </a:r>
          </a:p>
        </p:txBody>
      </p:sp>
    </p:spTree>
    <p:extLst>
      <p:ext uri="{BB962C8B-B14F-4D97-AF65-F5344CB8AC3E}">
        <p14:creationId xmlns:p14="http://schemas.microsoft.com/office/powerpoint/2010/main" val="2649588732"/>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PDF Accessibility / </a:t>
            </a:r>
            <a:r>
              <a:rPr lang="en-US" dirty="0" err="1" smtClean="0"/>
              <a:t>CommonLook</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58080290"/>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noAutofit/>
          </a:bodyPr>
          <a:lstStyle/>
          <a:p>
            <a:r>
              <a:rPr lang="en-US" sz="3200" dirty="0" smtClean="0"/>
              <a:t>CommonLook Office &amp; CommonLook PDF</a:t>
            </a:r>
            <a:endParaRPr lang="en-US" sz="3200" dirty="0"/>
          </a:p>
        </p:txBody>
      </p:sp>
      <p:sp>
        <p:nvSpPr>
          <p:cNvPr id="3" name="Content Placeholder 2"/>
          <p:cNvSpPr>
            <a:spLocks noGrp="1"/>
          </p:cNvSpPr>
          <p:nvPr>
            <p:ph idx="1"/>
          </p:nvPr>
        </p:nvSpPr>
        <p:spPr/>
        <p:txBody>
          <a:bodyPr>
            <a:normAutofit lnSpcReduction="10000"/>
          </a:bodyPr>
          <a:lstStyle/>
          <a:p>
            <a:pPr marL="0" indent="0">
              <a:buNone/>
            </a:pPr>
            <a:r>
              <a:rPr lang="en-US" dirty="0" smtClean="0"/>
              <a:t>Recap:</a:t>
            </a:r>
          </a:p>
          <a:p>
            <a:pPr lvl="1"/>
            <a:r>
              <a:rPr lang="en-US" dirty="0" smtClean="0"/>
              <a:t>PDF accessibility tools</a:t>
            </a:r>
          </a:p>
          <a:p>
            <a:pPr lvl="2"/>
            <a:r>
              <a:rPr lang="en-US" i="1" dirty="0" smtClean="0"/>
              <a:t>CommonLook Office </a:t>
            </a:r>
            <a:r>
              <a:rPr lang="en-US" dirty="0" smtClean="0"/>
              <a:t>is for non-technical content creators using Microsoft Office (specifically, Word and PowerPoint)</a:t>
            </a:r>
          </a:p>
          <a:p>
            <a:pPr lvl="2"/>
            <a:r>
              <a:rPr lang="en-US" i="1" dirty="0" smtClean="0"/>
              <a:t>CommonLook PDF </a:t>
            </a:r>
            <a:r>
              <a:rPr lang="en-US" dirty="0" smtClean="0"/>
              <a:t>is for more technical users who need to tag existing PDFs using Adobe Acrobat Professional</a:t>
            </a:r>
          </a:p>
          <a:p>
            <a:pPr lvl="1"/>
            <a:r>
              <a:rPr lang="en-US" dirty="0" smtClean="0"/>
              <a:t>After trial evaluation, we decided to ask agencies to estimate the number of potential users to determine available pricing.</a:t>
            </a:r>
          </a:p>
        </p:txBody>
      </p:sp>
    </p:spTree>
    <p:extLst>
      <p:ext uri="{BB962C8B-B14F-4D97-AF65-F5344CB8AC3E}">
        <p14:creationId xmlns:p14="http://schemas.microsoft.com/office/powerpoint/2010/main" val="2201570936"/>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noAutofit/>
          </a:bodyPr>
          <a:lstStyle/>
          <a:p>
            <a:r>
              <a:rPr lang="en-US" sz="3200" dirty="0" smtClean="0"/>
              <a:t>CommonLook Office &amp; CommonLook PDF</a:t>
            </a:r>
            <a:endParaRPr lang="en-US" sz="3200" dirty="0"/>
          </a:p>
        </p:txBody>
      </p:sp>
      <p:sp>
        <p:nvSpPr>
          <p:cNvPr id="3" name="Content Placeholder 2"/>
          <p:cNvSpPr>
            <a:spLocks noGrp="1"/>
          </p:cNvSpPr>
          <p:nvPr>
            <p:ph idx="1"/>
          </p:nvPr>
        </p:nvSpPr>
        <p:spPr/>
        <p:txBody>
          <a:bodyPr>
            <a:normAutofit/>
          </a:bodyPr>
          <a:lstStyle/>
          <a:p>
            <a:r>
              <a:rPr lang="en-US" dirty="0" smtClean="0"/>
              <a:t>32 agency responses amounted to 945 estimated potential users of CommonLook Office, and 215 of CommonLook PDF.</a:t>
            </a:r>
          </a:p>
          <a:p>
            <a:r>
              <a:rPr lang="en-US" dirty="0" smtClean="0"/>
              <a:t>Based on this, </a:t>
            </a:r>
            <a:r>
              <a:rPr lang="en-US" dirty="0" err="1" smtClean="0"/>
              <a:t>NetCentric</a:t>
            </a:r>
            <a:r>
              <a:rPr lang="en-US" dirty="0" smtClean="0"/>
              <a:t> offered a proposal of:</a:t>
            </a:r>
          </a:p>
          <a:p>
            <a:pPr lvl="1"/>
            <a:r>
              <a:rPr lang="en-US" dirty="0" smtClean="0"/>
              <a:t>$157,225.50 for 500 licenses of CommonLook Office, or $314.45 per license</a:t>
            </a:r>
          </a:p>
          <a:p>
            <a:pPr lvl="1"/>
            <a:r>
              <a:rPr lang="en-US" dirty="0"/>
              <a:t>$</a:t>
            </a:r>
            <a:r>
              <a:rPr lang="en-US" dirty="0" smtClean="0"/>
              <a:t>152,856.00 </a:t>
            </a:r>
            <a:r>
              <a:rPr lang="en-US" dirty="0"/>
              <a:t>for </a:t>
            </a:r>
            <a:r>
              <a:rPr lang="en-US" dirty="0" smtClean="0"/>
              <a:t>200 </a:t>
            </a:r>
            <a:r>
              <a:rPr lang="en-US" dirty="0"/>
              <a:t>licenses of CommonLook </a:t>
            </a:r>
            <a:r>
              <a:rPr lang="en-US" dirty="0" smtClean="0"/>
              <a:t>PDF, </a:t>
            </a:r>
            <a:r>
              <a:rPr lang="en-US" dirty="0"/>
              <a:t>or </a:t>
            </a:r>
            <a:r>
              <a:rPr lang="en-US" dirty="0" smtClean="0"/>
              <a:t>$768.28 </a:t>
            </a:r>
            <a:r>
              <a:rPr lang="en-US" dirty="0"/>
              <a:t>per </a:t>
            </a:r>
            <a:r>
              <a:rPr lang="en-US" dirty="0" smtClean="0"/>
              <a:t>license</a:t>
            </a:r>
            <a:endParaRPr lang="en-US" dirty="0"/>
          </a:p>
        </p:txBody>
      </p:sp>
    </p:spTree>
    <p:extLst>
      <p:ext uri="{BB962C8B-B14F-4D97-AF65-F5344CB8AC3E}">
        <p14:creationId xmlns:p14="http://schemas.microsoft.com/office/powerpoint/2010/main" val="2980548851"/>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noAutofit/>
          </a:bodyPr>
          <a:lstStyle/>
          <a:p>
            <a:r>
              <a:rPr lang="en-US" sz="3200" dirty="0" smtClean="0"/>
              <a:t>CommonLook Office &amp; CommonLook PDF</a:t>
            </a:r>
            <a:endParaRPr lang="en-US" sz="3200" dirty="0"/>
          </a:p>
        </p:txBody>
      </p:sp>
      <p:sp>
        <p:nvSpPr>
          <p:cNvPr id="3" name="Content Placeholder 2"/>
          <p:cNvSpPr>
            <a:spLocks noGrp="1"/>
          </p:cNvSpPr>
          <p:nvPr>
            <p:ph idx="1"/>
          </p:nvPr>
        </p:nvSpPr>
        <p:spPr/>
        <p:txBody>
          <a:bodyPr>
            <a:normAutofit/>
          </a:bodyPr>
          <a:lstStyle/>
          <a:p>
            <a:r>
              <a:rPr lang="en-US" dirty="0" smtClean="0"/>
              <a:t>Asking agencies to affirm or revise their interest in light of this pricing, I </a:t>
            </a:r>
            <a:r>
              <a:rPr lang="en-US" dirty="0"/>
              <a:t>received </a:t>
            </a:r>
            <a:r>
              <a:rPr lang="en-US" dirty="0" smtClean="0"/>
              <a:t>9 </a:t>
            </a:r>
            <a:r>
              <a:rPr lang="en-US" dirty="0"/>
              <a:t>agency responses </a:t>
            </a:r>
            <a:r>
              <a:rPr lang="en-US" dirty="0" smtClean="0"/>
              <a:t>amounting </a:t>
            </a:r>
            <a:r>
              <a:rPr lang="en-US" dirty="0"/>
              <a:t>to </a:t>
            </a:r>
            <a:r>
              <a:rPr lang="en-US" dirty="0" smtClean="0"/>
              <a:t>10 licenses </a:t>
            </a:r>
            <a:r>
              <a:rPr lang="en-US" dirty="0"/>
              <a:t>of CommonLook </a:t>
            </a:r>
            <a:r>
              <a:rPr lang="en-US" dirty="0" smtClean="0"/>
              <a:t>Office </a:t>
            </a:r>
            <a:r>
              <a:rPr lang="en-US" dirty="0"/>
              <a:t>and </a:t>
            </a:r>
            <a:r>
              <a:rPr lang="en-US" dirty="0" smtClean="0"/>
              <a:t>8 </a:t>
            </a:r>
            <a:r>
              <a:rPr lang="en-US" dirty="0"/>
              <a:t>of CommonLook PDF</a:t>
            </a:r>
            <a:r>
              <a:rPr lang="en-US" dirty="0" smtClean="0"/>
              <a:t>.</a:t>
            </a:r>
            <a:endParaRPr lang="en-US" dirty="0"/>
          </a:p>
        </p:txBody>
      </p:sp>
    </p:spTree>
    <p:extLst>
      <p:ext uri="{BB962C8B-B14F-4D97-AF65-F5344CB8AC3E}">
        <p14:creationId xmlns:p14="http://schemas.microsoft.com/office/powerpoint/2010/main" val="4023921457"/>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noAutofit/>
          </a:bodyPr>
          <a:lstStyle/>
          <a:p>
            <a:r>
              <a:rPr lang="en-US" sz="3200" dirty="0" smtClean="0"/>
              <a:t>CommonLook Office &amp; CommonLook PDF</a:t>
            </a:r>
            <a:endParaRPr lang="en-US" sz="3200" dirty="0"/>
          </a:p>
        </p:txBody>
      </p:sp>
      <p:sp>
        <p:nvSpPr>
          <p:cNvPr id="3" name="Content Placeholder 2"/>
          <p:cNvSpPr>
            <a:spLocks noGrp="1"/>
          </p:cNvSpPr>
          <p:nvPr>
            <p:ph idx="1"/>
          </p:nvPr>
        </p:nvSpPr>
        <p:spPr/>
        <p:txBody>
          <a:bodyPr>
            <a:normAutofit/>
          </a:bodyPr>
          <a:lstStyle/>
          <a:p>
            <a:r>
              <a:rPr lang="en-US" dirty="0" smtClean="0"/>
              <a:t>Standard pricing from SHI:</a:t>
            </a:r>
          </a:p>
          <a:p>
            <a:pPr lvl="1"/>
            <a:r>
              <a:rPr lang="en-US" dirty="0" smtClean="0"/>
              <a:t>CommonLook Office:</a:t>
            </a:r>
          </a:p>
          <a:p>
            <a:pPr lvl="2"/>
            <a:r>
              <a:rPr lang="en-US" dirty="0" smtClean="0"/>
              <a:t>1 license:	$463.00</a:t>
            </a:r>
          </a:p>
          <a:p>
            <a:pPr lvl="2"/>
            <a:r>
              <a:rPr lang="en-US" dirty="0" smtClean="0"/>
              <a:t>5-pack:	$1,930.00, or $386.00 per user</a:t>
            </a:r>
          </a:p>
          <a:p>
            <a:pPr lvl="2"/>
            <a:r>
              <a:rPr lang="en-US" dirty="0" smtClean="0"/>
              <a:t>10-pack:	$3,607.00, or $360.70 per user</a:t>
            </a:r>
          </a:p>
          <a:p>
            <a:pPr lvl="1"/>
            <a:r>
              <a:rPr lang="en-US" dirty="0" smtClean="0"/>
              <a:t>CommonLook PDF:</a:t>
            </a:r>
          </a:p>
          <a:p>
            <a:pPr lvl="2"/>
            <a:r>
              <a:rPr lang="en-US" dirty="0" smtClean="0"/>
              <a:t>1 license:	$1,003.00</a:t>
            </a:r>
          </a:p>
          <a:p>
            <a:pPr lvl="2"/>
            <a:r>
              <a:rPr lang="en-US" dirty="0" smtClean="0"/>
              <a:t>5-pack:	$4,864.00, or $972.80 per user</a:t>
            </a:r>
          </a:p>
          <a:p>
            <a:pPr lvl="2"/>
            <a:r>
              <a:rPr lang="en-US" dirty="0" smtClean="0"/>
              <a:t>10-pack:	$9,643.00, or $964.30 per user</a:t>
            </a:r>
            <a:endParaRPr lang="en-US" dirty="0"/>
          </a:p>
        </p:txBody>
      </p:sp>
    </p:spTree>
    <p:extLst>
      <p:ext uri="{BB962C8B-B14F-4D97-AF65-F5344CB8AC3E}">
        <p14:creationId xmlns:p14="http://schemas.microsoft.com/office/powerpoint/2010/main" val="109209714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829983"/>
            <a:ext cx="7772400" cy="1938992"/>
          </a:xfrm>
        </p:spPr>
        <p:txBody>
          <a:bodyPr>
            <a:spAutoFit/>
          </a:bodyPr>
          <a:lstStyle/>
          <a:p>
            <a:r>
              <a:rPr lang="en-US" dirty="0" smtClean="0"/>
              <a:t>KPAT Annual Report /</a:t>
            </a:r>
            <a:br>
              <a:rPr lang="en-US" dirty="0" smtClean="0"/>
            </a:br>
            <a:r>
              <a:rPr lang="en-US" dirty="0" smtClean="0"/>
              <a:t>Accessibility Status of State of Kansas Websites</a:t>
            </a:r>
            <a:endParaRPr lang="en-US" dirty="0"/>
          </a:p>
        </p:txBody>
      </p:sp>
    </p:spTree>
    <p:extLst>
      <p:ext uri="{BB962C8B-B14F-4D97-AF65-F5344CB8AC3E}">
        <p14:creationId xmlns:p14="http://schemas.microsoft.com/office/powerpoint/2010/main" val="3972633597"/>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CommonLook Services</a:t>
            </a:r>
            <a:endParaRPr lang="en-US" dirty="0"/>
          </a:p>
        </p:txBody>
      </p:sp>
      <p:sp>
        <p:nvSpPr>
          <p:cNvPr id="3" name="Content Placeholder 2"/>
          <p:cNvSpPr>
            <a:spLocks noGrp="1"/>
          </p:cNvSpPr>
          <p:nvPr>
            <p:ph idx="1"/>
          </p:nvPr>
        </p:nvSpPr>
        <p:spPr/>
        <p:txBody>
          <a:bodyPr/>
          <a:lstStyle/>
          <a:p>
            <a:r>
              <a:rPr lang="en-US" dirty="0" smtClean="0"/>
              <a:t>An alternative </a:t>
            </a:r>
            <a:r>
              <a:rPr lang="en-US" dirty="0" err="1" smtClean="0"/>
              <a:t>NetCentric</a:t>
            </a:r>
            <a:r>
              <a:rPr lang="en-US" dirty="0" smtClean="0"/>
              <a:t> has proposed is their remediation service.</a:t>
            </a:r>
          </a:p>
          <a:p>
            <a:r>
              <a:rPr lang="en-US" dirty="0" smtClean="0"/>
              <a:t>One possibility would be to identify some number of “top” documents for immediate remediation.</a:t>
            </a:r>
          </a:p>
          <a:p>
            <a:r>
              <a:rPr lang="en-US" dirty="0" smtClean="0"/>
              <a:t>As an example, </a:t>
            </a:r>
            <a:r>
              <a:rPr lang="en-US" dirty="0" err="1" smtClean="0"/>
              <a:t>NetCentric</a:t>
            </a:r>
            <a:r>
              <a:rPr lang="en-US" dirty="0" smtClean="0"/>
              <a:t> looked at one entity and provided a sample quote.</a:t>
            </a:r>
          </a:p>
          <a:p>
            <a:pPr lvl="1"/>
            <a:r>
              <a:rPr lang="en-US" dirty="0" smtClean="0"/>
              <a:t>1,383 PDF files; arbitrarily selected  “top” 120.</a:t>
            </a:r>
          </a:p>
        </p:txBody>
      </p:sp>
    </p:spTree>
    <p:extLst>
      <p:ext uri="{BB962C8B-B14F-4D97-AF65-F5344CB8AC3E}">
        <p14:creationId xmlns:p14="http://schemas.microsoft.com/office/powerpoint/2010/main" val="2879163912"/>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CommonLook Services</a:t>
            </a:r>
            <a:endParaRPr lang="en-US" dirty="0"/>
          </a:p>
        </p:txBody>
      </p:sp>
      <p:sp>
        <p:nvSpPr>
          <p:cNvPr id="6" name="Content Placeholder 5"/>
          <p:cNvSpPr>
            <a:spLocks noGrp="1"/>
          </p:cNvSpPr>
          <p:nvPr>
            <p:ph idx="1"/>
          </p:nvPr>
        </p:nvSpPr>
        <p:spPr>
          <a:xfrm>
            <a:off x="457200" y="4365130"/>
            <a:ext cx="8229600" cy="1077218"/>
          </a:xfrm>
        </p:spPr>
        <p:txBody>
          <a:bodyPr>
            <a:spAutoFit/>
          </a:bodyPr>
          <a:lstStyle/>
          <a:p>
            <a:r>
              <a:rPr lang="en-US" dirty="0"/>
              <a:t>Quote for 120 files totaling 826 pages: $</a:t>
            </a:r>
            <a:r>
              <a:rPr lang="en-US" dirty="0" smtClean="0"/>
              <a:t>11,264</a:t>
            </a:r>
            <a:endParaRPr lang="en-US" dirty="0"/>
          </a:p>
        </p:txBody>
      </p:sp>
      <p:graphicFrame>
        <p:nvGraphicFramePr>
          <p:cNvPr id="4" name="Table 3" descr="Table of various ways to summarize the CommonLook Services sample price proposal. The number of pages per file ranged from 1 to 39, with a mean of 7, a median of 6, and a mode of 1. The price per page ranged from $6 to $125, with a mean of $21, a median of $10, and a mode of $8. The quote for a file ranged from $8 to $510, with a mean of $94, a median of $72, and a mode of $16."/>
          <p:cNvGraphicFramePr>
            <a:graphicFrameLocks noGrp="1"/>
          </p:cNvGraphicFramePr>
          <p:nvPr>
            <p:extLst>
              <p:ext uri="{D42A27DB-BD31-4B8C-83A1-F6EECF244321}">
                <p14:modId xmlns:p14="http://schemas.microsoft.com/office/powerpoint/2010/main" val="352971238"/>
              </p:ext>
            </p:extLst>
          </p:nvPr>
        </p:nvGraphicFramePr>
        <p:xfrm>
          <a:off x="928846" y="1600200"/>
          <a:ext cx="7286308" cy="1981200"/>
        </p:xfrm>
        <a:graphic>
          <a:graphicData uri="http://schemas.openxmlformats.org/drawingml/2006/table">
            <a:tbl>
              <a:tblPr firstRow="1" firstCol="1">
                <a:tableStyleId>{68D230F3-CF80-4859-8CE7-A43EE81993B5}</a:tableStyleId>
              </a:tblPr>
              <a:tblGrid>
                <a:gridCol w="1127443"/>
                <a:gridCol w="2327593"/>
                <a:gridCol w="2002155"/>
                <a:gridCol w="1829117"/>
              </a:tblGrid>
              <a:tr h="370840">
                <a:tc>
                  <a:txBody>
                    <a:bodyPr/>
                    <a:lstStyle/>
                    <a:p>
                      <a:endParaRPr lang="en-US" sz="2000" dirty="0">
                        <a:solidFill>
                          <a:schemeClr val="bg1"/>
                        </a:solidFill>
                      </a:endParaRPr>
                    </a:p>
                  </a:txBody>
                  <a:tcPr/>
                </a:tc>
                <a:tc>
                  <a:txBody>
                    <a:bodyPr/>
                    <a:lstStyle/>
                    <a:p>
                      <a:pPr algn="ctr"/>
                      <a:r>
                        <a:rPr lang="en-US" sz="2000" dirty="0" smtClean="0">
                          <a:solidFill>
                            <a:schemeClr val="bg1"/>
                          </a:solidFill>
                        </a:rPr>
                        <a:t>Number of pages</a:t>
                      </a:r>
                      <a:endParaRPr lang="en-US" sz="2000" dirty="0">
                        <a:solidFill>
                          <a:schemeClr val="bg1"/>
                        </a:solidFill>
                      </a:endParaRPr>
                    </a:p>
                  </a:txBody>
                  <a:tcPr/>
                </a:tc>
                <a:tc>
                  <a:txBody>
                    <a:bodyPr/>
                    <a:lstStyle/>
                    <a:p>
                      <a:pPr algn="ctr"/>
                      <a:r>
                        <a:rPr lang="en-US" sz="2000" dirty="0" smtClean="0">
                          <a:solidFill>
                            <a:schemeClr val="bg1"/>
                          </a:solidFill>
                        </a:rPr>
                        <a:t>Price per page</a:t>
                      </a:r>
                      <a:endParaRPr lang="en-US" sz="2000" dirty="0">
                        <a:solidFill>
                          <a:schemeClr val="bg1"/>
                        </a:solidFill>
                      </a:endParaRPr>
                    </a:p>
                  </a:txBody>
                  <a:tcPr/>
                </a:tc>
                <a:tc>
                  <a:txBody>
                    <a:bodyPr/>
                    <a:lstStyle/>
                    <a:p>
                      <a:pPr algn="ctr"/>
                      <a:r>
                        <a:rPr lang="en-US" sz="2000" dirty="0" smtClean="0">
                          <a:solidFill>
                            <a:schemeClr val="bg1"/>
                          </a:solidFill>
                        </a:rPr>
                        <a:t>Quote for file</a:t>
                      </a:r>
                      <a:endParaRPr lang="en-US" sz="2000" dirty="0">
                        <a:solidFill>
                          <a:schemeClr val="bg1"/>
                        </a:solidFill>
                      </a:endParaRPr>
                    </a:p>
                  </a:txBody>
                  <a:tcPr/>
                </a:tc>
              </a:tr>
              <a:tr h="370840">
                <a:tc>
                  <a:txBody>
                    <a:bodyPr/>
                    <a:lstStyle/>
                    <a:p>
                      <a:r>
                        <a:rPr lang="en-US" sz="2000" dirty="0" smtClean="0">
                          <a:solidFill>
                            <a:schemeClr val="bg1"/>
                          </a:solidFill>
                        </a:rPr>
                        <a:t>Range</a:t>
                      </a:r>
                      <a:endParaRPr lang="en-US" sz="2000" dirty="0">
                        <a:solidFill>
                          <a:schemeClr val="bg1"/>
                        </a:solidFill>
                      </a:endParaRPr>
                    </a:p>
                  </a:txBody>
                  <a:tcPr/>
                </a:tc>
                <a:tc>
                  <a:txBody>
                    <a:bodyPr/>
                    <a:lstStyle/>
                    <a:p>
                      <a:pPr algn="r"/>
                      <a:r>
                        <a:rPr lang="en-US" sz="2000" dirty="0" smtClean="0">
                          <a:solidFill>
                            <a:schemeClr val="bg1"/>
                          </a:solidFill>
                        </a:rPr>
                        <a:t>1–39</a:t>
                      </a:r>
                      <a:endParaRPr lang="en-US" sz="2000" dirty="0">
                        <a:solidFill>
                          <a:schemeClr val="bg1"/>
                        </a:solidFill>
                      </a:endParaRPr>
                    </a:p>
                  </a:txBody>
                  <a:tcPr/>
                </a:tc>
                <a:tc>
                  <a:txBody>
                    <a:bodyPr/>
                    <a:lstStyle/>
                    <a:p>
                      <a:pPr algn="r"/>
                      <a:r>
                        <a:rPr lang="en-US" sz="2000" dirty="0" smtClean="0">
                          <a:solidFill>
                            <a:schemeClr val="bg1"/>
                          </a:solidFill>
                        </a:rPr>
                        <a:t>$6–$125</a:t>
                      </a:r>
                      <a:endParaRPr lang="en-US" sz="2000" dirty="0">
                        <a:solidFill>
                          <a:schemeClr val="bg1"/>
                        </a:solidFill>
                      </a:endParaRPr>
                    </a:p>
                  </a:txBody>
                  <a:tcPr/>
                </a:tc>
                <a:tc>
                  <a:txBody>
                    <a:bodyPr/>
                    <a:lstStyle/>
                    <a:p>
                      <a:pPr algn="r"/>
                      <a:r>
                        <a:rPr lang="en-US" sz="2000" dirty="0" smtClean="0">
                          <a:solidFill>
                            <a:schemeClr val="bg1"/>
                          </a:solidFill>
                        </a:rPr>
                        <a:t>$8–$510</a:t>
                      </a:r>
                      <a:endParaRPr lang="en-US" sz="2000" dirty="0">
                        <a:solidFill>
                          <a:schemeClr val="bg1"/>
                        </a:solidFill>
                      </a:endParaRPr>
                    </a:p>
                  </a:txBody>
                  <a:tcPr/>
                </a:tc>
              </a:tr>
              <a:tr h="370840">
                <a:tc>
                  <a:txBody>
                    <a:bodyPr/>
                    <a:lstStyle/>
                    <a:p>
                      <a:r>
                        <a:rPr lang="en-US" sz="2000" dirty="0" smtClean="0">
                          <a:solidFill>
                            <a:schemeClr val="bg1"/>
                          </a:solidFill>
                        </a:rPr>
                        <a:t>Mean</a:t>
                      </a:r>
                      <a:endParaRPr lang="en-US" sz="2000" dirty="0">
                        <a:solidFill>
                          <a:schemeClr val="bg1"/>
                        </a:solidFill>
                      </a:endParaRPr>
                    </a:p>
                  </a:txBody>
                  <a:tcPr/>
                </a:tc>
                <a:tc>
                  <a:txBody>
                    <a:bodyPr/>
                    <a:lstStyle/>
                    <a:p>
                      <a:pPr algn="r"/>
                      <a:r>
                        <a:rPr lang="en-US" sz="2000" dirty="0" smtClean="0">
                          <a:solidFill>
                            <a:schemeClr val="bg1"/>
                          </a:solidFill>
                        </a:rPr>
                        <a:t>7</a:t>
                      </a:r>
                      <a:endParaRPr lang="en-US" sz="2000" dirty="0">
                        <a:solidFill>
                          <a:schemeClr val="bg1"/>
                        </a:solidFill>
                      </a:endParaRPr>
                    </a:p>
                  </a:txBody>
                  <a:tcPr/>
                </a:tc>
                <a:tc>
                  <a:txBody>
                    <a:bodyPr/>
                    <a:lstStyle/>
                    <a:p>
                      <a:pPr algn="r"/>
                      <a:r>
                        <a:rPr lang="en-US" sz="2000" dirty="0" smtClean="0">
                          <a:solidFill>
                            <a:schemeClr val="bg1"/>
                          </a:solidFill>
                        </a:rPr>
                        <a:t>$21</a:t>
                      </a:r>
                      <a:endParaRPr lang="en-US" sz="2000" dirty="0">
                        <a:solidFill>
                          <a:schemeClr val="bg1"/>
                        </a:solidFill>
                      </a:endParaRPr>
                    </a:p>
                  </a:txBody>
                  <a:tcPr/>
                </a:tc>
                <a:tc>
                  <a:txBody>
                    <a:bodyPr/>
                    <a:lstStyle/>
                    <a:p>
                      <a:pPr algn="r"/>
                      <a:r>
                        <a:rPr lang="en-US" sz="2000" dirty="0" smtClean="0">
                          <a:solidFill>
                            <a:schemeClr val="bg1"/>
                          </a:solidFill>
                        </a:rPr>
                        <a:t>$94</a:t>
                      </a:r>
                      <a:endParaRPr lang="en-US" sz="2000" dirty="0">
                        <a:solidFill>
                          <a:schemeClr val="bg1"/>
                        </a:solidFill>
                      </a:endParaRPr>
                    </a:p>
                  </a:txBody>
                  <a:tcPr/>
                </a:tc>
              </a:tr>
              <a:tr h="370840">
                <a:tc>
                  <a:txBody>
                    <a:bodyPr/>
                    <a:lstStyle/>
                    <a:p>
                      <a:r>
                        <a:rPr lang="en-US" sz="2000" dirty="0" smtClean="0">
                          <a:solidFill>
                            <a:schemeClr val="bg1"/>
                          </a:solidFill>
                        </a:rPr>
                        <a:t>Median</a:t>
                      </a:r>
                      <a:endParaRPr lang="en-US" sz="2000" dirty="0">
                        <a:solidFill>
                          <a:schemeClr val="bg1"/>
                        </a:solidFill>
                      </a:endParaRPr>
                    </a:p>
                  </a:txBody>
                  <a:tcPr/>
                </a:tc>
                <a:tc>
                  <a:txBody>
                    <a:bodyPr/>
                    <a:lstStyle/>
                    <a:p>
                      <a:pPr algn="r"/>
                      <a:r>
                        <a:rPr lang="en-US" sz="2000" dirty="0" smtClean="0">
                          <a:solidFill>
                            <a:schemeClr val="bg1"/>
                          </a:solidFill>
                        </a:rPr>
                        <a:t>6</a:t>
                      </a:r>
                      <a:endParaRPr lang="en-US" sz="2000" dirty="0">
                        <a:solidFill>
                          <a:schemeClr val="bg1"/>
                        </a:solidFill>
                      </a:endParaRPr>
                    </a:p>
                  </a:txBody>
                  <a:tcPr/>
                </a:tc>
                <a:tc>
                  <a:txBody>
                    <a:bodyPr/>
                    <a:lstStyle/>
                    <a:p>
                      <a:pPr algn="r"/>
                      <a:r>
                        <a:rPr lang="en-US" sz="2000" dirty="0" smtClean="0">
                          <a:solidFill>
                            <a:schemeClr val="bg1"/>
                          </a:solidFill>
                        </a:rPr>
                        <a:t>$10</a:t>
                      </a:r>
                      <a:endParaRPr lang="en-US" sz="2000" dirty="0">
                        <a:solidFill>
                          <a:schemeClr val="bg1"/>
                        </a:solidFill>
                      </a:endParaRPr>
                    </a:p>
                  </a:txBody>
                  <a:tcPr/>
                </a:tc>
                <a:tc>
                  <a:txBody>
                    <a:bodyPr/>
                    <a:lstStyle/>
                    <a:p>
                      <a:pPr algn="r"/>
                      <a:r>
                        <a:rPr lang="en-US" sz="2000" dirty="0" smtClean="0">
                          <a:solidFill>
                            <a:schemeClr val="bg1"/>
                          </a:solidFill>
                        </a:rPr>
                        <a:t>$72</a:t>
                      </a:r>
                      <a:endParaRPr lang="en-US" sz="2000" dirty="0">
                        <a:solidFill>
                          <a:schemeClr val="bg1"/>
                        </a:solidFill>
                      </a:endParaRPr>
                    </a:p>
                  </a:txBody>
                  <a:tcPr/>
                </a:tc>
              </a:tr>
              <a:tr h="370840">
                <a:tc>
                  <a:txBody>
                    <a:bodyPr/>
                    <a:lstStyle/>
                    <a:p>
                      <a:r>
                        <a:rPr lang="en-US" sz="2000" dirty="0" smtClean="0">
                          <a:solidFill>
                            <a:schemeClr val="bg1"/>
                          </a:solidFill>
                        </a:rPr>
                        <a:t>Mode</a:t>
                      </a:r>
                      <a:endParaRPr lang="en-US" sz="2000" dirty="0">
                        <a:solidFill>
                          <a:schemeClr val="bg1"/>
                        </a:solidFill>
                      </a:endParaRPr>
                    </a:p>
                  </a:txBody>
                  <a:tcPr/>
                </a:tc>
                <a:tc>
                  <a:txBody>
                    <a:bodyPr/>
                    <a:lstStyle/>
                    <a:p>
                      <a:pPr algn="r"/>
                      <a:r>
                        <a:rPr lang="en-US" sz="2000" dirty="0" smtClean="0">
                          <a:solidFill>
                            <a:schemeClr val="bg1"/>
                          </a:solidFill>
                        </a:rPr>
                        <a:t>1</a:t>
                      </a:r>
                      <a:endParaRPr lang="en-US" sz="2000" dirty="0">
                        <a:solidFill>
                          <a:schemeClr val="bg1"/>
                        </a:solidFill>
                      </a:endParaRPr>
                    </a:p>
                  </a:txBody>
                  <a:tcPr/>
                </a:tc>
                <a:tc>
                  <a:txBody>
                    <a:bodyPr/>
                    <a:lstStyle/>
                    <a:p>
                      <a:pPr algn="r"/>
                      <a:r>
                        <a:rPr lang="en-US" sz="2000" dirty="0" smtClean="0">
                          <a:solidFill>
                            <a:schemeClr val="bg1"/>
                          </a:solidFill>
                        </a:rPr>
                        <a:t>$8</a:t>
                      </a:r>
                      <a:endParaRPr lang="en-US" sz="2000" dirty="0">
                        <a:solidFill>
                          <a:schemeClr val="bg1"/>
                        </a:solidFill>
                      </a:endParaRPr>
                    </a:p>
                  </a:txBody>
                  <a:tcPr/>
                </a:tc>
                <a:tc>
                  <a:txBody>
                    <a:bodyPr/>
                    <a:lstStyle/>
                    <a:p>
                      <a:pPr algn="r"/>
                      <a:r>
                        <a:rPr lang="en-US" sz="2000" dirty="0" smtClean="0">
                          <a:solidFill>
                            <a:schemeClr val="bg1"/>
                          </a:solidFill>
                        </a:rPr>
                        <a:t>$16</a:t>
                      </a:r>
                      <a:endParaRPr lang="en-US" sz="2000" dirty="0">
                        <a:solidFill>
                          <a:schemeClr val="bg1"/>
                        </a:solidFill>
                      </a:endParaRPr>
                    </a:p>
                  </a:txBody>
                  <a:tcPr/>
                </a:tc>
              </a:tr>
            </a:tbl>
          </a:graphicData>
        </a:graphic>
      </p:graphicFrame>
    </p:spTree>
    <p:extLst>
      <p:ext uri="{BB962C8B-B14F-4D97-AF65-F5344CB8AC3E}">
        <p14:creationId xmlns:p14="http://schemas.microsoft.com/office/powerpoint/2010/main" val="4262738379"/>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CommonLook</a:t>
            </a:r>
            <a:endParaRPr lang="en-US" dirty="0"/>
          </a:p>
        </p:txBody>
      </p:sp>
      <p:sp>
        <p:nvSpPr>
          <p:cNvPr id="3" name="Content Placeholder 2"/>
          <p:cNvSpPr>
            <a:spLocks noGrp="1"/>
          </p:cNvSpPr>
          <p:nvPr>
            <p:ph idx="1"/>
          </p:nvPr>
        </p:nvSpPr>
        <p:spPr/>
        <p:txBody>
          <a:bodyPr anchor="ctr"/>
          <a:lstStyle/>
          <a:p>
            <a:pPr marL="0" indent="0" algn="ctr">
              <a:buNone/>
            </a:pPr>
            <a:r>
              <a:rPr lang="en-US" sz="4000" dirty="0" smtClean="0"/>
              <a:t>What should we do?</a:t>
            </a:r>
            <a:endParaRPr lang="en-US" sz="4000" dirty="0"/>
          </a:p>
        </p:txBody>
      </p:sp>
    </p:spTree>
    <p:extLst>
      <p:ext uri="{BB962C8B-B14F-4D97-AF65-F5344CB8AC3E}">
        <p14:creationId xmlns:p14="http://schemas.microsoft.com/office/powerpoint/2010/main" val="468052324"/>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2144" y="3086100"/>
            <a:ext cx="6839712" cy="685800"/>
          </a:xfrm>
        </p:spPr>
        <p:txBody>
          <a:bodyPr/>
          <a:lstStyle/>
          <a:p>
            <a:pPr algn="ctr"/>
            <a:r>
              <a:rPr lang="en-US" dirty="0" smtClean="0"/>
              <a:t>Matterhorn Protocol</a:t>
            </a:r>
            <a:endParaRPr lang="en-US" dirty="0"/>
          </a:p>
        </p:txBody>
      </p:sp>
    </p:spTree>
    <p:extLst>
      <p:ext uri="{BB962C8B-B14F-4D97-AF65-F5344CB8AC3E}">
        <p14:creationId xmlns:p14="http://schemas.microsoft.com/office/powerpoint/2010/main" val="745499077"/>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PDF/UA</a:t>
            </a:r>
            <a:endParaRPr lang="en-US" dirty="0"/>
          </a:p>
        </p:txBody>
      </p:sp>
      <p:sp>
        <p:nvSpPr>
          <p:cNvPr id="4" name="Content Placeholder 3"/>
          <p:cNvSpPr>
            <a:spLocks noGrp="1"/>
          </p:cNvSpPr>
          <p:nvPr>
            <p:ph idx="1"/>
          </p:nvPr>
        </p:nvSpPr>
        <p:spPr/>
        <p:txBody>
          <a:bodyPr/>
          <a:lstStyle/>
          <a:p>
            <a:r>
              <a:rPr lang="en-US" dirty="0" smtClean="0"/>
              <a:t>Recap:</a:t>
            </a:r>
          </a:p>
          <a:p>
            <a:pPr lvl="1"/>
            <a:r>
              <a:rPr lang="en-US" dirty="0"/>
              <a:t>International standard for accessible PDF (ISO 14289-1) published August 7, 2012</a:t>
            </a:r>
          </a:p>
          <a:p>
            <a:pPr lvl="1"/>
            <a:r>
              <a:rPr lang="en-US" dirty="0" smtClean="0"/>
              <a:t>Technical </a:t>
            </a:r>
            <a:r>
              <a:rPr lang="en-US" dirty="0"/>
              <a:t>specifications for developers of authoring tools, readers, and assistive </a:t>
            </a:r>
            <a:r>
              <a:rPr lang="en-US" dirty="0" smtClean="0"/>
              <a:t>technology</a:t>
            </a:r>
          </a:p>
          <a:p>
            <a:pPr lvl="1"/>
            <a:r>
              <a:rPr lang="en-US" dirty="0" smtClean="0"/>
              <a:t>Must be purchased from ISO</a:t>
            </a:r>
          </a:p>
        </p:txBody>
      </p:sp>
    </p:spTree>
    <p:extLst>
      <p:ext uri="{BB962C8B-B14F-4D97-AF65-F5344CB8AC3E}">
        <p14:creationId xmlns:p14="http://schemas.microsoft.com/office/powerpoint/2010/main" val="4237942268"/>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Matterhorn Protocol</a:t>
            </a:r>
            <a:endParaRPr lang="en-US" dirty="0"/>
          </a:p>
        </p:txBody>
      </p:sp>
      <p:sp>
        <p:nvSpPr>
          <p:cNvPr id="3" name="Content Placeholder 2"/>
          <p:cNvSpPr>
            <a:spLocks noGrp="1"/>
          </p:cNvSpPr>
          <p:nvPr>
            <p:ph idx="1"/>
          </p:nvPr>
        </p:nvSpPr>
        <p:spPr/>
        <p:txBody>
          <a:bodyPr/>
          <a:lstStyle/>
          <a:p>
            <a:r>
              <a:rPr lang="en-US" dirty="0" smtClean="0"/>
              <a:t>PDF/UA conformance testing model</a:t>
            </a:r>
          </a:p>
          <a:p>
            <a:r>
              <a:rPr lang="en-US" dirty="0" smtClean="0"/>
              <a:t>Released last summer by the PDF Association PDF/UA Competence Center</a:t>
            </a:r>
          </a:p>
          <a:p>
            <a:pPr lvl="1"/>
            <a:r>
              <a:rPr lang="en-US" dirty="0" smtClean="0"/>
              <a:t>Version 1.01 released Friday</a:t>
            </a:r>
          </a:p>
          <a:p>
            <a:r>
              <a:rPr lang="en-US" dirty="0" smtClean="0"/>
              <a:t>Freely available</a:t>
            </a:r>
          </a:p>
          <a:p>
            <a:r>
              <a:rPr lang="en-US" dirty="0" smtClean="0"/>
              <a:t>Intended for software developers and document testers</a:t>
            </a:r>
          </a:p>
        </p:txBody>
      </p:sp>
    </p:spTree>
    <p:extLst>
      <p:ext uri="{BB962C8B-B14F-4D97-AF65-F5344CB8AC3E}">
        <p14:creationId xmlns:p14="http://schemas.microsoft.com/office/powerpoint/2010/main" val="3013662199"/>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Matterhorn Protocol</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Common set of tests</a:t>
            </a:r>
          </a:p>
          <a:p>
            <a:r>
              <a:rPr lang="en-US" dirty="0" smtClean="0"/>
              <a:t>31 checkpoints comprised of 136 failure conditions</a:t>
            </a:r>
          </a:p>
          <a:p>
            <a:r>
              <a:rPr lang="en-US" dirty="0" smtClean="0"/>
              <a:t>Each checkpoint </a:t>
            </a:r>
            <a:r>
              <a:rPr lang="en-US" dirty="0"/>
              <a:t>represents a discrete area of conformance requirements, such as “Declared natural language” or “Metadata</a:t>
            </a:r>
            <a:r>
              <a:rPr lang="en-US" dirty="0" smtClean="0"/>
              <a:t>”.</a:t>
            </a:r>
          </a:p>
          <a:p>
            <a:r>
              <a:rPr lang="en-US" dirty="0" smtClean="0"/>
              <a:t>Each failure condition </a:t>
            </a:r>
            <a:r>
              <a:rPr lang="en-US" dirty="0"/>
              <a:t>defines a specific </a:t>
            </a:r>
            <a:r>
              <a:rPr lang="en-US" dirty="0" smtClean="0"/>
              <a:t>test.</a:t>
            </a:r>
          </a:p>
          <a:p>
            <a:pPr lvl="1"/>
            <a:r>
              <a:rPr lang="en-US" dirty="0" smtClean="0"/>
              <a:t>87 </a:t>
            </a:r>
            <a:r>
              <a:rPr lang="en-US" dirty="0"/>
              <a:t>can be determined by software alone</a:t>
            </a:r>
          </a:p>
          <a:p>
            <a:pPr lvl="1"/>
            <a:r>
              <a:rPr lang="en-US" dirty="0" smtClean="0"/>
              <a:t>47 </a:t>
            </a:r>
            <a:r>
              <a:rPr lang="en-US" dirty="0"/>
              <a:t>usually require human judgment</a:t>
            </a:r>
          </a:p>
          <a:p>
            <a:pPr lvl="1"/>
            <a:r>
              <a:rPr lang="en-US" dirty="0"/>
              <a:t>2 with no specific tests</a:t>
            </a:r>
          </a:p>
          <a:p>
            <a:r>
              <a:rPr lang="en-US" dirty="0" smtClean="0"/>
              <a:t>Some </a:t>
            </a:r>
            <a:r>
              <a:rPr lang="en-US" dirty="0"/>
              <a:t>failure conditions pertain to the document, some to the page and most </a:t>
            </a:r>
            <a:r>
              <a:rPr lang="en-US" dirty="0" smtClean="0"/>
              <a:t>to individual </a:t>
            </a:r>
            <a:r>
              <a:rPr lang="en-US" dirty="0"/>
              <a:t>objects such as tags, tables or annotations.</a:t>
            </a:r>
          </a:p>
        </p:txBody>
      </p:sp>
    </p:spTree>
    <p:extLst>
      <p:ext uri="{BB962C8B-B14F-4D97-AF65-F5344CB8AC3E}">
        <p14:creationId xmlns:p14="http://schemas.microsoft.com/office/powerpoint/2010/main" val="3013662199"/>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TextBox 2"/>
          <p:cNvSpPr txBox="1"/>
          <p:nvPr/>
        </p:nvSpPr>
        <p:spPr>
          <a:xfrm>
            <a:off x="457200" y="1426464"/>
            <a:ext cx="8209140" cy="369332"/>
          </a:xfrm>
          <a:prstGeom prst="rect">
            <a:avLst/>
          </a:prstGeom>
          <a:noFill/>
        </p:spPr>
        <p:txBody>
          <a:bodyPr wrap="square" rtlCol="0">
            <a:spAutoFit/>
          </a:bodyPr>
          <a:lstStyle/>
          <a:p>
            <a:r>
              <a:rPr lang="en-US" b="1" dirty="0" smtClean="0">
                <a:solidFill>
                  <a:schemeClr val="bg1"/>
                </a:solidFill>
                <a:latin typeface="+mn-lt"/>
              </a:rPr>
              <a:t>Checkpoint 13: Graphics </a:t>
            </a:r>
            <a:endParaRPr lang="en-US" b="1" dirty="0">
              <a:solidFill>
                <a:schemeClr val="bg1"/>
              </a:solidFill>
              <a:latin typeface="+mn-lt"/>
            </a:endParaRPr>
          </a:p>
        </p:txBody>
      </p:sp>
      <p:graphicFrame>
        <p:nvGraphicFramePr>
          <p:cNvPr id="4" name="Content Placeholder 3" descr="Example from the Matterhorn protocol, in tabular form. Index: 13-004; Failure Condition: Figure tag alternative or replacement text missing; Section: UA1:7.3-3; Type: Object; How: Machine; See: (blank)."/>
          <p:cNvGraphicFramePr>
            <a:graphicFrameLocks noGrp="1"/>
          </p:cNvGraphicFramePr>
          <p:nvPr>
            <p:ph idx="1"/>
            <p:extLst>
              <p:ext uri="{D42A27DB-BD31-4B8C-83A1-F6EECF244321}">
                <p14:modId xmlns:p14="http://schemas.microsoft.com/office/powerpoint/2010/main" val="569576586"/>
              </p:ext>
            </p:extLst>
          </p:nvPr>
        </p:nvGraphicFramePr>
        <p:xfrm>
          <a:off x="457200" y="1895906"/>
          <a:ext cx="8229600" cy="579120"/>
        </p:xfrm>
        <a:graphic>
          <a:graphicData uri="http://schemas.openxmlformats.org/drawingml/2006/table">
            <a:tbl>
              <a:tblPr firstRow="1">
                <a:tableStyleId>{68D230F3-CF80-4859-8CE7-A43EE81993B5}</a:tableStyleId>
              </a:tblPr>
              <a:tblGrid>
                <a:gridCol w="795528"/>
                <a:gridCol w="4050792"/>
                <a:gridCol w="1069848"/>
                <a:gridCol w="713232"/>
                <a:gridCol w="850392"/>
                <a:gridCol w="749808"/>
              </a:tblGrid>
              <a:tr h="0">
                <a:tc>
                  <a:txBody>
                    <a:bodyPr/>
                    <a:lstStyle/>
                    <a:p>
                      <a:r>
                        <a:rPr lang="en-US" sz="1300" dirty="0" smtClean="0">
                          <a:solidFill>
                            <a:schemeClr val="bg1"/>
                          </a:solidFill>
                        </a:rPr>
                        <a:t>Index</a:t>
                      </a:r>
                      <a:endParaRPr lang="en-US" sz="1300" dirty="0">
                        <a:solidFill>
                          <a:schemeClr val="bg1"/>
                        </a:solidFill>
                      </a:endParaRPr>
                    </a:p>
                  </a:txBody>
                  <a:tcPr/>
                </a:tc>
                <a:tc>
                  <a:txBody>
                    <a:bodyPr/>
                    <a:lstStyle/>
                    <a:p>
                      <a:r>
                        <a:rPr lang="en-US" sz="1300" dirty="0" smtClean="0">
                          <a:solidFill>
                            <a:schemeClr val="bg1"/>
                          </a:solidFill>
                        </a:rPr>
                        <a:t>Failure Condition</a:t>
                      </a:r>
                      <a:endParaRPr lang="en-US" sz="1300" dirty="0">
                        <a:solidFill>
                          <a:schemeClr val="bg1"/>
                        </a:solidFill>
                      </a:endParaRPr>
                    </a:p>
                  </a:txBody>
                  <a:tcPr/>
                </a:tc>
                <a:tc>
                  <a:txBody>
                    <a:bodyPr/>
                    <a:lstStyle/>
                    <a:p>
                      <a:r>
                        <a:rPr lang="en-US" sz="1300" dirty="0" smtClean="0">
                          <a:solidFill>
                            <a:schemeClr val="bg1"/>
                          </a:solidFill>
                        </a:rPr>
                        <a:t>Section</a:t>
                      </a:r>
                      <a:endParaRPr lang="en-US" sz="1300" dirty="0">
                        <a:solidFill>
                          <a:schemeClr val="bg1"/>
                        </a:solidFill>
                      </a:endParaRPr>
                    </a:p>
                  </a:txBody>
                  <a:tcPr/>
                </a:tc>
                <a:tc>
                  <a:txBody>
                    <a:bodyPr/>
                    <a:lstStyle/>
                    <a:p>
                      <a:r>
                        <a:rPr lang="en-US" sz="1300" dirty="0" smtClean="0">
                          <a:solidFill>
                            <a:schemeClr val="bg1"/>
                          </a:solidFill>
                        </a:rPr>
                        <a:t>Type</a:t>
                      </a:r>
                      <a:endParaRPr lang="en-US" sz="1300" dirty="0">
                        <a:solidFill>
                          <a:schemeClr val="bg1"/>
                        </a:solidFill>
                      </a:endParaRPr>
                    </a:p>
                  </a:txBody>
                  <a:tcPr/>
                </a:tc>
                <a:tc>
                  <a:txBody>
                    <a:bodyPr/>
                    <a:lstStyle/>
                    <a:p>
                      <a:r>
                        <a:rPr lang="en-US" sz="1300" dirty="0" smtClean="0">
                          <a:solidFill>
                            <a:schemeClr val="bg1"/>
                          </a:solidFill>
                        </a:rPr>
                        <a:t>How</a:t>
                      </a:r>
                      <a:endParaRPr lang="en-US" sz="1300" dirty="0">
                        <a:solidFill>
                          <a:schemeClr val="bg1"/>
                        </a:solidFill>
                      </a:endParaRPr>
                    </a:p>
                  </a:txBody>
                  <a:tcPr/>
                </a:tc>
                <a:tc>
                  <a:txBody>
                    <a:bodyPr/>
                    <a:lstStyle/>
                    <a:p>
                      <a:r>
                        <a:rPr lang="en-US" sz="1300" dirty="0" smtClean="0">
                          <a:solidFill>
                            <a:schemeClr val="bg1"/>
                          </a:solidFill>
                        </a:rPr>
                        <a:t>See</a:t>
                      </a:r>
                      <a:endParaRPr lang="en-US" sz="1300" dirty="0">
                        <a:solidFill>
                          <a:schemeClr val="bg1"/>
                        </a:solidFill>
                      </a:endParaRPr>
                    </a:p>
                  </a:txBody>
                  <a:tcPr/>
                </a:tc>
              </a:tr>
              <a:tr h="0">
                <a:tc>
                  <a:txBody>
                    <a:bodyPr/>
                    <a:lstStyle/>
                    <a:p>
                      <a:r>
                        <a:rPr lang="en-US" sz="1300" dirty="0" smtClean="0">
                          <a:solidFill>
                            <a:schemeClr val="bg1"/>
                          </a:solidFill>
                        </a:rPr>
                        <a:t>13-004</a:t>
                      </a:r>
                      <a:endParaRPr lang="en-US" sz="1300" dirty="0">
                        <a:solidFill>
                          <a:schemeClr val="bg1"/>
                        </a:solidFill>
                      </a:endParaRPr>
                    </a:p>
                  </a:txBody>
                  <a:tcPr/>
                </a:tc>
                <a:tc>
                  <a:txBody>
                    <a:bodyPr/>
                    <a:lstStyle/>
                    <a:p>
                      <a:r>
                        <a:rPr lang="en-US" sz="1300" dirty="0" smtClean="0">
                          <a:solidFill>
                            <a:schemeClr val="bg1"/>
                          </a:solidFill>
                        </a:rPr>
                        <a:t>Figure tag alternative or replacement text missing. </a:t>
                      </a:r>
                    </a:p>
                  </a:txBody>
                  <a:tcPr/>
                </a:tc>
                <a:tc>
                  <a:txBody>
                    <a:bodyPr/>
                    <a:lstStyle/>
                    <a:p>
                      <a:r>
                        <a:rPr lang="en-US" sz="1300" dirty="0" smtClean="0">
                          <a:solidFill>
                            <a:schemeClr val="bg1"/>
                          </a:solidFill>
                        </a:rPr>
                        <a:t>UA1:7.3-3</a:t>
                      </a:r>
                      <a:endParaRPr lang="en-US" sz="1300" dirty="0">
                        <a:solidFill>
                          <a:schemeClr val="bg1"/>
                        </a:solidFill>
                      </a:endParaRPr>
                    </a:p>
                  </a:txBody>
                  <a:tcPr/>
                </a:tc>
                <a:tc>
                  <a:txBody>
                    <a:bodyPr/>
                    <a:lstStyle/>
                    <a:p>
                      <a:r>
                        <a:rPr lang="en-US" sz="1300" dirty="0" smtClean="0">
                          <a:solidFill>
                            <a:schemeClr val="bg1"/>
                          </a:solidFill>
                        </a:rPr>
                        <a:t>Object</a:t>
                      </a:r>
                      <a:endParaRPr lang="en-US" sz="1300" dirty="0">
                        <a:solidFill>
                          <a:schemeClr val="bg1"/>
                        </a:solidFill>
                      </a:endParaRPr>
                    </a:p>
                  </a:txBody>
                  <a:tcPr/>
                </a:tc>
                <a:tc>
                  <a:txBody>
                    <a:bodyPr/>
                    <a:lstStyle/>
                    <a:p>
                      <a:r>
                        <a:rPr lang="en-US" sz="1300" dirty="0" smtClean="0">
                          <a:solidFill>
                            <a:schemeClr val="bg1"/>
                          </a:solidFill>
                        </a:rPr>
                        <a:t>Machine</a:t>
                      </a:r>
                      <a:endParaRPr lang="en-US" sz="1300" dirty="0">
                        <a:solidFill>
                          <a:schemeClr val="bg1"/>
                        </a:solidFill>
                      </a:endParaRPr>
                    </a:p>
                  </a:txBody>
                  <a:tcPr/>
                </a:tc>
                <a:tc>
                  <a:txBody>
                    <a:bodyPr/>
                    <a:lstStyle/>
                    <a:p>
                      <a:r>
                        <a:rPr lang="en-US" sz="1300" dirty="0" smtClean="0">
                          <a:solidFill>
                            <a:schemeClr val="bg1"/>
                          </a:solidFill>
                        </a:rPr>
                        <a:t>-</a:t>
                      </a:r>
                      <a:endParaRPr lang="en-US" sz="1300" dirty="0">
                        <a:solidFill>
                          <a:schemeClr val="bg1"/>
                        </a:solidFill>
                      </a:endParaRPr>
                    </a:p>
                  </a:txBody>
                  <a:tcPr/>
                </a:tc>
              </a:tr>
            </a:tbl>
          </a:graphicData>
        </a:graphic>
      </p:graphicFrame>
      <p:sp>
        <p:nvSpPr>
          <p:cNvPr id="6" name="TextBox 5"/>
          <p:cNvSpPr txBox="1"/>
          <p:nvPr/>
        </p:nvSpPr>
        <p:spPr>
          <a:xfrm>
            <a:off x="457200" y="3340184"/>
            <a:ext cx="8209140" cy="369332"/>
          </a:xfrm>
          <a:prstGeom prst="rect">
            <a:avLst/>
          </a:prstGeom>
          <a:noFill/>
        </p:spPr>
        <p:txBody>
          <a:bodyPr wrap="square" rtlCol="0">
            <a:spAutoFit/>
          </a:bodyPr>
          <a:lstStyle/>
          <a:p>
            <a:r>
              <a:rPr lang="en-US" b="1" dirty="0" smtClean="0">
                <a:solidFill>
                  <a:schemeClr val="bg1"/>
                </a:solidFill>
                <a:latin typeface="+mn-lt"/>
              </a:rPr>
              <a:t>Checkpoint 13: Headings </a:t>
            </a:r>
            <a:endParaRPr lang="en-US" b="1" dirty="0">
              <a:solidFill>
                <a:schemeClr val="bg1"/>
              </a:solidFill>
              <a:latin typeface="+mn-lt"/>
            </a:endParaRPr>
          </a:p>
        </p:txBody>
      </p:sp>
      <p:graphicFrame>
        <p:nvGraphicFramePr>
          <p:cNvPr id="5" name="Content Placeholder 3" descr="Example from the Matterhorn protocol, in tabular form. Index: 14-001; Failure Condition: Headings are not tagged; Section: UA1:7.4-1; Type: Doc; How: Human; See: 01-006."/>
          <p:cNvGraphicFramePr>
            <a:graphicFrameLocks/>
          </p:cNvGraphicFramePr>
          <p:nvPr>
            <p:extLst>
              <p:ext uri="{D42A27DB-BD31-4B8C-83A1-F6EECF244321}">
                <p14:modId xmlns:p14="http://schemas.microsoft.com/office/powerpoint/2010/main" val="1616569993"/>
              </p:ext>
            </p:extLst>
          </p:nvPr>
        </p:nvGraphicFramePr>
        <p:xfrm>
          <a:off x="457200" y="3841630"/>
          <a:ext cx="8229600" cy="579120"/>
        </p:xfrm>
        <a:graphic>
          <a:graphicData uri="http://schemas.openxmlformats.org/drawingml/2006/table">
            <a:tbl>
              <a:tblPr firstRow="1">
                <a:tableStyleId>{68D230F3-CF80-4859-8CE7-A43EE81993B5}</a:tableStyleId>
              </a:tblPr>
              <a:tblGrid>
                <a:gridCol w="795528"/>
                <a:gridCol w="4050792"/>
                <a:gridCol w="1069848"/>
                <a:gridCol w="713232"/>
                <a:gridCol w="850392"/>
                <a:gridCol w="749808"/>
              </a:tblGrid>
              <a:tr h="0">
                <a:tc>
                  <a:txBody>
                    <a:bodyPr/>
                    <a:lstStyle/>
                    <a:p>
                      <a:r>
                        <a:rPr lang="en-US" sz="1300" dirty="0" smtClean="0">
                          <a:solidFill>
                            <a:schemeClr val="bg1"/>
                          </a:solidFill>
                        </a:rPr>
                        <a:t>Index</a:t>
                      </a:r>
                      <a:endParaRPr lang="en-US" sz="1300" dirty="0">
                        <a:solidFill>
                          <a:schemeClr val="bg1"/>
                        </a:solidFill>
                      </a:endParaRPr>
                    </a:p>
                  </a:txBody>
                  <a:tcPr/>
                </a:tc>
                <a:tc>
                  <a:txBody>
                    <a:bodyPr/>
                    <a:lstStyle/>
                    <a:p>
                      <a:r>
                        <a:rPr lang="en-US" sz="1300" dirty="0" smtClean="0">
                          <a:solidFill>
                            <a:schemeClr val="bg1"/>
                          </a:solidFill>
                        </a:rPr>
                        <a:t>Failure Condition</a:t>
                      </a:r>
                      <a:endParaRPr lang="en-US" sz="1300" dirty="0">
                        <a:solidFill>
                          <a:schemeClr val="bg1"/>
                        </a:solidFill>
                      </a:endParaRPr>
                    </a:p>
                  </a:txBody>
                  <a:tcPr/>
                </a:tc>
                <a:tc>
                  <a:txBody>
                    <a:bodyPr/>
                    <a:lstStyle/>
                    <a:p>
                      <a:r>
                        <a:rPr lang="en-US" sz="1300" dirty="0" smtClean="0">
                          <a:solidFill>
                            <a:schemeClr val="bg1"/>
                          </a:solidFill>
                        </a:rPr>
                        <a:t>Section</a:t>
                      </a:r>
                      <a:endParaRPr lang="en-US" sz="1300" dirty="0">
                        <a:solidFill>
                          <a:schemeClr val="bg1"/>
                        </a:solidFill>
                      </a:endParaRPr>
                    </a:p>
                  </a:txBody>
                  <a:tcPr/>
                </a:tc>
                <a:tc>
                  <a:txBody>
                    <a:bodyPr/>
                    <a:lstStyle/>
                    <a:p>
                      <a:r>
                        <a:rPr lang="en-US" sz="1300" dirty="0" smtClean="0">
                          <a:solidFill>
                            <a:schemeClr val="bg1"/>
                          </a:solidFill>
                        </a:rPr>
                        <a:t>Type</a:t>
                      </a:r>
                      <a:endParaRPr lang="en-US" sz="1300" dirty="0">
                        <a:solidFill>
                          <a:schemeClr val="bg1"/>
                        </a:solidFill>
                      </a:endParaRPr>
                    </a:p>
                  </a:txBody>
                  <a:tcPr/>
                </a:tc>
                <a:tc>
                  <a:txBody>
                    <a:bodyPr/>
                    <a:lstStyle/>
                    <a:p>
                      <a:r>
                        <a:rPr lang="en-US" sz="1300" dirty="0" smtClean="0">
                          <a:solidFill>
                            <a:schemeClr val="bg1"/>
                          </a:solidFill>
                        </a:rPr>
                        <a:t>How</a:t>
                      </a:r>
                      <a:endParaRPr lang="en-US" sz="1300" dirty="0">
                        <a:solidFill>
                          <a:schemeClr val="bg1"/>
                        </a:solidFill>
                      </a:endParaRPr>
                    </a:p>
                  </a:txBody>
                  <a:tcPr/>
                </a:tc>
                <a:tc>
                  <a:txBody>
                    <a:bodyPr/>
                    <a:lstStyle/>
                    <a:p>
                      <a:r>
                        <a:rPr lang="en-US" sz="1300" dirty="0" smtClean="0">
                          <a:solidFill>
                            <a:schemeClr val="bg1"/>
                          </a:solidFill>
                        </a:rPr>
                        <a:t>See</a:t>
                      </a:r>
                      <a:endParaRPr lang="en-US" sz="1300" dirty="0">
                        <a:solidFill>
                          <a:schemeClr val="bg1"/>
                        </a:solidFill>
                      </a:endParaRPr>
                    </a:p>
                  </a:txBody>
                  <a:tcPr/>
                </a:tc>
              </a:tr>
              <a:tr h="0">
                <a:tc>
                  <a:txBody>
                    <a:bodyPr/>
                    <a:lstStyle/>
                    <a:p>
                      <a:r>
                        <a:rPr lang="en-US" sz="1300" dirty="0" smtClean="0">
                          <a:solidFill>
                            <a:schemeClr val="bg1"/>
                          </a:solidFill>
                        </a:rPr>
                        <a:t>14-001</a:t>
                      </a:r>
                      <a:endParaRPr lang="en-US" sz="1300" dirty="0">
                        <a:solidFill>
                          <a:schemeClr val="bg1"/>
                        </a:solidFill>
                      </a:endParaRPr>
                    </a:p>
                  </a:txBody>
                  <a:tcPr/>
                </a:tc>
                <a:tc>
                  <a:txBody>
                    <a:bodyPr/>
                    <a:lstStyle/>
                    <a:p>
                      <a:r>
                        <a:rPr lang="en-US" sz="1300" dirty="0" smtClean="0">
                          <a:solidFill>
                            <a:schemeClr val="bg1"/>
                          </a:solidFill>
                        </a:rPr>
                        <a:t>Headings are not tagged.</a:t>
                      </a:r>
                      <a:endParaRPr lang="en-US" sz="1300" dirty="0">
                        <a:solidFill>
                          <a:schemeClr val="bg1"/>
                        </a:solidFill>
                      </a:endParaRPr>
                    </a:p>
                  </a:txBody>
                  <a:tcPr/>
                </a:tc>
                <a:tc>
                  <a:txBody>
                    <a:bodyPr/>
                    <a:lstStyle/>
                    <a:p>
                      <a:r>
                        <a:rPr lang="en-US" sz="1300" dirty="0" smtClean="0">
                          <a:solidFill>
                            <a:schemeClr val="bg1"/>
                          </a:solidFill>
                        </a:rPr>
                        <a:t>UA1:7.4-1</a:t>
                      </a:r>
                      <a:endParaRPr lang="en-US" sz="1300" dirty="0">
                        <a:solidFill>
                          <a:schemeClr val="bg1"/>
                        </a:solidFill>
                      </a:endParaRPr>
                    </a:p>
                  </a:txBody>
                  <a:tcPr/>
                </a:tc>
                <a:tc>
                  <a:txBody>
                    <a:bodyPr/>
                    <a:lstStyle/>
                    <a:p>
                      <a:r>
                        <a:rPr lang="en-US" sz="1300" dirty="0" smtClean="0">
                          <a:solidFill>
                            <a:schemeClr val="bg1"/>
                          </a:solidFill>
                        </a:rPr>
                        <a:t>Doc</a:t>
                      </a:r>
                      <a:endParaRPr lang="en-US" sz="1300" dirty="0">
                        <a:solidFill>
                          <a:schemeClr val="bg1"/>
                        </a:solidFill>
                      </a:endParaRPr>
                    </a:p>
                  </a:txBody>
                  <a:tcPr/>
                </a:tc>
                <a:tc>
                  <a:txBody>
                    <a:bodyPr/>
                    <a:lstStyle/>
                    <a:p>
                      <a:r>
                        <a:rPr lang="en-US" sz="1300" dirty="0" smtClean="0">
                          <a:solidFill>
                            <a:schemeClr val="bg1"/>
                          </a:solidFill>
                        </a:rPr>
                        <a:t>Human</a:t>
                      </a:r>
                      <a:endParaRPr lang="en-US" sz="1300" dirty="0">
                        <a:solidFill>
                          <a:schemeClr val="bg1"/>
                        </a:solidFill>
                      </a:endParaRPr>
                    </a:p>
                  </a:txBody>
                  <a:tcPr/>
                </a:tc>
                <a:tc>
                  <a:txBody>
                    <a:bodyPr/>
                    <a:lstStyle/>
                    <a:p>
                      <a:r>
                        <a:rPr lang="en-US" sz="1300" dirty="0" smtClean="0">
                          <a:solidFill>
                            <a:schemeClr val="bg1"/>
                          </a:solidFill>
                        </a:rPr>
                        <a:t>01-006</a:t>
                      </a:r>
                      <a:endParaRPr lang="en-US" sz="1300" dirty="0">
                        <a:solidFill>
                          <a:schemeClr val="bg1"/>
                        </a:solidFill>
                      </a:endParaRPr>
                    </a:p>
                  </a:txBody>
                  <a:tcPr/>
                </a:tc>
              </a:tr>
            </a:tbl>
          </a:graphicData>
        </a:graphic>
      </p:graphicFrame>
    </p:spTree>
    <p:extLst>
      <p:ext uri="{BB962C8B-B14F-4D97-AF65-F5344CB8AC3E}">
        <p14:creationId xmlns:p14="http://schemas.microsoft.com/office/powerpoint/2010/main" val="3496210133"/>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Matterhorn Protocol</a:t>
            </a:r>
            <a:endParaRPr lang="en-US" dirty="0"/>
          </a:p>
        </p:txBody>
      </p:sp>
      <p:sp>
        <p:nvSpPr>
          <p:cNvPr id="3" name="Content Placeholder 2"/>
          <p:cNvSpPr>
            <a:spLocks noGrp="1"/>
          </p:cNvSpPr>
          <p:nvPr>
            <p:ph idx="1"/>
          </p:nvPr>
        </p:nvSpPr>
        <p:spPr/>
        <p:txBody>
          <a:bodyPr/>
          <a:lstStyle/>
          <a:p>
            <a:r>
              <a:rPr lang="en-US" dirty="0" smtClean="0"/>
              <a:t>Matterhorn Protocol 1.01</a:t>
            </a:r>
          </a:p>
          <a:p>
            <a:pPr lvl="1"/>
            <a:r>
              <a:rPr lang="en-US" dirty="0" smtClean="0">
                <a:hlinkClick r:id="rId3"/>
              </a:rPr>
              <a:t>http://bit.ly/1h8pHYV</a:t>
            </a:r>
            <a:endParaRPr lang="en-US" dirty="0" smtClean="0"/>
          </a:p>
          <a:p>
            <a:r>
              <a:rPr lang="en-US" dirty="0" smtClean="0"/>
              <a:t>Press Release</a:t>
            </a:r>
          </a:p>
          <a:p>
            <a:pPr lvl="1"/>
            <a:r>
              <a:rPr lang="en-US" dirty="0">
                <a:hlinkClick r:id="rId4"/>
              </a:rPr>
              <a:t>http://</a:t>
            </a:r>
            <a:r>
              <a:rPr lang="en-US" dirty="0" smtClean="0">
                <a:hlinkClick r:id="rId4"/>
              </a:rPr>
              <a:t>bit.ly/1mF9Kd9</a:t>
            </a:r>
            <a:endParaRPr lang="en-US" dirty="0" smtClean="0"/>
          </a:p>
          <a:p>
            <a:pPr lvl="1"/>
            <a:endParaRPr lang="en-US" dirty="0"/>
          </a:p>
        </p:txBody>
      </p:sp>
    </p:spTree>
    <p:extLst>
      <p:ext uri="{BB962C8B-B14F-4D97-AF65-F5344CB8AC3E}">
        <p14:creationId xmlns:p14="http://schemas.microsoft.com/office/powerpoint/2010/main" val="2210134986"/>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Updates</a:t>
            </a:r>
            <a:endParaRPr lang="en-US" dirty="0"/>
          </a:p>
        </p:txBody>
      </p:sp>
    </p:spTree>
    <p:extLst>
      <p:ext uri="{BB962C8B-B14F-4D97-AF65-F5344CB8AC3E}">
        <p14:creationId xmlns:p14="http://schemas.microsoft.com/office/powerpoint/2010/main" val="315030945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Accomplishments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Governance</a:t>
            </a:r>
          </a:p>
          <a:p>
            <a:pPr lvl="1"/>
            <a:r>
              <a:rPr lang="en-US" dirty="0" smtClean="0"/>
              <a:t>Review of 10 IT </a:t>
            </a:r>
            <a:r>
              <a:rPr lang="en-US" dirty="0"/>
              <a:t>p</a:t>
            </a:r>
            <a:r>
              <a:rPr lang="en-US" dirty="0" smtClean="0"/>
              <a:t>roject plans under ITEC Guideline 2400A</a:t>
            </a:r>
          </a:p>
          <a:p>
            <a:pPr lvl="1"/>
            <a:r>
              <a:rPr lang="en-US" dirty="0"/>
              <a:t>IT </a:t>
            </a:r>
            <a:r>
              <a:rPr lang="en-US" dirty="0" smtClean="0"/>
              <a:t>project planning </a:t>
            </a:r>
            <a:r>
              <a:rPr lang="en-US" dirty="0"/>
              <a:t>for COTS </a:t>
            </a:r>
            <a:r>
              <a:rPr lang="en-US" dirty="0" smtClean="0"/>
              <a:t>items and undue burden exceptions </a:t>
            </a:r>
            <a:r>
              <a:rPr lang="en-US" dirty="0"/>
              <a:t>to ITEC Policy 1210</a:t>
            </a:r>
            <a:endParaRPr lang="en-US" dirty="0" smtClean="0"/>
          </a:p>
          <a:p>
            <a:pPr lvl="1"/>
            <a:r>
              <a:rPr lang="en-US" dirty="0"/>
              <a:t>Strategic Plan for Improving Management of Section 508 of the Rehabilitation </a:t>
            </a:r>
            <a:r>
              <a:rPr lang="en-US" dirty="0" smtClean="0"/>
              <a:t>Act</a:t>
            </a:r>
          </a:p>
          <a:p>
            <a:pPr lvl="1"/>
            <a:r>
              <a:rPr lang="en-US" dirty="0"/>
              <a:t>SSB BART Group Recommendations</a:t>
            </a:r>
          </a:p>
          <a:p>
            <a:pPr lvl="1"/>
            <a:r>
              <a:rPr lang="en-US" dirty="0" smtClean="0"/>
              <a:t>KEES accessibility</a:t>
            </a:r>
          </a:p>
          <a:p>
            <a:r>
              <a:rPr lang="en-US" dirty="0" smtClean="0"/>
              <a:t>Assistance</a:t>
            </a:r>
          </a:p>
          <a:p>
            <a:pPr lvl="1"/>
            <a:r>
              <a:rPr lang="en-US" dirty="0" smtClean="0"/>
              <a:t>Support</a:t>
            </a:r>
          </a:p>
          <a:p>
            <a:pPr lvl="1"/>
            <a:r>
              <a:rPr lang="en-US" dirty="0" smtClean="0"/>
              <a:t>AMP administration</a:t>
            </a:r>
          </a:p>
          <a:p>
            <a:pPr lvl="1"/>
            <a:r>
              <a:rPr lang="en-US" dirty="0" smtClean="0"/>
              <a:t>Telephone captioning services</a:t>
            </a:r>
            <a:endParaRPr lang="en-US" dirty="0"/>
          </a:p>
        </p:txBody>
      </p:sp>
    </p:spTree>
    <p:extLst>
      <p:ext uri="{BB962C8B-B14F-4D97-AF65-F5344CB8AC3E}">
        <p14:creationId xmlns:p14="http://schemas.microsoft.com/office/powerpoint/2010/main" val="2301302304"/>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WAI-ARIA 1.0</a:t>
            </a:r>
            <a:endParaRPr lang="en-US" dirty="0"/>
          </a:p>
        </p:txBody>
      </p:sp>
      <p:sp>
        <p:nvSpPr>
          <p:cNvPr id="3" name="Content Placeholder 2"/>
          <p:cNvSpPr>
            <a:spLocks noGrp="1"/>
          </p:cNvSpPr>
          <p:nvPr>
            <p:ph idx="1"/>
          </p:nvPr>
        </p:nvSpPr>
        <p:spPr/>
        <p:txBody>
          <a:bodyPr/>
          <a:lstStyle/>
          <a:p>
            <a:r>
              <a:rPr lang="en-US" dirty="0" smtClean="0"/>
              <a:t>On March 20 </a:t>
            </a:r>
            <a:r>
              <a:rPr lang="en-US" i="1" dirty="0" smtClean="0"/>
              <a:t>Accessible Rich Internet Applications (WAI-ARIA) 1.0 </a:t>
            </a:r>
            <a:r>
              <a:rPr lang="en-US" dirty="0" smtClean="0"/>
              <a:t>was published as a W3C Recommendation.</a:t>
            </a:r>
          </a:p>
          <a:p>
            <a:r>
              <a:rPr lang="en-US" dirty="0"/>
              <a:t>WAI-ARIA is a technical specification for making dynamic, interactive Web content accessible to people with disabilities.</a:t>
            </a:r>
          </a:p>
        </p:txBody>
      </p:sp>
    </p:spTree>
    <p:extLst>
      <p:ext uri="{BB962C8B-B14F-4D97-AF65-F5344CB8AC3E}">
        <p14:creationId xmlns:p14="http://schemas.microsoft.com/office/powerpoint/2010/main" val="3144973240"/>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WAI-ARIA 1.0</a:t>
            </a:r>
            <a:endParaRPr lang="en-US" dirty="0"/>
          </a:p>
        </p:txBody>
      </p:sp>
      <p:sp>
        <p:nvSpPr>
          <p:cNvPr id="3" name="Content Placeholder 2"/>
          <p:cNvSpPr>
            <a:spLocks noGrp="1"/>
          </p:cNvSpPr>
          <p:nvPr>
            <p:ph idx="1"/>
          </p:nvPr>
        </p:nvSpPr>
        <p:spPr/>
        <p:txBody>
          <a:bodyPr>
            <a:normAutofit lnSpcReduction="10000"/>
          </a:bodyPr>
          <a:lstStyle/>
          <a:p>
            <a:r>
              <a:rPr lang="en-US" dirty="0" smtClean="0"/>
              <a:t>Press release</a:t>
            </a:r>
          </a:p>
          <a:p>
            <a:pPr lvl="1"/>
            <a:r>
              <a:rPr lang="en-US" dirty="0">
                <a:hlinkClick r:id="rId3"/>
              </a:rPr>
              <a:t>http://</a:t>
            </a:r>
            <a:r>
              <a:rPr lang="en-US" dirty="0" smtClean="0">
                <a:hlinkClick r:id="rId3"/>
              </a:rPr>
              <a:t>www.w3.org/2014/03/aria.html.en</a:t>
            </a:r>
            <a:endParaRPr lang="en-US" dirty="0" smtClean="0"/>
          </a:p>
          <a:p>
            <a:r>
              <a:rPr lang="en-US" dirty="0" smtClean="0"/>
              <a:t>W3C blog post “WAI-ARIA Expands Web Accessibility”</a:t>
            </a:r>
          </a:p>
          <a:p>
            <a:pPr lvl="1"/>
            <a:r>
              <a:rPr lang="en-US" dirty="0">
                <a:hlinkClick r:id="rId4"/>
              </a:rPr>
              <a:t>http://</a:t>
            </a:r>
            <a:r>
              <a:rPr lang="en-US" dirty="0" smtClean="0">
                <a:hlinkClick r:id="rId4"/>
              </a:rPr>
              <a:t>bit.ly/1hNAKE9</a:t>
            </a:r>
            <a:endParaRPr lang="en-US" dirty="0" smtClean="0"/>
          </a:p>
          <a:p>
            <a:r>
              <a:rPr lang="en-US" dirty="0" smtClean="0"/>
              <a:t>WAI-ARIA Overview</a:t>
            </a:r>
          </a:p>
          <a:p>
            <a:pPr lvl="1"/>
            <a:r>
              <a:rPr lang="en-US" dirty="0">
                <a:hlinkClick r:id="rId5"/>
              </a:rPr>
              <a:t>http://</a:t>
            </a:r>
            <a:r>
              <a:rPr lang="en-US" dirty="0" smtClean="0">
                <a:hlinkClick r:id="rId5"/>
              </a:rPr>
              <a:t>www.w3.org/WAI/intro/aria</a:t>
            </a:r>
            <a:endParaRPr lang="en-US" dirty="0" smtClean="0"/>
          </a:p>
          <a:p>
            <a:r>
              <a:rPr lang="en-US" dirty="0" smtClean="0"/>
              <a:t>WAI-ARIA</a:t>
            </a:r>
          </a:p>
          <a:p>
            <a:pPr lvl="1"/>
            <a:r>
              <a:rPr lang="en-US" dirty="0">
                <a:hlinkClick r:id="rId6"/>
              </a:rPr>
              <a:t>http://www.w3.org/TR/wai-aria</a:t>
            </a:r>
            <a:r>
              <a:rPr lang="en-US" dirty="0" smtClean="0">
                <a:hlinkClick r:id="rId6"/>
              </a:rPr>
              <a:t>/</a:t>
            </a:r>
            <a:endParaRPr lang="en-US" dirty="0"/>
          </a:p>
        </p:txBody>
      </p:sp>
    </p:spTree>
    <p:extLst>
      <p:ext uri="{BB962C8B-B14F-4D97-AF65-F5344CB8AC3E}">
        <p14:creationId xmlns:p14="http://schemas.microsoft.com/office/powerpoint/2010/main" val="702359578"/>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508 Refresh</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Federal ICT Standards and Guidelines</a:t>
            </a:r>
          </a:p>
          <a:p>
            <a:pPr lvl="1"/>
            <a:r>
              <a:rPr lang="en-US" dirty="0" smtClean="0"/>
              <a:t>On February 23, the U.S. Access </a:t>
            </a:r>
            <a:r>
              <a:rPr lang="en-US" dirty="0"/>
              <a:t>Board submitted a proposed rule to update </a:t>
            </a:r>
            <a:r>
              <a:rPr lang="en-US" dirty="0" smtClean="0"/>
              <a:t>the </a:t>
            </a:r>
            <a:r>
              <a:rPr lang="en-US" dirty="0"/>
              <a:t>standards and guidelines to the Office of Management and Budget (OMB) for </a:t>
            </a:r>
            <a:r>
              <a:rPr lang="en-US" dirty="0" smtClean="0"/>
              <a:t>review.</a:t>
            </a:r>
          </a:p>
          <a:p>
            <a:pPr lvl="1"/>
            <a:r>
              <a:rPr lang="en-US" dirty="0" smtClean="0"/>
              <a:t>OMB </a:t>
            </a:r>
            <a:r>
              <a:rPr lang="en-US" dirty="0"/>
              <a:t>has 90 days to review the </a:t>
            </a:r>
            <a:r>
              <a:rPr lang="en-US" dirty="0" smtClean="0"/>
              <a:t>rule (i.e., until May 24).</a:t>
            </a:r>
          </a:p>
          <a:p>
            <a:pPr lvl="1"/>
            <a:r>
              <a:rPr lang="en-US" dirty="0" smtClean="0"/>
              <a:t>Once </a:t>
            </a:r>
            <a:r>
              <a:rPr lang="en-US" dirty="0"/>
              <a:t>cleared by OMB, the proposed rule will be published in the </a:t>
            </a:r>
            <a:r>
              <a:rPr lang="en-US" i="1" dirty="0"/>
              <a:t>Federal Register </a:t>
            </a:r>
            <a:r>
              <a:rPr lang="en-US" dirty="0"/>
              <a:t>and will be available for public comment for a specified period of time.</a:t>
            </a:r>
            <a:endParaRPr lang="en-US" sz="2000" dirty="0" smtClean="0"/>
          </a:p>
          <a:p>
            <a:pPr lvl="1"/>
            <a:r>
              <a:rPr lang="en-US" dirty="0">
                <a:hlinkClick r:id="rId3"/>
              </a:rPr>
              <a:t>http://</a:t>
            </a:r>
            <a:r>
              <a:rPr lang="en-US" dirty="0" smtClean="0">
                <a:hlinkClick r:id="rId3"/>
              </a:rPr>
              <a:t>go.usa.gov/k3tY</a:t>
            </a:r>
            <a:endParaRPr lang="en-US" dirty="0"/>
          </a:p>
        </p:txBody>
      </p:sp>
    </p:spTree>
    <p:extLst>
      <p:ext uri="{BB962C8B-B14F-4D97-AF65-F5344CB8AC3E}">
        <p14:creationId xmlns:p14="http://schemas.microsoft.com/office/powerpoint/2010/main" val="1423213574"/>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Section 508 Refresh</a:t>
            </a:r>
            <a:endParaRPr lang="en-US" dirty="0"/>
          </a:p>
        </p:txBody>
      </p:sp>
      <p:sp>
        <p:nvSpPr>
          <p:cNvPr id="5" name="Content Placeholder 4"/>
          <p:cNvSpPr>
            <a:spLocks noGrp="1"/>
          </p:cNvSpPr>
          <p:nvPr>
            <p:ph idx="1"/>
          </p:nvPr>
        </p:nvSpPr>
        <p:spPr/>
        <p:txBody>
          <a:bodyPr/>
          <a:lstStyle/>
          <a:p>
            <a:pPr marL="0" indent="0">
              <a:buNone/>
            </a:pPr>
            <a:r>
              <a:rPr lang="en-US" dirty="0" smtClean="0"/>
              <a:t>SSB BART Group speculates:</a:t>
            </a:r>
          </a:p>
          <a:p>
            <a:pPr lvl="1"/>
            <a:r>
              <a:rPr lang="en-US" dirty="0" smtClean="0"/>
              <a:t>NPRM could be released this summer</a:t>
            </a:r>
          </a:p>
          <a:p>
            <a:pPr lvl="1"/>
            <a:r>
              <a:rPr lang="en-US" dirty="0" smtClean="0"/>
              <a:t>There may be a 60-day comment period (instead of 90)</a:t>
            </a:r>
          </a:p>
          <a:p>
            <a:pPr lvl="1"/>
            <a:r>
              <a:rPr lang="en-US" dirty="0" smtClean="0"/>
              <a:t>Final rule may be issued by the end of the year</a:t>
            </a:r>
          </a:p>
          <a:p>
            <a:pPr marL="857250" lvl="1" indent="-457200"/>
            <a:r>
              <a:rPr lang="en-US" dirty="0">
                <a:hlinkClick r:id="rId3"/>
              </a:rPr>
              <a:t>http://</a:t>
            </a:r>
            <a:r>
              <a:rPr lang="en-US" dirty="0" smtClean="0">
                <a:hlinkClick r:id="rId3"/>
              </a:rPr>
              <a:t>bit.ly/1mIFIVW</a:t>
            </a:r>
            <a:endParaRPr lang="en-US" dirty="0" smtClean="0"/>
          </a:p>
          <a:p>
            <a:endParaRPr lang="en-US" dirty="0"/>
          </a:p>
        </p:txBody>
      </p:sp>
    </p:spTree>
    <p:extLst>
      <p:ext uri="{BB962C8B-B14F-4D97-AF65-F5344CB8AC3E}">
        <p14:creationId xmlns:p14="http://schemas.microsoft.com/office/powerpoint/2010/main" val="3695632767"/>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DOJ ANPRM</a:t>
            </a:r>
            <a:endParaRPr lang="en-US" dirty="0"/>
          </a:p>
        </p:txBody>
      </p:sp>
      <p:sp>
        <p:nvSpPr>
          <p:cNvPr id="3" name="Content Placeholder 2"/>
          <p:cNvSpPr>
            <a:spLocks noGrp="1"/>
          </p:cNvSpPr>
          <p:nvPr>
            <p:ph idx="1"/>
          </p:nvPr>
        </p:nvSpPr>
        <p:spPr/>
        <p:txBody>
          <a:bodyPr/>
          <a:lstStyle/>
          <a:p>
            <a:pPr marL="0" indent="0">
              <a:buNone/>
            </a:pPr>
            <a:r>
              <a:rPr lang="en-US" dirty="0" smtClean="0"/>
              <a:t>Accessibility of Web Information and Services of State and Local Governments</a:t>
            </a:r>
          </a:p>
          <a:p>
            <a:pPr lvl="1"/>
            <a:r>
              <a:rPr lang="en-US" dirty="0" smtClean="0"/>
              <a:t>Listing in the Fall 2013 Reginfo.gov agenda changed the date for NPRM from unspecified November to unspecified December.</a:t>
            </a:r>
          </a:p>
          <a:p>
            <a:pPr lvl="1"/>
            <a:r>
              <a:rPr lang="en-US" dirty="0" smtClean="0">
                <a:hlinkClick r:id="rId3"/>
              </a:rPr>
              <a:t>http://go.usa.gov/k3zh</a:t>
            </a:r>
            <a:endParaRPr lang="en-US" dirty="0" smtClean="0"/>
          </a:p>
        </p:txBody>
      </p:sp>
    </p:spTree>
    <p:extLst>
      <p:ext uri="{BB962C8B-B14F-4D97-AF65-F5344CB8AC3E}">
        <p14:creationId xmlns:p14="http://schemas.microsoft.com/office/powerpoint/2010/main" val="2139675400"/>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Window-Eyes for Office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In January, Microsoft and GW Micro announced an offer providing the Window-Eyes screen reader free of charge for licensed users of Microsoft Office 2010 or 2013.</a:t>
            </a:r>
          </a:p>
          <a:p>
            <a:pPr lvl="1"/>
            <a:r>
              <a:rPr lang="en-US" dirty="0" smtClean="0"/>
              <a:t>Offer site</a:t>
            </a:r>
          </a:p>
          <a:p>
            <a:pPr lvl="2"/>
            <a:r>
              <a:rPr lang="en-US" dirty="0">
                <a:hlinkClick r:id="rId3"/>
              </a:rPr>
              <a:t>http://www.windoweyesforoffice.com</a:t>
            </a:r>
            <a:r>
              <a:rPr lang="en-US" dirty="0" smtClean="0">
                <a:hlinkClick r:id="rId3"/>
              </a:rPr>
              <a:t>/</a:t>
            </a:r>
            <a:endParaRPr lang="en-US" dirty="0" smtClean="0"/>
          </a:p>
          <a:p>
            <a:pPr lvl="1"/>
            <a:r>
              <a:rPr lang="en-US" dirty="0" smtClean="0"/>
              <a:t>Microsoft Accessibility Blog announcement</a:t>
            </a:r>
          </a:p>
          <a:p>
            <a:pPr lvl="2"/>
            <a:r>
              <a:rPr lang="en-US" dirty="0">
                <a:hlinkClick r:id="rId4"/>
              </a:rPr>
              <a:t>http://</a:t>
            </a:r>
            <a:r>
              <a:rPr lang="en-US" dirty="0" smtClean="0">
                <a:hlinkClick r:id="rId4"/>
              </a:rPr>
              <a:t>bit.ly/1cVkbDk</a:t>
            </a:r>
            <a:endParaRPr lang="en-US" dirty="0" smtClean="0"/>
          </a:p>
          <a:p>
            <a:pPr lvl="1"/>
            <a:r>
              <a:rPr lang="en-US" dirty="0" smtClean="0"/>
              <a:t>Microsoft Office Blog announcement</a:t>
            </a:r>
          </a:p>
          <a:p>
            <a:pPr lvl="2"/>
            <a:r>
              <a:rPr lang="en-US" dirty="0">
                <a:hlinkClick r:id="rId5"/>
              </a:rPr>
              <a:t>http://</a:t>
            </a:r>
            <a:r>
              <a:rPr lang="en-US" dirty="0" smtClean="0">
                <a:hlinkClick r:id="rId5"/>
              </a:rPr>
              <a:t>bit.ly/1jn6nZz</a:t>
            </a:r>
            <a:endParaRPr lang="en-US" dirty="0" smtClean="0"/>
          </a:p>
          <a:p>
            <a:pPr lvl="1"/>
            <a:r>
              <a:rPr lang="en-US" dirty="0" smtClean="0"/>
              <a:t>GW Micro announcement</a:t>
            </a:r>
          </a:p>
          <a:p>
            <a:pPr lvl="2"/>
            <a:r>
              <a:rPr lang="en-US" dirty="0">
                <a:hlinkClick r:id="rId6"/>
              </a:rPr>
              <a:t>http://</a:t>
            </a:r>
            <a:r>
              <a:rPr lang="en-US" dirty="0" smtClean="0">
                <a:hlinkClick r:id="rId6"/>
              </a:rPr>
              <a:t>bit.ly/L1xbj9</a:t>
            </a:r>
            <a:endParaRPr lang="en-US" dirty="0" smtClean="0"/>
          </a:p>
          <a:p>
            <a:pPr lvl="2"/>
            <a:endParaRPr lang="en-US" dirty="0"/>
          </a:p>
        </p:txBody>
      </p:sp>
    </p:spTree>
    <p:extLst>
      <p:ext uri="{BB962C8B-B14F-4D97-AF65-F5344CB8AC3E}">
        <p14:creationId xmlns:p14="http://schemas.microsoft.com/office/powerpoint/2010/main" val="2460206581"/>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91600" y="164592"/>
            <a:ext cx="7269520" cy="685800"/>
          </a:xfrm>
        </p:spPr>
        <p:txBody>
          <a:bodyPr/>
          <a:lstStyle/>
          <a:p>
            <a:r>
              <a:rPr lang="en-US" dirty="0" smtClean="0"/>
              <a:t>AMP Releases</a:t>
            </a:r>
            <a:endParaRPr lang="en-US" dirty="0"/>
          </a:p>
        </p:txBody>
      </p:sp>
      <p:sp>
        <p:nvSpPr>
          <p:cNvPr id="5" name="Content Placeholder 4"/>
          <p:cNvSpPr>
            <a:spLocks noGrp="1"/>
          </p:cNvSpPr>
          <p:nvPr>
            <p:ph idx="1"/>
          </p:nvPr>
        </p:nvSpPr>
        <p:spPr/>
        <p:txBody>
          <a:bodyPr>
            <a:normAutofit fontScale="77500" lnSpcReduction="20000"/>
          </a:bodyPr>
          <a:lstStyle/>
          <a:p>
            <a:r>
              <a:rPr lang="en-US" dirty="0" smtClean="0"/>
              <a:t>AMP was (belatedly) updated to the Fall 2013 Release last month.</a:t>
            </a:r>
          </a:p>
          <a:p>
            <a:pPr lvl="1"/>
            <a:r>
              <a:rPr lang="en-US" dirty="0" smtClean="0"/>
              <a:t>Minor maintenance update</a:t>
            </a:r>
          </a:p>
          <a:p>
            <a:r>
              <a:rPr lang="en-US" dirty="0" smtClean="0"/>
              <a:t>Spring 2014 Release announced last week, launches tomorrow</a:t>
            </a:r>
          </a:p>
          <a:p>
            <a:pPr lvl="1"/>
            <a:r>
              <a:rPr lang="en-US" dirty="0" smtClean="0"/>
              <a:t>Features to include:</a:t>
            </a:r>
          </a:p>
          <a:p>
            <a:pPr lvl="2"/>
            <a:r>
              <a:rPr lang="en-US" dirty="0" smtClean="0"/>
              <a:t>Customizable dashboards</a:t>
            </a:r>
          </a:p>
          <a:p>
            <a:pPr lvl="2"/>
            <a:r>
              <a:rPr lang="en-US" dirty="0" smtClean="0"/>
              <a:t>Navigational improvements</a:t>
            </a:r>
          </a:p>
          <a:p>
            <a:pPr lvl="2"/>
            <a:r>
              <a:rPr lang="en-US" dirty="0" smtClean="0"/>
              <a:t>Statistics</a:t>
            </a:r>
          </a:p>
          <a:p>
            <a:pPr lvl="2"/>
            <a:r>
              <a:rPr lang="en-US" dirty="0" smtClean="0"/>
              <a:t>Overall system performance</a:t>
            </a:r>
          </a:p>
          <a:p>
            <a:pPr lvl="1"/>
            <a:r>
              <a:rPr lang="en-US" dirty="0" smtClean="0"/>
              <a:t>Will preview on our staging server, instance will be updated when accepted</a:t>
            </a:r>
          </a:p>
          <a:p>
            <a:pPr lvl="1"/>
            <a:r>
              <a:rPr lang="en-US" dirty="0" smtClean="0"/>
              <a:t>Announcement and info </a:t>
            </a:r>
            <a:r>
              <a:rPr lang="en-US" dirty="0"/>
              <a:t>at </a:t>
            </a:r>
            <a:r>
              <a:rPr lang="en-US" dirty="0">
                <a:hlinkClick r:id="rId3"/>
              </a:rPr>
              <a:t>http://</a:t>
            </a:r>
            <a:r>
              <a:rPr lang="en-US" dirty="0" smtClean="0">
                <a:hlinkClick r:id="rId3"/>
              </a:rPr>
              <a:t>bit.ly/1jaREyK</a:t>
            </a:r>
            <a:endParaRPr lang="en-US" dirty="0" smtClean="0"/>
          </a:p>
          <a:p>
            <a:pPr lvl="1"/>
            <a:r>
              <a:rPr lang="en-US" dirty="0" smtClean="0"/>
              <a:t>Recording of </a:t>
            </a:r>
            <a:r>
              <a:rPr lang="en-US" dirty="0"/>
              <a:t>preview webinar at </a:t>
            </a:r>
            <a:r>
              <a:rPr lang="en-US" dirty="0">
                <a:hlinkClick r:id="rId4"/>
              </a:rPr>
              <a:t>http://</a:t>
            </a:r>
            <a:r>
              <a:rPr lang="en-US" dirty="0" smtClean="0">
                <a:hlinkClick r:id="rId4"/>
              </a:rPr>
              <a:t>bit.ly/R13q5O</a:t>
            </a:r>
            <a:endParaRPr lang="en-US" dirty="0"/>
          </a:p>
        </p:txBody>
      </p:sp>
    </p:spTree>
    <p:extLst>
      <p:ext uri="{BB962C8B-B14F-4D97-AF65-F5344CB8AC3E}">
        <p14:creationId xmlns:p14="http://schemas.microsoft.com/office/powerpoint/2010/main" val="431017345"/>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KPAT Website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March 26, a new version of the KPAT website was launched.</a:t>
            </a:r>
          </a:p>
          <a:p>
            <a:r>
              <a:rPr lang="en-US" dirty="0" smtClean="0"/>
              <a:t>Part of full OITS website refresh</a:t>
            </a:r>
          </a:p>
          <a:p>
            <a:r>
              <a:rPr lang="en-US" dirty="0" smtClean="0"/>
              <a:t>New design</a:t>
            </a:r>
          </a:p>
          <a:p>
            <a:r>
              <a:rPr lang="en-US" dirty="0" smtClean="0"/>
              <a:t>Now on </a:t>
            </a:r>
            <a:r>
              <a:rPr lang="en-US" dirty="0" err="1" smtClean="0"/>
              <a:t>Sitefinity</a:t>
            </a:r>
            <a:r>
              <a:rPr lang="en-US" dirty="0" smtClean="0"/>
              <a:t> CMS</a:t>
            </a:r>
          </a:p>
          <a:p>
            <a:r>
              <a:rPr lang="en-US" dirty="0" smtClean="0"/>
              <a:t>Checked with AMP</a:t>
            </a:r>
          </a:p>
          <a:p>
            <a:r>
              <a:rPr lang="en-US" dirty="0"/>
              <a:t>Still at </a:t>
            </a:r>
            <a:r>
              <a:rPr lang="en-US" dirty="0">
                <a:hlinkClick r:id="rId2"/>
              </a:rPr>
              <a:t>http://</a:t>
            </a:r>
            <a:r>
              <a:rPr lang="en-US" dirty="0" smtClean="0">
                <a:hlinkClick r:id="rId2"/>
              </a:rPr>
              <a:t>oits.ks.gov/kpat</a:t>
            </a:r>
            <a:endParaRPr lang="en-US" dirty="0" smtClean="0"/>
          </a:p>
          <a:p>
            <a:r>
              <a:rPr lang="en-US" dirty="0" smtClean="0"/>
              <a:t>Please let me know if you notice anything amiss!</a:t>
            </a:r>
          </a:p>
          <a:p>
            <a:endParaRPr lang="en-US" dirty="0" smtClean="0"/>
          </a:p>
        </p:txBody>
      </p:sp>
    </p:spTree>
    <p:extLst>
      <p:ext uri="{BB962C8B-B14F-4D97-AF65-F5344CB8AC3E}">
        <p14:creationId xmlns:p14="http://schemas.microsoft.com/office/powerpoint/2010/main" val="1760857430"/>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SSB BART Group Recommendations</a:t>
            </a:r>
            <a:endParaRPr lang="en-US" dirty="0"/>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4107361736"/>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a:t>
            </a:r>
            <a:endParaRPr lang="en-US" dirty="0"/>
          </a:p>
        </p:txBody>
      </p:sp>
      <p:sp>
        <p:nvSpPr>
          <p:cNvPr id="3" name="Content Placeholder 2"/>
          <p:cNvSpPr>
            <a:spLocks noGrp="1"/>
          </p:cNvSpPr>
          <p:nvPr>
            <p:ph idx="1"/>
          </p:nvPr>
        </p:nvSpPr>
        <p:spPr/>
        <p:txBody>
          <a:bodyPr>
            <a:normAutofit fontScale="92500"/>
          </a:bodyPr>
          <a:lstStyle/>
          <a:p>
            <a:r>
              <a:rPr lang="en-US" dirty="0" smtClean="0"/>
              <a:t>SSB BART Group process audit recommendations discussed previously:</a:t>
            </a:r>
          </a:p>
          <a:p>
            <a:pPr lvl="1"/>
            <a:r>
              <a:rPr lang="en-US" dirty="0" smtClean="0"/>
              <a:t>Implement </a:t>
            </a:r>
            <a:r>
              <a:rPr lang="en-US" dirty="0"/>
              <a:t>a Best Practices-Driven Approach to Meeting ITEC 1210 </a:t>
            </a:r>
            <a:r>
              <a:rPr lang="en-US" dirty="0" smtClean="0"/>
              <a:t>Compliance</a:t>
            </a:r>
          </a:p>
          <a:p>
            <a:pPr lvl="1"/>
            <a:r>
              <a:rPr lang="en-US" dirty="0"/>
              <a:t>Implement a Vendor Certification </a:t>
            </a:r>
            <a:r>
              <a:rPr lang="en-US" dirty="0" smtClean="0"/>
              <a:t>Process</a:t>
            </a:r>
          </a:p>
          <a:p>
            <a:pPr lvl="1"/>
            <a:r>
              <a:rPr lang="en-US" dirty="0"/>
              <a:t>Require Vendor Submissions of Due </a:t>
            </a:r>
            <a:r>
              <a:rPr lang="en-US" dirty="0" smtClean="0"/>
              <a:t>Diligence</a:t>
            </a:r>
          </a:p>
          <a:p>
            <a:r>
              <a:rPr lang="en-US" dirty="0" smtClean="0"/>
              <a:t>While the second is not something we’re prepared to pursue at this time, more information was requested on the other two.</a:t>
            </a:r>
            <a:endParaRPr lang="en-US" dirty="0"/>
          </a:p>
        </p:txBody>
      </p:sp>
    </p:spTree>
    <p:extLst>
      <p:ext uri="{BB962C8B-B14F-4D97-AF65-F5344CB8AC3E}">
        <p14:creationId xmlns:p14="http://schemas.microsoft.com/office/powerpoint/2010/main" val="100572941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Accomplishments</a:t>
            </a:r>
            <a:endParaRPr lang="en-US" dirty="0"/>
          </a:p>
        </p:txBody>
      </p:sp>
      <p:sp>
        <p:nvSpPr>
          <p:cNvPr id="3" name="Content Placeholder 2"/>
          <p:cNvSpPr>
            <a:spLocks noGrp="1"/>
          </p:cNvSpPr>
          <p:nvPr>
            <p:ph idx="1"/>
          </p:nvPr>
        </p:nvSpPr>
        <p:spPr/>
        <p:txBody>
          <a:bodyPr/>
          <a:lstStyle/>
          <a:p>
            <a:r>
              <a:rPr lang="en-US" dirty="0" smtClean="0"/>
              <a:t>Communication</a:t>
            </a:r>
          </a:p>
          <a:p>
            <a:pPr lvl="1"/>
            <a:r>
              <a:rPr lang="en-US" dirty="0" smtClean="0"/>
              <a:t>ITAB</a:t>
            </a:r>
          </a:p>
          <a:p>
            <a:pPr lvl="1"/>
            <a:r>
              <a:rPr lang="en-US" dirty="0" err="1" smtClean="0"/>
              <a:t>KanCare</a:t>
            </a:r>
            <a:r>
              <a:rPr lang="en-US" dirty="0" smtClean="0"/>
              <a:t> training</a:t>
            </a:r>
          </a:p>
          <a:p>
            <a:pPr lvl="1"/>
            <a:r>
              <a:rPr lang="en-US" dirty="0" smtClean="0"/>
              <a:t>Website</a:t>
            </a:r>
          </a:p>
          <a:p>
            <a:r>
              <a:rPr lang="en-US" dirty="0" smtClean="0"/>
              <a:t>Assessment</a:t>
            </a:r>
          </a:p>
          <a:p>
            <a:pPr lvl="1"/>
            <a:r>
              <a:rPr lang="en-US" dirty="0" smtClean="0"/>
              <a:t>AMP assessments</a:t>
            </a:r>
          </a:p>
          <a:p>
            <a:pPr lvl="1"/>
            <a:r>
              <a:rPr lang="en-US" dirty="0" smtClean="0"/>
              <a:t>PDF baseline </a:t>
            </a:r>
            <a:r>
              <a:rPr lang="en-US" dirty="0" smtClean="0"/>
              <a:t>assessment</a:t>
            </a:r>
            <a:endParaRPr lang="en-US" dirty="0" smtClean="0"/>
          </a:p>
        </p:txBody>
      </p:sp>
    </p:spTree>
    <p:extLst>
      <p:ext uri="{BB962C8B-B14F-4D97-AF65-F5344CB8AC3E}">
        <p14:creationId xmlns:p14="http://schemas.microsoft.com/office/powerpoint/2010/main" val="117753779"/>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59540" y="164592"/>
            <a:ext cx="7701580" cy="685800"/>
          </a:xfrm>
        </p:spPr>
        <p:txBody>
          <a:bodyPr>
            <a:normAutofit fontScale="90000"/>
          </a:bodyPr>
          <a:lstStyle/>
          <a:p>
            <a:r>
              <a:rPr lang="en-US" dirty="0"/>
              <a:t>Best Practices-Driven Approach</a:t>
            </a:r>
          </a:p>
        </p:txBody>
      </p:sp>
      <p:sp>
        <p:nvSpPr>
          <p:cNvPr id="3" name="Content Placeholder 2"/>
          <p:cNvSpPr>
            <a:spLocks noGrp="1"/>
          </p:cNvSpPr>
          <p:nvPr>
            <p:ph idx="1"/>
          </p:nvPr>
        </p:nvSpPr>
        <p:spPr/>
        <p:txBody>
          <a:bodyPr/>
          <a:lstStyle/>
          <a:p>
            <a:pPr marL="0" indent="0">
              <a:buNone/>
            </a:pPr>
            <a:r>
              <a:rPr lang="en-US" dirty="0" smtClean="0"/>
              <a:t>SSB BART Group response clarifies that recommendation is to include accessibility best practices in the WCAT, exactly as proposed last time.</a:t>
            </a:r>
            <a:endParaRPr lang="en-US" dirty="0"/>
          </a:p>
        </p:txBody>
      </p:sp>
    </p:spTree>
    <p:extLst>
      <p:ext uri="{BB962C8B-B14F-4D97-AF65-F5344CB8AC3E}">
        <p14:creationId xmlns:p14="http://schemas.microsoft.com/office/powerpoint/2010/main" val="3356781185"/>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Vendor </a:t>
            </a:r>
            <a:r>
              <a:rPr lang="en-US" dirty="0" smtClean="0"/>
              <a:t>Due </a:t>
            </a:r>
            <a:r>
              <a:rPr lang="en-US" dirty="0"/>
              <a:t>Diligence</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This recommendation is to request or require the vendor to submit any accessibility test results.</a:t>
            </a:r>
          </a:p>
          <a:p>
            <a:pPr marL="457200" lvl="1" indent="0">
              <a:buNone/>
            </a:pPr>
            <a:r>
              <a:rPr lang="en-US" dirty="0" smtClean="0"/>
              <a:t>“</a:t>
            </a:r>
            <a:r>
              <a:rPr lang="en-US" dirty="0"/>
              <a:t>The State should consider periodically requesting the results of internal accessibility testing conducted by the vendor. This allows the State to identify potentially inaccessible areas of the application in advance and prepare for the possibility of providing reasonable accommodations and mitigate any potential undue burden requests. This also allows the vendor to document due diligence towards compliance with ITEC 1210</a:t>
            </a:r>
            <a:r>
              <a:rPr lang="en-US" dirty="0" smtClean="0"/>
              <a:t>.”</a:t>
            </a:r>
            <a:endParaRPr lang="en-US" dirty="0"/>
          </a:p>
        </p:txBody>
      </p:sp>
    </p:spTree>
    <p:extLst>
      <p:ext uri="{BB962C8B-B14F-4D97-AF65-F5344CB8AC3E}">
        <p14:creationId xmlns:p14="http://schemas.microsoft.com/office/powerpoint/2010/main" val="3740676948"/>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2014 Topics and Initiatives</a:t>
            </a:r>
            <a:endParaRPr lang="en-US" dirty="0"/>
          </a:p>
        </p:txBody>
      </p:sp>
    </p:spTree>
    <p:extLst>
      <p:ext uri="{BB962C8B-B14F-4D97-AF65-F5344CB8AC3E}">
        <p14:creationId xmlns:p14="http://schemas.microsoft.com/office/powerpoint/2010/main" val="453054748"/>
      </p:ext>
    </p:ext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noAutofit/>
          </a:bodyPr>
          <a:lstStyle/>
          <a:p>
            <a:r>
              <a:rPr lang="en-US" sz="3200" dirty="0" smtClean="0"/>
              <a:t>Seeking Suggestions from the Membership</a:t>
            </a:r>
            <a:endParaRPr lang="en-US" sz="3200" dirty="0"/>
          </a:p>
        </p:txBody>
      </p:sp>
      <p:sp>
        <p:nvSpPr>
          <p:cNvPr id="3" name="Content Placeholder 2"/>
          <p:cNvSpPr>
            <a:spLocks noGrp="1"/>
          </p:cNvSpPr>
          <p:nvPr>
            <p:ph idx="1"/>
          </p:nvPr>
        </p:nvSpPr>
        <p:spPr/>
        <p:txBody>
          <a:bodyPr/>
          <a:lstStyle/>
          <a:p>
            <a:r>
              <a:rPr lang="en-US" dirty="0" smtClean="0"/>
              <a:t>What should be the next areas of focus for the KPAT?</a:t>
            </a:r>
          </a:p>
          <a:p>
            <a:r>
              <a:rPr lang="en-US" dirty="0" smtClean="0"/>
              <a:t>How can we serve the interests of your agency or organization?</a:t>
            </a:r>
          </a:p>
          <a:p>
            <a:r>
              <a:rPr lang="en-US" dirty="0" smtClean="0"/>
              <a:t>What topics would you like to see addressed in future meetings?</a:t>
            </a:r>
            <a:endParaRPr lang="en-US" dirty="0"/>
          </a:p>
        </p:txBody>
      </p:sp>
    </p:spTree>
    <p:extLst>
      <p:ext uri="{BB962C8B-B14F-4D97-AF65-F5344CB8AC3E}">
        <p14:creationId xmlns:p14="http://schemas.microsoft.com/office/powerpoint/2010/main" val="423732856"/>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Discussion</a:t>
            </a:r>
            <a:endParaRPr lang="en-US" dirty="0"/>
          </a:p>
        </p:txBody>
      </p:sp>
    </p:spTree>
    <p:extLst>
      <p:ext uri="{BB962C8B-B14F-4D97-AF65-F5344CB8AC3E}">
        <p14:creationId xmlns:p14="http://schemas.microsoft.com/office/powerpoint/2010/main" val="1736071935"/>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Meeting</a:t>
            </a:r>
            <a:endParaRPr lang="en-US" dirty="0"/>
          </a:p>
        </p:txBody>
      </p:sp>
      <p:sp>
        <p:nvSpPr>
          <p:cNvPr id="3" name="Content Placeholder 2"/>
          <p:cNvSpPr>
            <a:spLocks noGrp="1"/>
          </p:cNvSpPr>
          <p:nvPr>
            <p:ph idx="1"/>
          </p:nvPr>
        </p:nvSpPr>
        <p:spPr/>
        <p:txBody>
          <a:bodyPr anchor="ctr">
            <a:normAutofit/>
          </a:bodyPr>
          <a:lstStyle/>
          <a:p>
            <a:pPr marL="0" indent="0">
              <a:buNone/>
            </a:pPr>
            <a:r>
              <a:rPr lang="en-US" sz="3600" b="1" dirty="0" smtClean="0"/>
              <a:t>Tuesday, July 8, 2014</a:t>
            </a:r>
          </a:p>
          <a:p>
            <a:pPr marL="0" indent="0">
              <a:buNone/>
            </a:pPr>
            <a:r>
              <a:rPr lang="en-US" sz="3600" dirty="0" smtClean="0"/>
              <a:t>Time:</a:t>
            </a:r>
          </a:p>
          <a:p>
            <a:pPr marL="0" indent="0">
              <a:buNone/>
            </a:pPr>
            <a:r>
              <a:rPr lang="en-US" sz="3600" dirty="0" smtClean="0"/>
              <a:t>	2:30–4:30 PM</a:t>
            </a:r>
          </a:p>
          <a:p>
            <a:pPr marL="0" indent="0">
              <a:buNone/>
            </a:pPr>
            <a:r>
              <a:rPr lang="en-US" sz="3600" dirty="0" smtClean="0"/>
              <a:t>Location:</a:t>
            </a:r>
          </a:p>
          <a:p>
            <a:pPr marL="0" indent="0">
              <a:buNone/>
            </a:pPr>
            <a:r>
              <a:rPr lang="en-US" sz="3600" dirty="0" smtClean="0"/>
              <a:t>	Landon State </a:t>
            </a:r>
            <a:r>
              <a:rPr lang="en-US" sz="3600" dirty="0"/>
              <a:t>Office Building</a:t>
            </a:r>
          </a:p>
          <a:p>
            <a:pPr marL="0" indent="0">
              <a:buNone/>
            </a:pPr>
            <a:r>
              <a:rPr lang="en-US" sz="3600" dirty="0"/>
              <a:t>	Room </a:t>
            </a:r>
            <a:r>
              <a:rPr lang="en-US" sz="3600" dirty="0" smtClean="0"/>
              <a:t>509</a:t>
            </a:r>
            <a:br>
              <a:rPr lang="en-US" sz="3600" dirty="0" smtClean="0"/>
            </a:br>
            <a:r>
              <a:rPr lang="en-US" sz="3600" smtClean="0"/>
              <a:t>	900 </a:t>
            </a:r>
            <a:r>
              <a:rPr lang="en-US" sz="3600" dirty="0"/>
              <a:t>SW Jackson Street</a:t>
            </a:r>
          </a:p>
        </p:txBody>
      </p:sp>
    </p:spTree>
    <p:extLst>
      <p:ext uri="{BB962C8B-B14F-4D97-AF65-F5344CB8AC3E}">
        <p14:creationId xmlns:p14="http://schemas.microsoft.com/office/powerpoint/2010/main" val="22764608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Planned Initiatives</a:t>
            </a:r>
            <a:endParaRPr lang="en-US" dirty="0"/>
          </a:p>
        </p:txBody>
      </p:sp>
      <p:sp>
        <p:nvSpPr>
          <p:cNvPr id="3" name="Content Placeholder 2"/>
          <p:cNvSpPr>
            <a:spLocks noGrp="1"/>
          </p:cNvSpPr>
          <p:nvPr>
            <p:ph idx="1"/>
          </p:nvPr>
        </p:nvSpPr>
        <p:spPr/>
        <p:txBody>
          <a:bodyPr/>
          <a:lstStyle/>
          <a:p>
            <a:r>
              <a:rPr lang="en-US" dirty="0" smtClean="0"/>
              <a:t>Governance</a:t>
            </a:r>
          </a:p>
          <a:p>
            <a:pPr lvl="1"/>
            <a:r>
              <a:rPr lang="en-US" dirty="0" smtClean="0"/>
              <a:t>Federal updates</a:t>
            </a:r>
          </a:p>
          <a:p>
            <a:r>
              <a:rPr lang="en-US" dirty="0" smtClean="0"/>
              <a:t>Assistance</a:t>
            </a:r>
          </a:p>
          <a:p>
            <a:pPr lvl="1"/>
            <a:r>
              <a:rPr lang="en-US" dirty="0" smtClean="0"/>
              <a:t>Training</a:t>
            </a:r>
          </a:p>
          <a:p>
            <a:pPr lvl="1"/>
            <a:r>
              <a:rPr lang="en-US" dirty="0" smtClean="0"/>
              <a:t>PDF accessibility resources</a:t>
            </a:r>
          </a:p>
        </p:txBody>
      </p:sp>
    </p:spTree>
    <p:extLst>
      <p:ext uri="{BB962C8B-B14F-4D97-AF65-F5344CB8AC3E}">
        <p14:creationId xmlns:p14="http://schemas.microsoft.com/office/powerpoint/2010/main" val="318386581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Planned Initiatives</a:t>
            </a:r>
            <a:endParaRPr lang="en-US" dirty="0"/>
          </a:p>
        </p:txBody>
      </p:sp>
      <p:sp>
        <p:nvSpPr>
          <p:cNvPr id="3" name="Content Placeholder 2"/>
          <p:cNvSpPr>
            <a:spLocks noGrp="1"/>
          </p:cNvSpPr>
          <p:nvPr>
            <p:ph idx="1"/>
          </p:nvPr>
        </p:nvSpPr>
        <p:spPr/>
        <p:txBody>
          <a:bodyPr/>
          <a:lstStyle/>
          <a:p>
            <a:r>
              <a:rPr lang="en-US" dirty="0" smtClean="0"/>
              <a:t>Communication</a:t>
            </a:r>
          </a:p>
          <a:p>
            <a:pPr lvl="1"/>
            <a:r>
              <a:rPr lang="en-US" dirty="0" smtClean="0"/>
              <a:t>Webmasters outreach / user group</a:t>
            </a:r>
          </a:p>
          <a:p>
            <a:r>
              <a:rPr lang="en-US" dirty="0" smtClean="0"/>
              <a:t>Assessment</a:t>
            </a:r>
          </a:p>
          <a:p>
            <a:pPr lvl="1"/>
            <a:r>
              <a:rPr lang="en-US" dirty="0" smtClean="0"/>
              <a:t>Continued use of AMP</a:t>
            </a:r>
          </a:p>
          <a:p>
            <a:pPr lvl="1"/>
            <a:r>
              <a:rPr lang="en-US" dirty="0" smtClean="0"/>
              <a:t>More active response to results</a:t>
            </a:r>
          </a:p>
        </p:txBody>
      </p:sp>
    </p:spTree>
    <p:extLst>
      <p:ext uri="{BB962C8B-B14F-4D97-AF65-F5344CB8AC3E}">
        <p14:creationId xmlns:p14="http://schemas.microsoft.com/office/powerpoint/2010/main" val="301224716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2144" y="2705725"/>
            <a:ext cx="6839712" cy="1446550"/>
          </a:xfrm>
        </p:spPr>
        <p:txBody>
          <a:bodyPr>
            <a:spAutoFit/>
          </a:bodyPr>
          <a:lstStyle/>
          <a:p>
            <a:pPr algn="ctr"/>
            <a:r>
              <a:rPr lang="en-US" dirty="0" smtClean="0"/>
              <a:t>Accessibility Status of State of Kansas Websites</a:t>
            </a:r>
            <a:endParaRPr lang="en-US" dirty="0"/>
          </a:p>
        </p:txBody>
      </p:sp>
    </p:spTree>
    <p:extLst>
      <p:ext uri="{BB962C8B-B14F-4D97-AF65-F5344CB8AC3E}">
        <p14:creationId xmlns:p14="http://schemas.microsoft.com/office/powerpoint/2010/main" val="5045157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AMP Usage</a:t>
            </a:r>
            <a:endParaRPr lang="en-US" dirty="0"/>
          </a:p>
        </p:txBody>
      </p:sp>
      <p:sp>
        <p:nvSpPr>
          <p:cNvPr id="5" name="Content Placeholder 4"/>
          <p:cNvSpPr>
            <a:spLocks noGrp="1"/>
          </p:cNvSpPr>
          <p:nvPr>
            <p:ph idx="1"/>
          </p:nvPr>
        </p:nvSpPr>
        <p:spPr/>
        <p:txBody>
          <a:bodyPr/>
          <a:lstStyle/>
          <a:p>
            <a:r>
              <a:rPr lang="en-US" dirty="0" smtClean="0"/>
              <a:t>250 Users</a:t>
            </a:r>
          </a:p>
          <a:p>
            <a:r>
              <a:rPr lang="en-US" dirty="0" smtClean="0"/>
              <a:t>53 agencies</a:t>
            </a:r>
            <a:endParaRPr lang="en-US" dirty="0"/>
          </a:p>
        </p:txBody>
      </p:sp>
    </p:spTree>
    <p:extLst>
      <p:ext uri="{BB962C8B-B14F-4D97-AF65-F5344CB8AC3E}">
        <p14:creationId xmlns:p14="http://schemas.microsoft.com/office/powerpoint/2010/main" val="1030127092"/>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ITS">
  <a:themeElements>
    <a:clrScheme name="Custom 2">
      <a:dk1>
        <a:sysClr val="windowText" lastClr="000000"/>
      </a:dk1>
      <a:lt1>
        <a:sysClr val="window" lastClr="FFFFFF"/>
      </a:lt1>
      <a:dk2>
        <a:srgbClr val="343434"/>
      </a:dk2>
      <a:lt2>
        <a:srgbClr val="EEECE1"/>
      </a:lt2>
      <a:accent1>
        <a:srgbClr val="9BBB59"/>
      </a:accent1>
      <a:accent2>
        <a:srgbClr val="F1AD02"/>
      </a:accent2>
      <a:accent3>
        <a:srgbClr val="C0504D"/>
      </a:accent3>
      <a:accent4>
        <a:srgbClr val="8064A2"/>
      </a:accent4>
      <a:accent5>
        <a:srgbClr val="4BACC6"/>
      </a:accent5>
      <a:accent6>
        <a:srgbClr val="F1AD02"/>
      </a:accent6>
      <a:hlink>
        <a:srgbClr val="F1AD02"/>
      </a:hlink>
      <a:folHlink>
        <a:srgbClr val="F0CD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AW xmlns="http://www.net-centric.com/PAWPP">
  <Shape xmlns="" id="cO8W/2gkdrRsoSWsBDlIy3F7xZg=" PDFTag="H2" order="_x0031_"/>
  <Shape xmlns="" id="eNYoPZsq3r9xaO6Gk686ihNLttw=" PDFTag=""/>
  <Shape xmlns="" id="nd7T0SEwaMvc1vE3X3CvCrEU6KQ=" PDFTag="H2" order="_x0031_"/>
  <Shape xmlns="" id="jcUuy3C4TQ0YARThFJr6NYV6URI=" PDFTag=""/>
  <Shape xmlns="" id="lB2AxQC9zuVOCurrXlZi7QB6szQ=" PDFTag="H2" order="_x0031_"/>
  <Shape xmlns="" id="tG2DklbH/hYhsheL1xK7gFfhLBk=" PDFTag="" order="_x0031_"/>
  <Shape xmlns="" id="6EG4IwUETzeLkNfvxQ4w01Lb6Oc=" PDFTag="H2" order="_x0031_"/>
  <Shape xmlns="" id="btW8a/hCdwN5n+hHIP7apiAMFXs=" PDFTag="" order="_x0031_"/>
  <Shape xmlns="" id="yZqVxhDrP2QCblfiR5aNcGT8iQI=" PDFTag="H1" Artifact="_x0030_" order="_x0031_"/>
  <Shape xmlns="" id="dEASjHSo6lar80b+i0cCvmRcigA=" PDFTag="H2" Artifact="_x0030_" order="_x0032_"/>
  <Shape xmlns="" id="4Yn7pjkeILvjzTCiW0hSi8aGqd0=" PDFTag="H2" order="_x0031_"/>
  <Shape xmlns="" id="b+UUPPAPxCgGvtT1whtgJmbWZx0=" PDFTag="H2" order="_x0031_"/>
  <Shape xmlns="" id="TeOKQzPnCvr3Ls4sAuJmatE0+LQ=" PDFTag="P" Artifact="_x0030_" order="_x0032_"/>
  <Shape xmlns="" id="O3hu90DE+iSBnMLExIEFc3Vg4Uo=" PDFTag="H2" order="_x0031_"/>
  <Shape xmlns="" id="P5Y2Q7BdEAZkB7PetW+0MReG2rI=" PDFTag="P" order="_x0032_"/>
  <Shape xmlns="" id="wt83yZjzPHlTvpildN/o1svACa4=" PDFTag="H2" order="_x0031_"/>
  <Shape xmlns="" id="Z4w2ics5bjqJPzdzcoFDP4HOBzo=" PDFTag="P" order="_x0032_"/>
  <Shape xmlns="" id="5ZT7l/BxJu2HJ4paRSabD2lCm00=" PDFTag="H2" order="_x0031_"/>
  <Shape xmlns="" id="ddL5n9Le3JuFqOx8t9kiVFxFnqU=" PDFTag="P" order="_x0032_"/>
  <Shape xmlns="" id="AB9E/9YsG1Eja6fvs6BWkBzczkU=" PDFTag="H2" order="_x0031_"/>
  <Shape xmlns="" id="pg7ClJs+NInuUcn/6dEKr2vqBWI=" PDFTag="P" order="_x0032_"/>
  <Shape xmlns="" id="sr4NqKIoEJGaxOi46OpuJ+OLXeo=" PDFTag="H2" order="_x0031_"/>
  <Shape xmlns="" id="j/fQAm+HE+lrS6tVycDGKKYNjRw=" PDFTag="P" order="_x0032_"/>
  <Shape xmlns="" id="Sp3EDu14LjWrjb7P1scplb9vT74=" PDFTag="H2" order="_x0031_"/>
  <Shape xmlns="" id="ftigaNqcjhazdtnkMqky9Wu+xqw=" PDFTag="P" order="_x0032_"/>
  <Shape xmlns="" id="1cyvssX6aUXfYKDtv2/Fopw1PF8=" PDFTag="H2" order="_x0031_"/>
  <Shape xmlns="" id="9peahEMoTJourDoL/PDyYxwdWB0=" PDFTag="P" Artifact="_x0030_" order="_x0033_"/>
  <Shape xmlns="" id="x8leeUMB0gQ38qPqMRG3092oFcc=" PDFTag="Figure" Artifact="_x0030_" inline="no" validated="yes" order="_x0032_"/>
  <Shape xmlns="" id="B4oYQrJrNBtG/8gS915dwHQFYVo=" PDFTag="H2" order="_x0031_"/>
  <Shape xmlns="" id="xR5KIQKV8OP5EMDPFVpmAAXYlNY=" PDFTag="P" order="_x0032_"/>
  <Shape xmlns="" id="76FeC0ECtA70YqPKe+stdueAlzE=" PDFTag="H2" order="_x0031_"/>
  <Shape xmlns="" id="Fv+Ky7LgYwYy6qb6/HPNWTlllNE=" PDFTag="P" order="_x0032_"/>
  <Shape xmlns="" id="1R9OnrZLJY/a37d/W7HnjUbOlqM=" PDFTag="H2" order="_x0031_"/>
  <Shape xmlns="" id="3C3PViQUG7gdA5ZrH1UGzUfFkwA=" PDFTag="P" order="_x0032_"/>
  <Shape xmlns="" id="BuBKm8CMVbENxRTNYwxv8UfTKOg=" PDFTag="H2" order="_x0031_"/>
  <Shape xmlns="" id="vPlktnHlM2ncQ3vFPmjTidXwgMI=" PDFTag="P" order="_x0032_"/>
  <Shape xmlns="" id="ToT2kx17xvDh+lroQGrl+8Td7WM=" PDFTag="H2" order="_x0031_"/>
  <Shape xmlns="" id="w03FH3/TRg67g+L/i8whi9g+PQU=" PDFTag="P" order="_x0032_"/>
  <Shape xmlns="" id="KcSWvHkYDg+UtqfdCw/gnpPnvvI=" order="_x0033_" PDFTag="_x005B_Artifact_x005D_" Artifact="_x0031_"/>
</PAW>
</file>

<file path=customXml/itemProps1.xml><?xml version="1.0" encoding="utf-8"?>
<ds:datastoreItem xmlns:ds="http://schemas.openxmlformats.org/officeDocument/2006/customXml" ds:itemID="{B4CED783-E688-4D3D-84C6-9C0E86813968}">
  <ds:schemaRefs>
    <ds:schemaRef ds:uri="http://www.net-centric.com/PAWPP"/>
    <ds:schemaRef ds:uri=""/>
  </ds:schemaRefs>
</ds:datastoreItem>
</file>

<file path=docProps/app.xml><?xml version="1.0" encoding="utf-8"?>
<Properties xmlns="http://schemas.openxmlformats.org/officeDocument/2006/extended-properties" xmlns:vt="http://schemas.openxmlformats.org/officeDocument/2006/docPropsVTypes">
  <Template>OITS.potx</Template>
  <TotalTime>22628</TotalTime>
  <Words>2348</Words>
  <Application>Microsoft Office PowerPoint</Application>
  <PresentationFormat>On-screen Show (4:3)</PresentationFormat>
  <Paragraphs>526</Paragraphs>
  <Slides>55</Slides>
  <Notes>31</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OITS</vt:lpstr>
      <vt:lpstr>Kansas Partnership for Accessible Technology</vt:lpstr>
      <vt:lpstr>State ADA Coordinator Report</vt:lpstr>
      <vt:lpstr>KPAT Annual Report / Accessibility Status of State of Kansas Websites</vt:lpstr>
      <vt:lpstr>Accomplishments</vt:lpstr>
      <vt:lpstr>Accomplishments</vt:lpstr>
      <vt:lpstr>Planned Initiatives</vt:lpstr>
      <vt:lpstr>Planned Initiatives</vt:lpstr>
      <vt:lpstr>Accessibility Status of State of Kansas Websites</vt:lpstr>
      <vt:lpstr>AMP Usage</vt:lpstr>
      <vt:lpstr>AMP Assessment</vt:lpstr>
      <vt:lpstr>Assessment Sample</vt:lpstr>
      <vt:lpstr>Pages</vt:lpstr>
      <vt:lpstr>Agencies and Violations</vt:lpstr>
      <vt:lpstr>Numbers of Violations</vt:lpstr>
      <vt:lpstr>Full Assessment</vt:lpstr>
      <vt:lpstr>Pages</vt:lpstr>
      <vt:lpstr>Numbers of Violations</vt:lpstr>
      <vt:lpstr>Most Frequent Violations (by Pages Affected)</vt:lpstr>
      <vt:lpstr>Most Frequent Violations (by Violation Count)</vt:lpstr>
      <vt:lpstr>Most Severe Violations</vt:lpstr>
      <vt:lpstr>Most Tractable Violations</vt:lpstr>
      <vt:lpstr>Assessment of PDF Documents</vt:lpstr>
      <vt:lpstr>CommonLook Clarity Scan</vt:lpstr>
      <vt:lpstr>Results</vt:lpstr>
      <vt:lpstr>PDF Accessibility / CommonLook</vt:lpstr>
      <vt:lpstr>CommonLook Office &amp; CommonLook PDF</vt:lpstr>
      <vt:lpstr>CommonLook Office &amp; CommonLook PDF</vt:lpstr>
      <vt:lpstr>CommonLook Office &amp; CommonLook PDF</vt:lpstr>
      <vt:lpstr>CommonLook Office &amp; CommonLook PDF</vt:lpstr>
      <vt:lpstr>CommonLook Services</vt:lpstr>
      <vt:lpstr>CommonLook Services</vt:lpstr>
      <vt:lpstr>CommonLook</vt:lpstr>
      <vt:lpstr>Matterhorn Protocol</vt:lpstr>
      <vt:lpstr>PDF/UA</vt:lpstr>
      <vt:lpstr>Matterhorn Protocol</vt:lpstr>
      <vt:lpstr>Matterhorn Protocol</vt:lpstr>
      <vt:lpstr>Examples</vt:lpstr>
      <vt:lpstr>Matterhorn Protocol</vt:lpstr>
      <vt:lpstr>Status Updates</vt:lpstr>
      <vt:lpstr>WAI-ARIA 1.0</vt:lpstr>
      <vt:lpstr>WAI-ARIA 1.0</vt:lpstr>
      <vt:lpstr>Section 508 Refresh</vt:lpstr>
      <vt:lpstr>Section 508 Refresh</vt:lpstr>
      <vt:lpstr>DOJ ANPRM</vt:lpstr>
      <vt:lpstr>Window-Eyes for Office</vt:lpstr>
      <vt:lpstr>AMP Releases</vt:lpstr>
      <vt:lpstr>KPAT Website</vt:lpstr>
      <vt:lpstr>SSB BART Group Recommendations</vt:lpstr>
      <vt:lpstr>Recap</vt:lpstr>
      <vt:lpstr>Best Practices-Driven Approach</vt:lpstr>
      <vt:lpstr>Vendor Due Diligence</vt:lpstr>
      <vt:lpstr>2014 Topics and Initiatives</vt:lpstr>
      <vt:lpstr>Seeking Suggestions from the Membership</vt:lpstr>
      <vt:lpstr>Open Discussion</vt:lpstr>
      <vt:lpstr>Next Meeting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KPAT April 9, 2013 Meeting Presentation</dc:title>
  <dc:creator>Cole.Robison@ks.gov</dc:creator>
  <cp:lastModifiedBy>Cole Robison</cp:lastModifiedBy>
  <cp:revision>357</cp:revision>
  <dcterms:created xsi:type="dcterms:W3CDTF">2011-05-09T15:14:44Z</dcterms:created>
  <dcterms:modified xsi:type="dcterms:W3CDTF">2014-04-09T17:13:45Z</dcterms:modified>
</cp:coreProperties>
</file>