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  <p:sldMasterId id="2147483660" r:id="rId3"/>
  </p:sldMasterIdLst>
  <p:notesMasterIdLst>
    <p:notesMasterId r:id="rId36"/>
  </p:notesMasterIdLst>
  <p:sldIdLst>
    <p:sldId id="256" r:id="rId4"/>
    <p:sldId id="280" r:id="rId5"/>
    <p:sldId id="409" r:id="rId6"/>
    <p:sldId id="396" r:id="rId7"/>
    <p:sldId id="410" r:id="rId8"/>
    <p:sldId id="411" r:id="rId9"/>
    <p:sldId id="412" r:id="rId10"/>
    <p:sldId id="413" r:id="rId11"/>
    <p:sldId id="296" r:id="rId12"/>
    <p:sldId id="309" r:id="rId13"/>
    <p:sldId id="416" r:id="rId14"/>
    <p:sldId id="417" r:id="rId15"/>
    <p:sldId id="418" r:id="rId16"/>
    <p:sldId id="419" r:id="rId17"/>
    <p:sldId id="420" r:id="rId18"/>
    <p:sldId id="421" r:id="rId19"/>
    <p:sldId id="422" r:id="rId20"/>
    <p:sldId id="423" r:id="rId21"/>
    <p:sldId id="424" r:id="rId22"/>
    <p:sldId id="425" r:id="rId23"/>
    <p:sldId id="426" r:id="rId24"/>
    <p:sldId id="427" r:id="rId25"/>
    <p:sldId id="428" r:id="rId26"/>
    <p:sldId id="429" r:id="rId27"/>
    <p:sldId id="430" r:id="rId28"/>
    <p:sldId id="431" r:id="rId29"/>
    <p:sldId id="432" r:id="rId30"/>
    <p:sldId id="404" r:id="rId31"/>
    <p:sldId id="405" r:id="rId32"/>
    <p:sldId id="415" r:id="rId33"/>
    <p:sldId id="279" r:id="rId34"/>
    <p:sldId id="289" r:id="rId35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le Robison" initials="CDR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8C8"/>
    <a:srgbClr val="898989"/>
    <a:srgbClr val="717174"/>
    <a:srgbClr val="E62E26"/>
    <a:srgbClr val="0072BC"/>
    <a:srgbClr val="55A1D2"/>
    <a:srgbClr val="AAD0E9"/>
    <a:srgbClr val="F7B85C"/>
    <a:srgbClr val="00A256"/>
    <a:srgbClr val="3BA0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82" autoAdjust="0"/>
    <p:restoredTop sz="89556" autoAdjust="0"/>
  </p:normalViewPr>
  <p:slideViewPr>
    <p:cSldViewPr showGuides="1">
      <p:cViewPr varScale="1">
        <p:scale>
          <a:sx n="94" d="100"/>
          <a:sy n="94" d="100"/>
        </p:scale>
        <p:origin x="-1104" y="-108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64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A723967-CE7D-4A71-A8B4-FC81B008E3AE}" type="datetimeFigureOut">
              <a:rPr lang="fr-FR"/>
              <a:pPr>
                <a:defRPr/>
              </a:pPr>
              <a:t>14/10/2014</a:t>
            </a:fld>
            <a:endParaRPr lang="fr-F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r-F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655695-19F4-4A33-8651-718F84746D26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83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There</a:t>
            </a:r>
            <a:r>
              <a:rPr lang="en-US" sz="1200" baseline="0" dirty="0" smtClean="0"/>
              <a:t> was n</a:t>
            </a:r>
            <a:r>
              <a:rPr lang="en-US" sz="1200" dirty="0" smtClean="0"/>
              <a:t>o Winter</a:t>
            </a:r>
            <a:r>
              <a:rPr lang="en-US" sz="1200" baseline="0" dirty="0" smtClean="0"/>
              <a:t> 2014 Release</a:t>
            </a:r>
          </a:p>
          <a:p>
            <a:endParaRPr lang="en-US" sz="1200" dirty="0" smtClean="0"/>
          </a:p>
          <a:p>
            <a:r>
              <a:rPr lang="en-US" sz="1200" dirty="0" smtClean="0"/>
              <a:t>http://</a:t>
            </a:r>
            <a:r>
              <a:rPr lang="en-US" sz="1200" dirty="0" err="1" smtClean="0"/>
              <a:t>bit.ly</a:t>
            </a:r>
            <a:r>
              <a:rPr lang="en-US" sz="1200" dirty="0" smtClean="0"/>
              <a:t>/</a:t>
            </a:r>
            <a:r>
              <a:rPr lang="en-US" sz="1200" dirty="0" err="1" smtClean="0"/>
              <a:t>ZiVhgm</a:t>
            </a:r>
            <a:r>
              <a:rPr lang="en-US" sz="1200" dirty="0" smtClean="0"/>
              <a:t> → </a:t>
            </a:r>
            <a:r>
              <a:rPr lang="en-US" dirty="0" smtClean="0"/>
              <a:t>https://</a:t>
            </a:r>
            <a:r>
              <a:rPr lang="en-US" dirty="0" err="1" smtClean="0"/>
              <a:t>www.ssbbartgroup.com</a:t>
            </a:r>
            <a:r>
              <a:rPr lang="en-US" dirty="0" smtClean="0"/>
              <a:t>/reference/</a:t>
            </a:r>
            <a:r>
              <a:rPr lang="en-US" dirty="0" err="1" smtClean="0"/>
              <a:t>index.php</a:t>
            </a:r>
            <a:r>
              <a:rPr lang="en-US" dirty="0" smtClean="0"/>
              <a:t>/AMP_Summer_2014_What%27s_New</a:t>
            </a:r>
          </a:p>
          <a:p>
            <a:r>
              <a:rPr lang="en-US" dirty="0" smtClean="0"/>
              <a:t>http://</a:t>
            </a:r>
            <a:r>
              <a:rPr lang="en-US" dirty="0" err="1" smtClean="0"/>
              <a:t>bit.ly</a:t>
            </a:r>
            <a:r>
              <a:rPr lang="en-US" dirty="0" smtClean="0"/>
              <a:t>/1slTZg7 → http://</a:t>
            </a:r>
            <a:r>
              <a:rPr lang="en-US" dirty="0" err="1" smtClean="0"/>
              <a:t>info.ssbbartgroup.com</a:t>
            </a:r>
            <a:r>
              <a:rPr lang="en-US" dirty="0" smtClean="0"/>
              <a:t>/AMP-Summer-2014-Release_LP-Follow-up.html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2776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http://bit.ly/1vXMagR → http://info.ssbbartgroup.com/WBN_14-10-16_DAMM.html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1261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Questions? Any interest?</a:t>
            </a:r>
          </a:p>
          <a:p>
            <a:endParaRPr lang="en-US" dirty="0" smtClean="0"/>
          </a:p>
          <a:p>
            <a:r>
              <a:rPr lang="en-US" dirty="0" smtClean="0"/>
              <a:t>(NIC</a:t>
            </a:r>
            <a:r>
              <a:rPr lang="en-US" baseline="0" dirty="0" smtClean="0"/>
              <a:t> = National Information Consortium)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3956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none" dirty="0" smtClean="0">
                <a:solidFill>
                  <a:schemeClr val="tx1"/>
                </a:solidFill>
              </a:rPr>
              <a:t>http://goo.gl/FldJ0c → https://docs.google.com/forms/d/1xqB54kJ7PfH8g2BWp3ww7HpXXcLhySSfE0aW1Re2gcU/viewform</a:t>
            </a:r>
            <a:endParaRPr lang="en-US" u="none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133392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Some possibilities: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Accessible webinars (mentioned to me recently by Martha, and suggested long ago by Mike Donnelly)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Best of the Web Competition (mentioned in the open discussion</a:t>
            </a:r>
            <a:r>
              <a:rPr lang="en-US" baseline="0" dirty="0" smtClean="0"/>
              <a:t> of last October’s meeting)</a:t>
            </a:r>
            <a:endParaRPr lang="en-US" dirty="0" smtClean="0"/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Responsive Design (mentioned in the open discussion</a:t>
            </a:r>
            <a:r>
              <a:rPr lang="en-US" baseline="0" dirty="0" smtClean="0"/>
              <a:t> of last October’s meeting)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29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55882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http://bit.ly/1rqKHdH → https://adagreat.powweb.com/Archives/AccessibleTech/index.php?type=transcript&amp;id=2014-02-19&amp;app=3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30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4707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9101E-D915-4EE5-8B23-9FDE91499882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058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39717-3A9E-4EE9-B526-A250208D2F8A}" type="datetimeFigureOut">
              <a:rPr lang="fr-FR"/>
              <a:pPr>
                <a:defRPr/>
              </a:pPr>
              <a:t>14/10/2014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327D7-3B07-4F06-8103-74D6D6F06E13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C374-0B61-42FB-888A-EE42BFE98EC5}" type="datetimeFigureOut">
              <a:rPr lang="en-US" smtClean="0">
                <a:solidFill>
                  <a:srgbClr val="DFDCB7"/>
                </a:solidFill>
              </a:rPr>
              <a:pPr/>
              <a:t>10/14/2014</a:t>
            </a:fld>
            <a:endParaRPr lang="en-US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BF1BA-7F19-480B-87C9-3AB64F903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633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C374-0B61-42FB-888A-EE42BFE98EC5}" type="datetimeFigureOut">
              <a:rPr lang="en-US" smtClean="0">
                <a:solidFill>
                  <a:srgbClr val="DFDCB7"/>
                </a:solidFill>
              </a:rPr>
              <a:pPr/>
              <a:t>10/14/2014</a:t>
            </a:fld>
            <a:endParaRPr lang="en-US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BF1BA-7F19-480B-87C9-3AB64F903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7783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C374-0B61-42FB-888A-EE42BFE98EC5}" type="datetimeFigureOut">
              <a:rPr lang="en-US" smtClean="0">
                <a:solidFill>
                  <a:srgbClr val="DFDCB7"/>
                </a:solidFill>
              </a:rPr>
              <a:pPr/>
              <a:t>10/14/2014</a:t>
            </a:fld>
            <a:endParaRPr lang="en-US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BF1BA-7F19-480B-87C9-3AB64F903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253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C374-0B61-42FB-888A-EE42BFE98EC5}" type="datetimeFigureOut">
              <a:rPr lang="en-US" smtClean="0">
                <a:solidFill>
                  <a:srgbClr val="DFDCB7"/>
                </a:solidFill>
              </a:rPr>
              <a:pPr/>
              <a:t>10/14/2014</a:t>
            </a:fld>
            <a:endParaRPr lang="en-US">
              <a:solidFill>
                <a:srgbClr val="DFDCB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FDCB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BF1BA-7F19-480B-87C9-3AB64F903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0889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C374-0B61-42FB-888A-EE42BFE98EC5}" type="datetimeFigureOut">
              <a:rPr lang="en-US" smtClean="0">
                <a:solidFill>
                  <a:srgbClr val="DFDCB7"/>
                </a:solidFill>
              </a:rPr>
              <a:pPr/>
              <a:t>10/14/2014</a:t>
            </a:fld>
            <a:endParaRPr lang="en-US">
              <a:solidFill>
                <a:srgbClr val="DFDCB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FDCB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BF1BA-7F19-480B-87C9-3AB64F903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803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C374-0B61-42FB-888A-EE42BFE98EC5}" type="datetimeFigureOut">
              <a:rPr lang="en-US" smtClean="0">
                <a:solidFill>
                  <a:srgbClr val="DFDCB7"/>
                </a:solidFill>
              </a:rPr>
              <a:pPr/>
              <a:t>10/14/2014</a:t>
            </a:fld>
            <a:endParaRPr lang="en-US">
              <a:solidFill>
                <a:srgbClr val="DFDCB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FDCB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BF1BA-7F19-480B-87C9-3AB64F903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542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C374-0B61-42FB-888A-EE42BFE98EC5}" type="datetimeFigureOut">
              <a:rPr lang="en-US" smtClean="0">
                <a:solidFill>
                  <a:srgbClr val="DFDCB7"/>
                </a:solidFill>
              </a:rPr>
              <a:pPr/>
              <a:t>10/14/2014</a:t>
            </a:fld>
            <a:endParaRPr lang="en-US">
              <a:solidFill>
                <a:srgbClr val="DFDCB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FDCB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BF1BA-7F19-480B-87C9-3AB64F903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342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C374-0B61-42FB-888A-EE42BFE98EC5}" type="datetimeFigureOut">
              <a:rPr lang="en-US" smtClean="0">
                <a:solidFill>
                  <a:srgbClr val="DFDCB7"/>
                </a:solidFill>
              </a:rPr>
              <a:pPr/>
              <a:t>10/14/2014</a:t>
            </a:fld>
            <a:endParaRPr lang="en-US">
              <a:solidFill>
                <a:srgbClr val="DFDCB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FDCB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BF1BA-7F19-480B-87C9-3AB64F9033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977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C374-0B61-42FB-888A-EE42BFE98EC5}" type="datetimeFigureOut">
              <a:rPr lang="en-US" smtClean="0">
                <a:solidFill>
                  <a:srgbClr val="DFDCB7"/>
                </a:solidFill>
              </a:rPr>
              <a:pPr/>
              <a:t>10/14/2014</a:t>
            </a:fld>
            <a:endParaRPr lang="en-US">
              <a:solidFill>
                <a:srgbClr val="DFDCB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ABF1BA-7F19-480B-87C9-3AB64F9033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705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C374-0B61-42FB-888A-EE42BFE98EC5}" type="datetimeFigureOut">
              <a:rPr lang="en-US" smtClean="0">
                <a:solidFill>
                  <a:srgbClr val="DFDCB7"/>
                </a:solidFill>
              </a:rPr>
              <a:pPr/>
              <a:t>10/14/2014</a:t>
            </a:fld>
            <a:endParaRPr lang="en-US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BF1BA-7F19-480B-87C9-3AB64F903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909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C374-0B61-42FB-888A-EE42BFE98EC5}" type="datetimeFigureOut">
              <a:rPr lang="en-US" smtClean="0">
                <a:solidFill>
                  <a:srgbClr val="DFDCB7"/>
                </a:solidFill>
              </a:rPr>
              <a:pPr/>
              <a:t>10/14/2014</a:t>
            </a:fld>
            <a:endParaRPr lang="en-US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BF1BA-7F19-480B-87C9-3AB64F903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64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32B1F-E52A-4BF9-8CCC-BA7E13C93834}" type="datetimeFigureOut">
              <a:rPr lang="fr-FR"/>
              <a:pPr>
                <a:defRPr/>
              </a:pPr>
              <a:t>14/10/2014</a:t>
            </a:fld>
            <a:endParaRPr lang="fr-F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CF40E-01F6-4311-A266-80EEA2838C0E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F9ED5-0AE2-49BF-8A64-9A446670FCC1}" type="datetimeFigureOut">
              <a:rPr lang="fr-FR"/>
              <a:pPr>
                <a:defRPr/>
              </a:pPr>
              <a:t>14/10/2014</a:t>
            </a:fld>
            <a:endParaRPr lang="fr-F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B0FA7-BAB9-4431-8F0F-FCEEB415456B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2B7D9-73C5-4611-BE3E-BA9C341544D2}" type="datetimeFigureOut">
              <a:rPr lang="fr-FR"/>
              <a:pPr>
                <a:defRPr/>
              </a:pPr>
              <a:t>14/10/2014</a:t>
            </a:fld>
            <a:endParaRPr lang="fr-FR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BD93F-B79A-490B-95A5-07E07F614D1A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257F-1982-4C87-8393-D72C01404573}" type="datetimeFigureOut">
              <a:rPr lang="fr-FR"/>
              <a:pPr>
                <a:defRPr/>
              </a:pPr>
              <a:t>14/10/2014</a:t>
            </a:fld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18FB6-C1AF-4B6F-AB35-47F4B1AE2706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fr-FR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2D4F2-120E-4475-9477-F0D58FCAC0EB}" type="datetimeFigureOut">
              <a:rPr lang="fr-FR"/>
              <a:pPr>
                <a:defRPr/>
              </a:pPr>
              <a:t>14/10/2014</a:t>
            </a:fld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AE213-C0F7-42A1-B7C1-FC1EEC477DE0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21408" y="164592"/>
            <a:ext cx="683971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fr-FR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47" y="116540"/>
            <a:ext cx="1092278" cy="7921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1ABF1BA-7F19-480B-87C9-3AB64F903337}" type="slidenum">
              <a:rPr lang="en-US" smtClean="0"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DFDCB7"/>
              </a:solidFill>
              <a:latin typeface="Calibri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026C374-0B61-42FB-888A-EE42BFE98EC5}" type="datetimeFigureOut">
              <a:rPr lang="en-US" smtClean="0">
                <a:solidFill>
                  <a:srgbClr val="DFDCB7"/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10/14/2014</a:t>
            </a:fld>
            <a:endParaRPr lang="en-US">
              <a:solidFill>
                <a:srgbClr val="DFDCB7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5702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mailto:ssack@ku.edu" TargetMode="Externa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ZiVhg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it.ly/1slTZg7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1rqKHdH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1vXMag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goo.gl/FldJ0c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Kansas Partnership for Accessible Technology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8C8C8"/>
                </a:solidFill>
              </a:rPr>
              <a:t>October 14, 2014 Meeting</a:t>
            </a:r>
            <a:endParaRPr lang="en-US" dirty="0">
              <a:solidFill>
                <a:srgbClr val="C8C8C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1443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Accessible Content Site at 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Kit </a:t>
            </a:r>
            <a:r>
              <a:rPr lang="en-US" dirty="0" smtClean="0"/>
              <a:t>Cole</a:t>
            </a:r>
            <a:br>
              <a:rPr lang="en-US" dirty="0" smtClean="0"/>
            </a:br>
            <a:r>
              <a:rPr lang="en-US" dirty="0" smtClean="0"/>
              <a:t>Software </a:t>
            </a:r>
            <a:r>
              <a:rPr lang="en-US" dirty="0"/>
              <a:t>Tester/Accessible IT Coordinator, KU Information Technology</a:t>
            </a:r>
          </a:p>
        </p:txBody>
      </p:sp>
    </p:spTree>
    <p:extLst>
      <p:ext uri="{BB962C8B-B14F-4D97-AF65-F5344CB8AC3E}">
        <p14:creationId xmlns:p14="http://schemas.microsoft.com/office/powerpoint/2010/main" val="39726335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799"/>
            <a:ext cx="7543800" cy="1828801"/>
          </a:xfrm>
        </p:spPr>
        <p:txBody>
          <a:bodyPr/>
          <a:lstStyle/>
          <a:p>
            <a:pPr algn="ctr"/>
            <a:r>
              <a:rPr lang="en-US" sz="4000" b="1" dirty="0" smtClean="0"/>
              <a:t>Kansas Dual Party Relay and Telecommunications Access Program (TAP)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200400"/>
            <a:ext cx="6309360" cy="2819400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en-US" sz="5800" b="1" dirty="0" smtClean="0"/>
              <a:t>Presentation for Kansas Partnership for Accessible Technology (KPAT)</a:t>
            </a:r>
          </a:p>
          <a:p>
            <a:pPr algn="ctr"/>
            <a:endParaRPr lang="en-US" sz="5800" b="1" dirty="0" smtClean="0"/>
          </a:p>
          <a:p>
            <a:pPr algn="ctr"/>
            <a:r>
              <a:rPr lang="en-US" sz="5800" b="1" dirty="0" smtClean="0"/>
              <a:t>October 14, 2014</a:t>
            </a:r>
          </a:p>
          <a:p>
            <a:pPr algn="ctr"/>
            <a:endParaRPr lang="en-US" sz="5800" b="1" dirty="0"/>
          </a:p>
          <a:p>
            <a:pPr algn="ctr"/>
            <a:r>
              <a:rPr lang="en-US" sz="5800" b="1" dirty="0" smtClean="0"/>
              <a:t>Sara Sack, Ph.D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15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 Little About Assistive Technology for Kansans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Assistive Technology for Kansans is the Statewide Assistive Technology Program—there is one in every state and territory</a:t>
            </a:r>
          </a:p>
          <a:p>
            <a:r>
              <a:rPr lang="en-US" dirty="0" smtClean="0"/>
              <a:t>ATK is coordinated by the University of Kansans and has been the SGAT since 1993</a:t>
            </a:r>
          </a:p>
          <a:p>
            <a:r>
              <a:rPr lang="en-US" dirty="0" smtClean="0"/>
              <a:t>Five Assistive Technology Access Sites and one Affiliated AT Access Site (more about them later--)</a:t>
            </a:r>
          </a:p>
          <a:p>
            <a:r>
              <a:rPr lang="en-US" dirty="0" smtClean="0"/>
              <a:t>Staff of 24 AT Specialists who serve over 2,000 Kansans each year</a:t>
            </a:r>
          </a:p>
          <a:p>
            <a:r>
              <a:rPr lang="en-US" dirty="0" smtClean="0"/>
              <a:t>Services:  demonstration, assessment, borrow equipment, assistance regarding eligibility and funding applications, training, and reassignment of durable medical equipment and assistive technology</a:t>
            </a:r>
          </a:p>
          <a:p>
            <a:r>
              <a:rPr lang="en-US" dirty="0" smtClean="0"/>
              <a:t>www.atk.ku.edu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81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772400" cy="1020762"/>
          </a:xfrm>
        </p:spPr>
        <p:txBody>
          <a:bodyPr/>
          <a:lstStyle/>
          <a:p>
            <a:r>
              <a:rPr lang="en-US" sz="4000" dirty="0" smtClean="0"/>
              <a:t>ATK’s New Project: DPRS and TAP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4648200"/>
          </a:xfrm>
        </p:spPr>
        <p:txBody>
          <a:bodyPr>
            <a:normAutofit/>
          </a:bodyPr>
          <a:lstStyle/>
          <a:p>
            <a:r>
              <a:rPr lang="en-US" sz="2800" dirty="0"/>
              <a:t>Kansas Corporation Commission handles the funds for the TAP and Dual Party Relay System</a:t>
            </a:r>
          </a:p>
          <a:p>
            <a:r>
              <a:rPr lang="en-US" sz="2800" dirty="0"/>
              <a:t>KTIA had the contract for both services and decided it no longer fit their priorities</a:t>
            </a:r>
          </a:p>
          <a:p>
            <a:pPr lvl="1"/>
            <a:r>
              <a:rPr lang="en-US" sz="2800" dirty="0"/>
              <a:t>Terminated contract with 90 days notice</a:t>
            </a:r>
          </a:p>
          <a:p>
            <a:r>
              <a:rPr lang="en-US" sz="2800" dirty="0"/>
              <a:t>ATK was invited to present and a proposal was requested</a:t>
            </a:r>
          </a:p>
          <a:p>
            <a:pPr lvl="1"/>
            <a:r>
              <a:rPr lang="en-US" sz="2800" dirty="0"/>
              <a:t>Selected as the recipient after </a:t>
            </a:r>
            <a:r>
              <a:rPr lang="en-US" sz="2800" dirty="0" smtClean="0"/>
              <a:t>a panel review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2083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620000" cy="990600"/>
          </a:xfrm>
        </p:spPr>
        <p:txBody>
          <a:bodyPr/>
          <a:lstStyle/>
          <a:p>
            <a:r>
              <a:rPr lang="en-US" dirty="0" smtClean="0"/>
              <a:t>According to the Federal </a:t>
            </a:r>
            <a:r>
              <a:rPr lang="en-US" sz="4000" dirty="0" smtClean="0"/>
              <a:t>Communications</a:t>
            </a:r>
            <a:r>
              <a:rPr lang="en-US" dirty="0" smtClean="0"/>
              <a:t> Commission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7620000" cy="3962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term “telecommunications relay services” means telephone transmission services that provide the ability for an individual who is deaf, hard of hearing, deaf-blind, or who has a speech disability to engage in communication by wire or radio with </a:t>
            </a:r>
            <a:r>
              <a:rPr lang="en-US" sz="2800" b="1" dirty="0" smtClean="0"/>
              <a:t>one or more individuals</a:t>
            </a:r>
            <a:r>
              <a:rPr lang="en-US" sz="2800" dirty="0" smtClean="0"/>
              <a:t>, in a manner that is functionally equivalent to the ability of a hearing individual….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359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Dual Party Relay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Provides trained, certified interpreters or communication assistants to people who are deaf, hard of hearing, deaf-blind, or have difficulty speaking</a:t>
            </a:r>
          </a:p>
          <a:p>
            <a:r>
              <a:rPr lang="en-US" sz="2800" dirty="0"/>
              <a:t>Interpreters or CAs provide 24 hour service and equal communication access </a:t>
            </a:r>
          </a:p>
          <a:p>
            <a:pPr lvl="1"/>
            <a:r>
              <a:rPr lang="en-US" sz="2800" dirty="0"/>
              <a:t>Traditional relay </a:t>
            </a:r>
            <a:r>
              <a:rPr lang="en-US" sz="2800" dirty="0" smtClean="0"/>
              <a:t>service</a:t>
            </a:r>
          </a:p>
          <a:p>
            <a:pPr lvl="1"/>
            <a:r>
              <a:rPr lang="en-US" sz="2800" dirty="0" smtClean="0"/>
              <a:t>Captioned </a:t>
            </a:r>
            <a:r>
              <a:rPr lang="en-US" sz="2800" dirty="0"/>
              <a:t>Telephone services – </a:t>
            </a:r>
            <a:r>
              <a:rPr lang="en-US" sz="2800" dirty="0" err="1"/>
              <a:t>CapTel</a:t>
            </a:r>
            <a:r>
              <a:rPr lang="en-US" sz="2800" dirty="0"/>
              <a:t> phone, </a:t>
            </a:r>
            <a:r>
              <a:rPr lang="en-US" sz="2800" dirty="0" err="1"/>
              <a:t>CapTel</a:t>
            </a:r>
            <a:r>
              <a:rPr lang="en-US" sz="2800" dirty="0"/>
              <a:t> for PC/Mac, smartphones, </a:t>
            </a:r>
            <a:r>
              <a:rPr lang="en-US" sz="2800" dirty="0" smtClean="0"/>
              <a:t>tablets</a:t>
            </a:r>
          </a:p>
          <a:p>
            <a:pPr lvl="1"/>
            <a:r>
              <a:rPr lang="en-US" sz="2800" dirty="0"/>
              <a:t>Speech to Speech relay service</a:t>
            </a:r>
          </a:p>
          <a:p>
            <a:pPr lvl="1"/>
            <a:endParaRPr lang="en-US" sz="2800" dirty="0" smtClean="0"/>
          </a:p>
          <a:p>
            <a:pPr lvl="1"/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54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44562"/>
          </a:xfrm>
        </p:spPr>
        <p:txBody>
          <a:bodyPr/>
          <a:lstStyle/>
          <a:p>
            <a:r>
              <a:rPr lang="en-US" dirty="0" smtClean="0"/>
              <a:t>NPRM: Speech to Speech Relay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620000" cy="4876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Further Notice of Proposed Rulemaking seeks comment on key issues:</a:t>
            </a:r>
          </a:p>
          <a:p>
            <a:pPr lvl="1"/>
            <a:r>
              <a:rPr lang="en-US" sz="2400" dirty="0"/>
              <a:t>National STS outreach coordinator to conduct STS outreach</a:t>
            </a:r>
          </a:p>
          <a:p>
            <a:pPr lvl="1"/>
            <a:r>
              <a:rPr lang="en-US" sz="2400" dirty="0"/>
              <a:t>Consumer eligibility, registration, and verification of STS users</a:t>
            </a:r>
          </a:p>
          <a:p>
            <a:pPr lvl="1"/>
            <a:r>
              <a:rPr lang="en-US" sz="2400" dirty="0"/>
              <a:t>Further improvements to STS-</a:t>
            </a:r>
          </a:p>
          <a:p>
            <a:pPr lvl="2"/>
            <a:r>
              <a:rPr lang="en-US" sz="2400" dirty="0"/>
              <a:t>The use of caller profiles and</a:t>
            </a:r>
          </a:p>
          <a:p>
            <a:pPr lvl="2"/>
            <a:r>
              <a:rPr lang="en-US" sz="2400" dirty="0"/>
              <a:t>An advisory committee dedicated to considering STS issues</a:t>
            </a:r>
          </a:p>
          <a:p>
            <a:r>
              <a:rPr lang="en-US" sz="2400" dirty="0" smtClean="0"/>
              <a:t>Proposed use of Video Assisted STS service</a:t>
            </a:r>
          </a:p>
        </p:txBody>
      </p:sp>
    </p:spTree>
    <p:extLst>
      <p:ext uri="{BB962C8B-B14F-4D97-AF65-F5344CB8AC3E}">
        <p14:creationId xmlns:p14="http://schemas.microsoft.com/office/powerpoint/2010/main" val="6871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020762"/>
          </a:xfrm>
        </p:spPr>
        <p:txBody>
          <a:bodyPr/>
          <a:lstStyle/>
          <a:p>
            <a:r>
              <a:rPr lang="en-US" sz="3600" dirty="0" smtClean="0"/>
              <a:t>New IP Captioned Telephone Service Requirements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sz="3000" dirty="0" smtClean="0"/>
              <a:t>Self-certify to the provider that</a:t>
            </a:r>
          </a:p>
          <a:p>
            <a:pPr lvl="1"/>
            <a:r>
              <a:rPr lang="en-US" sz="3000" dirty="0" smtClean="0"/>
              <a:t>They have a hearing loss requiring use of IP CTS,</a:t>
            </a:r>
          </a:p>
          <a:p>
            <a:pPr lvl="1"/>
            <a:r>
              <a:rPr lang="en-US" sz="3000" dirty="0" smtClean="0"/>
              <a:t>They understand that the captioning on the service is provided by a live CA who listens to the other party on the line and provides the text on the captioned phone</a:t>
            </a:r>
          </a:p>
          <a:p>
            <a:pPr lvl="1"/>
            <a:r>
              <a:rPr lang="en-US" sz="3000" dirty="0" smtClean="0"/>
              <a:t>They understand that the cost of the IP CTS calls is funded through a federal program; and</a:t>
            </a:r>
          </a:p>
          <a:p>
            <a:pPr lvl="1"/>
            <a:r>
              <a:rPr lang="en-US" sz="3000" dirty="0" smtClean="0"/>
              <a:t>They will not permit, to the best of their ability, a person who is not registered to use the service to make captioned telephone calls on the registered consumer’s registered IP captioned telephone service or device.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21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ATK’s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4648200"/>
          </a:xfrm>
        </p:spPr>
        <p:txBody>
          <a:bodyPr>
            <a:normAutofit/>
          </a:bodyPr>
          <a:lstStyle/>
          <a:p>
            <a:r>
              <a:rPr lang="en-US" sz="2800" dirty="0"/>
              <a:t>Hamilton Relay is the provider for the Dual Party Relay Services</a:t>
            </a:r>
          </a:p>
          <a:p>
            <a:r>
              <a:rPr lang="en-US" sz="2800" dirty="0"/>
              <a:t>ATK management review monthly calls, complaints, trends in usage, and financial statements</a:t>
            </a:r>
          </a:p>
          <a:p>
            <a:r>
              <a:rPr lang="en-US" sz="2800" dirty="0"/>
              <a:t>Complaints and trends are reviewed and </a:t>
            </a:r>
            <a:r>
              <a:rPr lang="en-US" sz="2800" dirty="0" smtClean="0"/>
              <a:t>reported</a:t>
            </a:r>
          </a:p>
          <a:p>
            <a:r>
              <a:rPr lang="en-US" sz="2800" dirty="0" smtClean="0"/>
              <a:t>Financial </a:t>
            </a:r>
            <a:r>
              <a:rPr lang="en-US" sz="2800" dirty="0"/>
              <a:t>statements are reviewed and approved for payment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52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KS Telecommunications Access Program(KS TAP)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4648200"/>
          </a:xfrm>
        </p:spPr>
        <p:txBody>
          <a:bodyPr>
            <a:normAutofit/>
          </a:bodyPr>
          <a:lstStyle/>
          <a:p>
            <a:r>
              <a:rPr lang="en-US" sz="2800" dirty="0"/>
              <a:t>Provides specialized telephones to people with disabilities who have trouble using a phone </a:t>
            </a:r>
          </a:p>
          <a:p>
            <a:r>
              <a:rPr lang="en-US" sz="2800" dirty="0"/>
              <a:t>Regulated by Kansas Corporation Commission, </a:t>
            </a:r>
            <a:br>
              <a:rPr lang="en-US" sz="2800" dirty="0"/>
            </a:br>
            <a:r>
              <a:rPr lang="en-US" sz="2800" dirty="0"/>
              <a:t>began in 1997 </a:t>
            </a:r>
          </a:p>
        </p:txBody>
      </p:sp>
      <p:pic>
        <p:nvPicPr>
          <p:cNvPr id="6" name="Picture 5" descr="Kansas TAP logo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677" y="4071284"/>
            <a:ext cx="4144852" cy="2168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66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Updates and Announcements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3094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Eligibility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Kansas resident</a:t>
            </a:r>
          </a:p>
          <a:p>
            <a:r>
              <a:rPr lang="en-US" sz="2800" dirty="0"/>
              <a:t>Income less than $55,000 ($3,000 added for each dependent)</a:t>
            </a:r>
          </a:p>
          <a:p>
            <a:r>
              <a:rPr lang="en-US" sz="2800" dirty="0"/>
              <a:t>Disability certified by qualified personnel (physician, physician assistant, nurse practitioner, audiologist, optometrist, speech language pathologist, VR counselor)</a:t>
            </a:r>
          </a:p>
          <a:p>
            <a:r>
              <a:rPr lang="en-US" sz="2800" dirty="0"/>
              <a:t>Has phone or internet service </a:t>
            </a:r>
          </a:p>
        </p:txBody>
      </p:sp>
    </p:spTree>
    <p:extLst>
      <p:ext uri="{BB962C8B-B14F-4D97-AF65-F5344CB8AC3E}">
        <p14:creationId xmlns:p14="http://schemas.microsoft.com/office/powerpoint/2010/main" val="116644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Frequency of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Eligible individuals can receive telecommunications devices every 4 years</a:t>
            </a:r>
          </a:p>
          <a:p>
            <a:pPr lvl="1"/>
            <a:r>
              <a:rPr lang="en-US" sz="2800" dirty="0"/>
              <a:t>If disability changes and the current device does not meet the individual’s needs, then a different phone or additional equipment may be </a:t>
            </a:r>
            <a:r>
              <a:rPr lang="en-US" sz="2800" dirty="0" smtClean="0"/>
              <a:t>approved with documentation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6122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68362"/>
          </a:xfrm>
        </p:spPr>
        <p:txBody>
          <a:bodyPr/>
          <a:lstStyle/>
          <a:p>
            <a:r>
              <a:rPr lang="en-US" dirty="0" smtClean="0"/>
              <a:t>Organizational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19200"/>
            <a:ext cx="8042276" cy="5177837"/>
          </a:xfrm>
        </p:spPr>
        <p:txBody>
          <a:bodyPr>
            <a:noAutofit/>
          </a:bodyPr>
          <a:lstStyle/>
          <a:p>
            <a:r>
              <a:rPr lang="en-US" sz="2800" dirty="0"/>
              <a:t>ATK provides six regional offices (5 AT Access Sites and affiliate office in Garden City)</a:t>
            </a:r>
          </a:p>
          <a:p>
            <a:r>
              <a:rPr lang="en-US" sz="2800" dirty="0"/>
              <a:t>Demonstration sites continue and will provide demonstrations by appointment</a:t>
            </a:r>
          </a:p>
          <a:p>
            <a:r>
              <a:rPr lang="en-US" sz="2800" dirty="0"/>
              <a:t>Structure provides support from individuals who know the regional resources</a:t>
            </a:r>
          </a:p>
          <a:p>
            <a:r>
              <a:rPr lang="en-US" sz="2800" dirty="0"/>
              <a:t>ATK staff have experience working with individuals with a variety of disabilities</a:t>
            </a:r>
          </a:p>
          <a:p>
            <a:r>
              <a:rPr lang="en-US" sz="2800" dirty="0"/>
              <a:t>Consumers have toll-free access to regional help (800 KAN DO IT) and state management (866-666-1470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0245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/>
          <p:cNvPicPr>
            <a:picLocks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70" b="8770"/>
          <a:stretch>
            <a:fillRect/>
          </a:stretch>
        </p:blipFill>
        <p:spPr>
          <a:xfrm>
            <a:off x="549275" y="819150"/>
            <a:ext cx="8042275" cy="512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32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Changes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Vouchers are no longer issued</a:t>
            </a:r>
          </a:p>
          <a:p>
            <a:r>
              <a:rPr lang="en-US" sz="2800" dirty="0"/>
              <a:t>Completed applications are received via fax or email</a:t>
            </a:r>
          </a:p>
          <a:p>
            <a:r>
              <a:rPr lang="en-US" sz="2800" dirty="0"/>
              <a:t>Individuals with mobility issues may receive an additional handset through TAP</a:t>
            </a:r>
          </a:p>
          <a:p>
            <a:r>
              <a:rPr lang="en-US" sz="2800" dirty="0"/>
              <a:t>Licensed physician assistants and nurse practitioners may authorize </a:t>
            </a:r>
            <a:r>
              <a:rPr lang="en-US" sz="2800" dirty="0" smtClean="0"/>
              <a:t>disability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7719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Applications are mailed, faxed, or emailed to consumers</a:t>
            </a:r>
          </a:p>
          <a:p>
            <a:r>
              <a:rPr lang="en-US" sz="2800" dirty="0"/>
              <a:t>Completed applications are sent to Sharon Morton, TAP Coordinator, ATK, 2601 Gabriel, Parsons KS 67357</a:t>
            </a:r>
          </a:p>
          <a:p>
            <a:r>
              <a:rPr lang="en-US" sz="2800" dirty="0"/>
              <a:t>Applications are reviewed </a:t>
            </a:r>
          </a:p>
          <a:p>
            <a:r>
              <a:rPr lang="en-US" sz="2800" dirty="0" smtClean="0"/>
              <a:t>Devices are ordered and shipped to consumers or a third party at the consumer’s request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3820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TAP</a:t>
            </a:r>
            <a:br>
              <a:rPr lang="en-US" sz="3600" dirty="0" smtClean="0"/>
            </a:br>
            <a:r>
              <a:rPr lang="en-US" sz="3600" dirty="0" smtClean="0"/>
              <a:t>(Telecommunications Access Program)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Implementation of the new version began on May 12, 2014</a:t>
            </a:r>
          </a:p>
          <a:p>
            <a:r>
              <a:rPr lang="en-US" sz="2400" dirty="0" smtClean="0"/>
              <a:t>476 Kansans received accessible telecommunications (telephones, signaler-auditory and visual, </a:t>
            </a:r>
            <a:r>
              <a:rPr lang="en-US" sz="2400" dirty="0" err="1" smtClean="0"/>
              <a:t>CapTel</a:t>
            </a:r>
            <a:r>
              <a:rPr lang="en-US" sz="2400" dirty="0" smtClean="0"/>
              <a:t> phones, remote pendants, in-line dialers)</a:t>
            </a:r>
          </a:p>
          <a:p>
            <a:r>
              <a:rPr lang="en-US" sz="2400" dirty="0" smtClean="0"/>
              <a:t>Provide equipment and training on more complex systems</a:t>
            </a:r>
          </a:p>
          <a:p>
            <a:r>
              <a:rPr lang="en-US" sz="2400" dirty="0" smtClean="0"/>
              <a:t>Beginning collaborative training with demonstration partners in each region</a:t>
            </a:r>
          </a:p>
          <a:p>
            <a:r>
              <a:rPr lang="en-US" sz="2400" dirty="0" smtClean="0"/>
              <a:t>Packets with Equipment &amp; PDA applications and TAP information cards are being mailed to doctors, audiologists, low vision specialists, etc. across the state.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18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For more information:</a:t>
            </a:r>
          </a:p>
          <a:p>
            <a:endParaRPr lang="en-US" dirty="0"/>
          </a:p>
          <a:p>
            <a:r>
              <a:rPr lang="en-US" dirty="0" smtClean="0"/>
              <a:t>Sara Sack  (620-421-8367)</a:t>
            </a:r>
          </a:p>
          <a:p>
            <a:pPr marL="114300" indent="0">
              <a:buNone/>
            </a:pPr>
            <a:r>
              <a:rPr lang="en-US" dirty="0" smtClean="0">
                <a:hlinkClick r:id="rId2"/>
              </a:rPr>
              <a:t>ssack@ku.edu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64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Topics and Initiatives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645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90" y="164592"/>
            <a:ext cx="8781730" cy="685800"/>
          </a:xfrm>
        </p:spPr>
        <p:txBody>
          <a:bodyPr>
            <a:noAutofit/>
          </a:bodyPr>
          <a:lstStyle/>
          <a:p>
            <a:r>
              <a:rPr lang="en-US" sz="3200" dirty="0" smtClean="0"/>
              <a:t>Seeking Suggestions from the Membership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should be the next areas of focus for the KPAT?</a:t>
            </a:r>
          </a:p>
          <a:p>
            <a:r>
              <a:rPr lang="en-US" dirty="0" smtClean="0"/>
              <a:t>How can we serve the interests of your agency or organization?</a:t>
            </a:r>
          </a:p>
          <a:p>
            <a:r>
              <a:rPr lang="en-US" dirty="0" smtClean="0"/>
              <a:t>What topics would you like to see addressed in future meetings?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10730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91600" y="164592"/>
            <a:ext cx="7269520" cy="685800"/>
          </a:xfrm>
        </p:spPr>
        <p:txBody>
          <a:bodyPr/>
          <a:lstStyle/>
          <a:p>
            <a:r>
              <a:rPr lang="en-US" dirty="0" smtClean="0"/>
              <a:t>AMP Releases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AMP was updated to the Summer 2014 Release last month.</a:t>
            </a:r>
          </a:p>
          <a:p>
            <a:pPr lvl="1"/>
            <a:r>
              <a:rPr lang="en-US" dirty="0" smtClean="0"/>
              <a:t>Features include:</a:t>
            </a:r>
          </a:p>
          <a:p>
            <a:pPr lvl="2"/>
            <a:r>
              <a:rPr lang="en-US" dirty="0" smtClean="0"/>
              <a:t>Native PDF Automated Testing</a:t>
            </a:r>
          </a:p>
          <a:p>
            <a:pPr lvl="2"/>
            <a:r>
              <a:rPr lang="en-US" dirty="0" smtClean="0"/>
              <a:t>Enhanced Document Inventory Report</a:t>
            </a:r>
          </a:p>
          <a:p>
            <a:pPr lvl="2"/>
            <a:r>
              <a:rPr lang="en-US" dirty="0" smtClean="0"/>
              <a:t>Multiple Technology Platform Reports</a:t>
            </a:r>
          </a:p>
          <a:p>
            <a:pPr lvl="2"/>
            <a:r>
              <a:rPr lang="en-US" dirty="0" smtClean="0"/>
              <a:t>Enhanced Menu and Report Navigation</a:t>
            </a:r>
          </a:p>
          <a:p>
            <a:pPr lvl="2"/>
            <a:r>
              <a:rPr lang="en-US" dirty="0" smtClean="0"/>
              <a:t>Coming Soon:</a:t>
            </a:r>
          </a:p>
          <a:p>
            <a:pPr lvl="3"/>
            <a:r>
              <a:rPr lang="en-US" dirty="0" smtClean="0"/>
              <a:t>AMP Toolbar for Internet Explorer Upgrade</a:t>
            </a:r>
          </a:p>
          <a:p>
            <a:pPr lvl="3"/>
            <a:r>
              <a:rPr lang="en-US" dirty="0" smtClean="0"/>
              <a:t>AMP Report Email Notifications Enhancements</a:t>
            </a:r>
          </a:p>
          <a:p>
            <a:pPr lvl="1"/>
            <a:r>
              <a:rPr lang="en-US" dirty="0" smtClean="0"/>
              <a:t>Info on what’s new at </a:t>
            </a:r>
            <a:r>
              <a:rPr lang="en-US" dirty="0" smtClean="0">
                <a:hlinkClick r:id="rId3"/>
              </a:rPr>
              <a:t>http://bit.ly/ZiVhgm</a:t>
            </a:r>
            <a:endParaRPr lang="en-US" dirty="0" smtClean="0"/>
          </a:p>
          <a:p>
            <a:pPr lvl="1"/>
            <a:r>
              <a:rPr lang="en-US" dirty="0" smtClean="0"/>
              <a:t>Recording of </a:t>
            </a:r>
            <a:r>
              <a:rPr lang="en-US" dirty="0"/>
              <a:t>preview webinar at </a:t>
            </a:r>
            <a:r>
              <a:rPr lang="en-US" dirty="0" smtClean="0">
                <a:hlinkClick r:id="rId4"/>
              </a:rPr>
              <a:t>http://bit.ly/1slTZg7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6242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Accessible Webinars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“How to Design and Deliver an Accessible Webinar”</a:t>
            </a:r>
          </a:p>
          <a:p>
            <a:r>
              <a:rPr lang="en-US" dirty="0" smtClean="0"/>
              <a:t>ADA National Network webinar from February by Robin Jones, Director of the Great Lakes ADA Center</a:t>
            </a:r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bit.ly/1rqKHdH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981905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0719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Tuesday, January 13, 2015</a:t>
            </a:r>
          </a:p>
          <a:p>
            <a:pPr marL="0" indent="0">
              <a:buNone/>
            </a:pPr>
            <a:r>
              <a:rPr lang="en-US" sz="3600" dirty="0" smtClean="0"/>
              <a:t>Time:</a:t>
            </a:r>
          </a:p>
          <a:p>
            <a:pPr marL="0" indent="0">
              <a:buNone/>
            </a:pPr>
            <a:r>
              <a:rPr lang="en-US" sz="3600" dirty="0" smtClean="0"/>
              <a:t>	2:30–4:30 PM</a:t>
            </a:r>
          </a:p>
          <a:p>
            <a:pPr marL="0" indent="0">
              <a:buNone/>
            </a:pPr>
            <a:r>
              <a:rPr lang="en-US" sz="3600" dirty="0" smtClean="0"/>
              <a:t>Location:</a:t>
            </a:r>
          </a:p>
          <a:p>
            <a:pPr marL="0" indent="0">
              <a:buNone/>
            </a:pPr>
            <a:r>
              <a:rPr lang="en-US" sz="3600" dirty="0" smtClean="0"/>
              <a:t>	Landon State </a:t>
            </a:r>
            <a:r>
              <a:rPr lang="en-US" sz="3600" dirty="0"/>
              <a:t>Office Building</a:t>
            </a:r>
          </a:p>
          <a:p>
            <a:pPr marL="0" indent="0">
              <a:buNone/>
            </a:pPr>
            <a:r>
              <a:rPr lang="en-US" sz="3600" dirty="0"/>
              <a:t>	Room </a:t>
            </a:r>
            <a:r>
              <a:rPr lang="en-US" sz="3600" dirty="0" smtClean="0"/>
              <a:t>509</a:t>
            </a:r>
            <a:br>
              <a:rPr lang="en-US" sz="3600" dirty="0" smtClean="0"/>
            </a:br>
            <a:r>
              <a:rPr lang="en-US" sz="3600" dirty="0" smtClean="0"/>
              <a:t>	900 </a:t>
            </a:r>
            <a:r>
              <a:rPr lang="en-US" sz="3600" dirty="0"/>
              <a:t>SW Jackson Street</a:t>
            </a:r>
          </a:p>
        </p:txBody>
      </p:sp>
    </p:spTree>
    <p:extLst>
      <p:ext uri="{BB962C8B-B14F-4D97-AF65-F5344CB8AC3E}">
        <p14:creationId xmlns:p14="http://schemas.microsoft.com/office/powerpoint/2010/main" val="2276460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AMP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Originally scheduled three dates, added a fourth to meet demand</a:t>
            </a:r>
          </a:p>
          <a:p>
            <a:r>
              <a:rPr lang="en-US" dirty="0" smtClean="0"/>
              <a:t>Trained 58 people from 26 agencies</a:t>
            </a:r>
          </a:p>
          <a:p>
            <a:r>
              <a:rPr lang="en-US" dirty="0" smtClean="0"/>
              <a:t>Added 30 new AMP accounts</a:t>
            </a:r>
          </a:p>
        </p:txBody>
      </p:sp>
    </p:spTree>
    <p:extLst>
      <p:ext uri="{BB962C8B-B14F-4D97-AF65-F5344CB8AC3E}">
        <p14:creationId xmlns:p14="http://schemas.microsoft.com/office/powerpoint/2010/main" val="3496628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00" y="164592"/>
            <a:ext cx="7269520" cy="685800"/>
          </a:xfrm>
        </p:spPr>
        <p:txBody>
          <a:bodyPr/>
          <a:lstStyle/>
          <a:p>
            <a:r>
              <a:rPr lang="en-US" dirty="0" smtClean="0"/>
              <a:t>SSB BART Group Webinar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“The Digital Accessibility Maturity Model”</a:t>
            </a:r>
          </a:p>
          <a:p>
            <a:r>
              <a:rPr lang="en-US" dirty="0" smtClean="0"/>
              <a:t>Thursday, October 16</a:t>
            </a:r>
            <a:r>
              <a:rPr lang="en-US" baseline="30000" dirty="0" smtClean="0"/>
              <a:t>th</a:t>
            </a:r>
            <a:endParaRPr lang="en-US" dirty="0" smtClean="0"/>
          </a:p>
          <a:p>
            <a:r>
              <a:rPr lang="en-US" dirty="0" smtClean="0"/>
              <a:t>1:00–1:45 PM</a:t>
            </a:r>
          </a:p>
          <a:p>
            <a:r>
              <a:rPr lang="en-US" dirty="0" smtClean="0"/>
              <a:t>Details and </a:t>
            </a:r>
            <a:r>
              <a:rPr lang="en-US" dirty="0"/>
              <a:t>registration at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bit.ly/1vXMagR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38004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Plan Outreach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not met with agencies yet as hoped</a:t>
            </a:r>
          </a:p>
          <a:p>
            <a:r>
              <a:rPr lang="en-US" dirty="0" smtClean="0"/>
              <a:t>Have made further preparations, approached one agency</a:t>
            </a:r>
          </a:p>
          <a:p>
            <a:r>
              <a:rPr lang="en-US" dirty="0" smtClean="0"/>
              <a:t>Will proceed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16541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AudioEye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SaaS platform that generates accessible audio representations of websites</a:t>
            </a:r>
          </a:p>
          <a:p>
            <a:r>
              <a:rPr lang="en-US" dirty="0" smtClean="0"/>
              <a:t>Company solicited us</a:t>
            </a:r>
          </a:p>
          <a:p>
            <a:r>
              <a:rPr lang="en-US" dirty="0" smtClean="0"/>
              <a:t>Attended demonstration webinar</a:t>
            </a:r>
          </a:p>
          <a:p>
            <a:r>
              <a:rPr lang="en-US" dirty="0" smtClean="0"/>
              <a:t>Piloting in some states with NIC, offered Kansas a chance to participate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5565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90" y="164592"/>
            <a:ext cx="8781730" cy="685800"/>
          </a:xfrm>
        </p:spPr>
        <p:txBody>
          <a:bodyPr/>
          <a:lstStyle/>
          <a:p>
            <a:r>
              <a:rPr lang="en-US" dirty="0" smtClean="0"/>
              <a:t>WCAG Documentation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Survey that gathers </a:t>
            </a:r>
            <a:r>
              <a:rPr lang="en-US" dirty="0"/>
              <a:t>information and ideas to help the W3C </a:t>
            </a:r>
            <a:r>
              <a:rPr lang="en-US" dirty="0" smtClean="0"/>
              <a:t>WAI </a:t>
            </a:r>
            <a:r>
              <a:rPr lang="en-US" dirty="0"/>
              <a:t>Working Groups improve the usability of the WCAG 2.0 support material. The survey focuses on three documents:</a:t>
            </a:r>
          </a:p>
          <a:p>
            <a:pPr lvl="1"/>
            <a:r>
              <a:rPr lang="en-US" dirty="0" smtClean="0"/>
              <a:t>Techniques </a:t>
            </a:r>
            <a:r>
              <a:rPr lang="en-US" dirty="0"/>
              <a:t>for WCAG </a:t>
            </a:r>
            <a:r>
              <a:rPr lang="en-US" dirty="0" smtClean="0"/>
              <a:t>2.0</a:t>
            </a:r>
            <a:endParaRPr lang="en-US" dirty="0"/>
          </a:p>
          <a:p>
            <a:pPr lvl="1"/>
            <a:r>
              <a:rPr lang="en-US" dirty="0" smtClean="0"/>
              <a:t>Understanding </a:t>
            </a:r>
            <a:r>
              <a:rPr lang="en-US" dirty="0"/>
              <a:t>WCAG </a:t>
            </a:r>
            <a:r>
              <a:rPr lang="en-US" dirty="0" smtClean="0"/>
              <a:t>2.0</a:t>
            </a:r>
            <a:endParaRPr lang="en-US" dirty="0"/>
          </a:p>
          <a:p>
            <a:pPr lvl="1"/>
            <a:r>
              <a:rPr lang="en-US" dirty="0" smtClean="0"/>
              <a:t>How </a:t>
            </a:r>
            <a:r>
              <a:rPr lang="en-US" dirty="0"/>
              <a:t>to Meet WCAG </a:t>
            </a:r>
            <a:r>
              <a:rPr lang="en-US" dirty="0" smtClean="0"/>
              <a:t>2.0</a:t>
            </a:r>
            <a:endParaRPr lang="en-US" dirty="0"/>
          </a:p>
          <a:p>
            <a:pPr marL="346075" indent="0">
              <a:buNone/>
            </a:pPr>
            <a:r>
              <a:rPr lang="en-US" dirty="0" smtClean="0"/>
              <a:t>… and briefly asks about some other supporting material.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survey does not cover the WCAG 2.0 </a:t>
            </a:r>
            <a:r>
              <a:rPr lang="en-US" dirty="0" smtClean="0"/>
              <a:t>standard because </a:t>
            </a:r>
            <a:r>
              <a:rPr lang="en-US" dirty="0"/>
              <a:t>it is a stable, </a:t>
            </a:r>
            <a:r>
              <a:rPr lang="en-US" dirty="0" err="1"/>
              <a:t>referenceable</a:t>
            </a:r>
            <a:r>
              <a:rPr lang="en-US" dirty="0"/>
              <a:t> standard that does not change</a:t>
            </a:r>
            <a:r>
              <a:rPr lang="en-US" dirty="0" smtClean="0"/>
              <a:t>.</a:t>
            </a:r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goo.gl/FldJ0c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3275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ADA Coordinator Report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Anthony Fadale</a:t>
            </a:r>
            <a:br>
              <a:rPr lang="en-US" dirty="0" smtClean="0"/>
            </a:br>
            <a:r>
              <a:rPr lang="en-US" dirty="0" smtClean="0"/>
              <a:t>State ADA Coordinator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4388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OITS">
  <a:themeElements>
    <a:clrScheme name="Custom 2">
      <a:dk1>
        <a:sysClr val="windowText" lastClr="000000"/>
      </a:dk1>
      <a:lt1>
        <a:sysClr val="window" lastClr="FFFFFF"/>
      </a:lt1>
      <a:dk2>
        <a:srgbClr val="343434"/>
      </a:dk2>
      <a:lt2>
        <a:srgbClr val="EEECE1"/>
      </a:lt2>
      <a:accent1>
        <a:srgbClr val="9BBB59"/>
      </a:accent1>
      <a:accent2>
        <a:srgbClr val="F1AD02"/>
      </a:accent2>
      <a:accent3>
        <a:srgbClr val="C0504D"/>
      </a:accent3>
      <a:accent4>
        <a:srgbClr val="8064A2"/>
      </a:accent4>
      <a:accent5>
        <a:srgbClr val="4BACC6"/>
      </a:accent5>
      <a:accent6>
        <a:srgbClr val="F1AD02"/>
      </a:accent6>
      <a:hlink>
        <a:srgbClr val="F1AD02"/>
      </a:hlink>
      <a:folHlink>
        <a:srgbClr val="F0CD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PAW xmlns="http://www.net-centric.com/PAWPP">
  <Shape xmlns="" id="cO8W/2gkdrRsoSWsBDlIy3F7xZg=" PDFTag="H2" order="_x0031_"/>
  <Shape xmlns="" id="eNYoPZsq3r9xaO6Gk686ihNLttw=" PDFTag=""/>
  <Shape xmlns="" id="nd7T0SEwaMvc1vE3X3CvCrEU6KQ=" PDFTag="H2" order="_x0031_"/>
  <Shape xmlns="" id="jcUuy3C4TQ0YARThFJr6NYV6URI=" PDFTag=""/>
  <Shape xmlns="" id="lB2AxQC9zuVOCurrXlZi7QB6szQ=" PDFTag="H2" order="_x0031_"/>
  <Shape xmlns="" id="tG2DklbH/hYhsheL1xK7gFfhLBk=" PDFTag="" order="_x0031_"/>
  <Shape xmlns="" id="6EG4IwUETzeLkNfvxQ4w01Lb6Oc=" PDFTag="H2" order="_x0031_"/>
  <Shape xmlns="" id="btW8a/hCdwN5n+hHIP7apiAMFXs=" PDFTag="" order="_x0031_"/>
  <Shape xmlns="" id="yZqVxhDrP2QCblfiR5aNcGT8iQI=" PDFTag="H1" Artifact="_x0030_" order="_x0031_"/>
  <Shape xmlns="" id="dEASjHSo6lar80b+i0cCvmRcigA=" PDFTag="H2" Artifact="_x0030_" order="_x0032_"/>
  <Shape xmlns="" id="4Yn7pjkeILvjzTCiW0hSi8aGqd0=" PDFTag="H2" order="_x0031_"/>
  <Shape xmlns="" id="b+UUPPAPxCgGvtT1whtgJmbWZx0=" PDFTag="H2" order="_x0031_"/>
  <Shape xmlns="" id="TeOKQzPnCvr3Ls4sAuJmatE0+LQ=" PDFTag="P" Artifact="_x0030_" order="_x0032_"/>
  <Shape xmlns="" id="O3hu90DE+iSBnMLExIEFc3Vg4Uo=" PDFTag="H2" order="_x0031_"/>
  <Shape xmlns="" id="P5Y2Q7BdEAZkB7PetW+0MReG2rI=" PDFTag="P" order="_x0032_"/>
  <Shape xmlns="" id="wt83yZjzPHlTvpildN/o1svACa4=" PDFTag="H2" order="_x0031_"/>
  <Shape xmlns="" id="Z4w2ics5bjqJPzdzcoFDP4HOBzo=" PDFTag="P" order="_x0032_"/>
  <Shape xmlns="" id="5ZT7l/BxJu2HJ4paRSabD2lCm00=" PDFTag="H2" order="_x0031_"/>
  <Shape xmlns="" id="ddL5n9Le3JuFqOx8t9kiVFxFnqU=" PDFTag="P" order="_x0032_"/>
  <Shape xmlns="" id="AB9E/9YsG1Eja6fvs6BWkBzczkU=" PDFTag="H2" order="_x0031_"/>
  <Shape xmlns="" id="pg7ClJs+NInuUcn/6dEKr2vqBWI=" PDFTag="P" order="_x0032_"/>
  <Shape xmlns="" id="sr4NqKIoEJGaxOi46OpuJ+OLXeo=" PDFTag="H2" order="_x0031_"/>
  <Shape xmlns="" id="j/fQAm+HE+lrS6tVycDGKKYNjRw=" PDFTag="P" order="_x0032_"/>
  <Shape xmlns="" id="Sp3EDu14LjWrjb7P1scplb9vT74=" PDFTag="H2" order="_x0031_"/>
  <Shape xmlns="" id="ftigaNqcjhazdtnkMqky9Wu+xqw=" PDFTag="P" order="_x0032_"/>
  <Shape xmlns="" id="1cyvssX6aUXfYKDtv2/Fopw1PF8=" PDFTag="H2" order="_x0031_"/>
  <Shape xmlns="" id="9peahEMoTJourDoL/PDyYxwdWB0=" PDFTag="P" Artifact="_x0030_" order="_x0033_"/>
  <Shape xmlns="" id="x8leeUMB0gQ38qPqMRG3092oFcc=" PDFTag="Figure" Artifact="_x0030_" inline="no" validated="yes" order="_x0032_"/>
  <Shape xmlns="" id="B4oYQrJrNBtG/8gS915dwHQFYVo=" PDFTag="H2" order="_x0031_"/>
  <Shape xmlns="" id="xR5KIQKV8OP5EMDPFVpmAAXYlNY=" PDFTag="P" order="_x0032_"/>
  <Shape xmlns="" id="76FeC0ECtA70YqPKe+stdueAlzE=" PDFTag="H2" order="_x0031_"/>
  <Shape xmlns="" id="Fv+Ky7LgYwYy6qb6/HPNWTlllNE=" PDFTag="P" order="_x0032_"/>
  <Shape xmlns="" id="1R9OnrZLJY/a37d/W7HnjUbOlqM=" PDFTag="H2" order="_x0031_"/>
  <Shape xmlns="" id="3C3PViQUG7gdA5ZrH1UGzUfFkwA=" PDFTag="P" order="_x0032_"/>
  <Shape xmlns="" id="BuBKm8CMVbENxRTNYwxv8UfTKOg=" PDFTag="H2" order="_x0031_"/>
  <Shape xmlns="" id="vPlktnHlM2ncQ3vFPmjTidXwgMI=" PDFTag="P" order="_x0032_"/>
  <Shape xmlns="" id="ToT2kx17xvDh+lroQGrl+8Td7WM=" PDFTag="H2" order="_x0031_"/>
  <Shape xmlns="" id="w03FH3/TRg67g+L/i8whi9g+PQU=" PDFTag="P" order="_x0032_"/>
  <Shape xmlns="" id="KcSWvHkYDg+UtqfdCw/gnpPnvvI=" order="_x0033_" PDFTag="_x005B_Artifact_x005D_" Artifact="_x0031_"/>
</PAW>
</file>

<file path=customXml/itemProps1.xml><?xml version="1.0" encoding="utf-8"?>
<ds:datastoreItem xmlns:ds="http://schemas.openxmlformats.org/officeDocument/2006/customXml" ds:itemID="{B4CED783-E688-4D3D-84C6-9C0E86813968}">
  <ds:schemaRefs>
    <ds:schemaRef ds:uri="http://www.net-centric.com/PAWPP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OITS.potx</Template>
  <TotalTime>23412</TotalTime>
  <Words>1320</Words>
  <Application>Microsoft Office PowerPoint</Application>
  <PresentationFormat>On-screen Show (4:3)</PresentationFormat>
  <Paragraphs>173</Paragraphs>
  <Slides>32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OITS</vt:lpstr>
      <vt:lpstr>Adjacency</vt:lpstr>
      <vt:lpstr>Kansas Partnership for Accessible Technology</vt:lpstr>
      <vt:lpstr>Status Updates and Announcements</vt:lpstr>
      <vt:lpstr>AMP Releases</vt:lpstr>
      <vt:lpstr>AMP Training</vt:lpstr>
      <vt:lpstr>SSB BART Group Webinar</vt:lpstr>
      <vt:lpstr>Strategic Plan Outreach</vt:lpstr>
      <vt:lpstr>AudioEye</vt:lpstr>
      <vt:lpstr>WCAG Documentation Survey</vt:lpstr>
      <vt:lpstr>State ADA Coordinator Report</vt:lpstr>
      <vt:lpstr>Accessible Content Site at KU</vt:lpstr>
      <vt:lpstr>Kansas Dual Party Relay and Telecommunications Access Program (TAP)</vt:lpstr>
      <vt:lpstr>A Little About Assistive Technology for Kansans</vt:lpstr>
      <vt:lpstr>ATK’s New Project: DPRS and TAP</vt:lpstr>
      <vt:lpstr>According to the Federal Communications Commission</vt:lpstr>
      <vt:lpstr>Dual Party Relay</vt:lpstr>
      <vt:lpstr>NPRM: Speech to Speech Relay</vt:lpstr>
      <vt:lpstr>New IP Captioned Telephone Service Requirements</vt:lpstr>
      <vt:lpstr>ATK’s Responsibility</vt:lpstr>
      <vt:lpstr>KS Telecommunications Access Program(KS TAP)</vt:lpstr>
      <vt:lpstr>Eligibility</vt:lpstr>
      <vt:lpstr>Frequency of Access</vt:lpstr>
      <vt:lpstr>Organizational Changes</vt:lpstr>
      <vt:lpstr>PowerPoint Presentation</vt:lpstr>
      <vt:lpstr>Program Changes</vt:lpstr>
      <vt:lpstr>Current Process</vt:lpstr>
      <vt:lpstr>TAP (Telecommunications Access Program)</vt:lpstr>
      <vt:lpstr>Questions?</vt:lpstr>
      <vt:lpstr>Future Topics and Initiatives</vt:lpstr>
      <vt:lpstr>Seeking Suggestions from the Membership</vt:lpstr>
      <vt:lpstr>Accessible Webinars</vt:lpstr>
      <vt:lpstr>Open Discussion</vt:lpstr>
      <vt:lpstr>Next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KPAT July 8, 2014 Meeting Presentation</dc:title>
  <dc:creator>Cole.Robison@ks.gov</dc:creator>
  <cp:lastModifiedBy>Cole Robison</cp:lastModifiedBy>
  <cp:revision>377</cp:revision>
  <dcterms:created xsi:type="dcterms:W3CDTF">2011-05-09T15:14:44Z</dcterms:created>
  <dcterms:modified xsi:type="dcterms:W3CDTF">2014-10-14T15:12:03Z</dcterms:modified>
</cp:coreProperties>
</file>