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44"/>
  </p:notesMasterIdLst>
  <p:sldIdLst>
    <p:sldId id="256" r:id="rId3"/>
    <p:sldId id="404" r:id="rId4"/>
    <p:sldId id="394" r:id="rId5"/>
    <p:sldId id="397" r:id="rId6"/>
    <p:sldId id="396" r:id="rId7"/>
    <p:sldId id="398" r:id="rId8"/>
    <p:sldId id="399" r:id="rId9"/>
    <p:sldId id="400" r:id="rId10"/>
    <p:sldId id="387" r:id="rId11"/>
    <p:sldId id="333" r:id="rId12"/>
    <p:sldId id="401" r:id="rId13"/>
    <p:sldId id="402" r:id="rId14"/>
    <p:sldId id="403" r:id="rId15"/>
    <p:sldId id="395" r:id="rId16"/>
    <p:sldId id="406" r:id="rId17"/>
    <p:sldId id="407" r:id="rId18"/>
    <p:sldId id="408" r:id="rId19"/>
    <p:sldId id="409" r:id="rId20"/>
    <p:sldId id="410" r:id="rId21"/>
    <p:sldId id="411" r:id="rId22"/>
    <p:sldId id="412" r:id="rId23"/>
    <p:sldId id="413" r:id="rId24"/>
    <p:sldId id="414" r:id="rId25"/>
    <p:sldId id="415" r:id="rId26"/>
    <p:sldId id="419" r:id="rId27"/>
    <p:sldId id="416" r:id="rId28"/>
    <p:sldId id="417" r:id="rId29"/>
    <p:sldId id="420" r:id="rId30"/>
    <p:sldId id="421" r:id="rId31"/>
    <p:sldId id="418" r:id="rId32"/>
    <p:sldId id="309" r:id="rId33"/>
    <p:sldId id="363" r:id="rId34"/>
    <p:sldId id="352" r:id="rId35"/>
    <p:sldId id="354" r:id="rId36"/>
    <p:sldId id="405" r:id="rId37"/>
    <p:sldId id="355" r:id="rId38"/>
    <p:sldId id="356" r:id="rId39"/>
    <p:sldId id="357" r:id="rId40"/>
    <p:sldId id="358" r:id="rId41"/>
    <p:sldId id="279" r:id="rId42"/>
    <p:sldId id="289" r:id="rId43"/>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le Robison" initials="CDR"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898989"/>
    <a:srgbClr val="717174"/>
    <a:srgbClr val="E62E26"/>
    <a:srgbClr val="0072BC"/>
    <a:srgbClr val="55A1D2"/>
    <a:srgbClr val="AAD0E9"/>
    <a:srgbClr val="F7B85C"/>
    <a:srgbClr val="00A256"/>
    <a:srgbClr val="3BA0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37" autoAdjust="0"/>
    <p:restoredTop sz="88471" autoAdjust="0"/>
  </p:normalViewPr>
  <p:slideViewPr>
    <p:cSldViewPr showGuides="1">
      <p:cViewPr varScale="1">
        <p:scale>
          <a:sx n="93" d="100"/>
          <a:sy n="93" d="100"/>
        </p:scale>
        <p:origin x="-870" y="-96"/>
      </p:cViewPr>
      <p:guideLst>
        <p:guide orient="horz"/>
        <p:guide/>
      </p:guideLst>
    </p:cSldViewPr>
  </p:slideViewPr>
  <p:outlineViewPr>
    <p:cViewPr>
      <p:scale>
        <a:sx n="33" d="100"/>
        <a:sy n="33" d="100"/>
      </p:scale>
      <p:origin x="0" y="20820"/>
    </p:cViewPr>
  </p:outlineViewPr>
  <p:notesTextViewPr>
    <p:cViewPr>
      <p:scale>
        <a:sx n="100" d="100"/>
        <a:sy n="100" d="100"/>
      </p:scale>
      <p:origin x="0" y="0"/>
    </p:cViewPr>
  </p:notesTextViewPr>
  <p:sorterViewPr>
    <p:cViewPr varScale="1">
      <p:scale>
        <a:sx n="100" d="100"/>
        <a:sy n="100" d="100"/>
      </p:scale>
      <p:origin x="0" y="6474"/>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A723967-CE7D-4A71-A8B4-FC81B008E3AE}" type="datetimeFigureOut">
              <a:rPr lang="fr-FR"/>
              <a:pPr>
                <a:defRPr/>
              </a:pPr>
              <a:t>15/04/2015</a:t>
            </a:fld>
            <a:endParaRPr lang="fr-FR"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F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655695-19F4-4A33-8651-718F84746D26}" type="slidenum">
              <a:rPr lang="fr-FR"/>
              <a:pPr>
                <a:defRPr/>
              </a:pPr>
              <a:t>‹#›</a:t>
            </a:fld>
            <a:endParaRPr lang="fr-FR" dirty="0"/>
          </a:p>
        </p:txBody>
      </p:sp>
    </p:spTree>
    <p:extLst>
      <p:ext uri="{BB962C8B-B14F-4D97-AF65-F5344CB8AC3E}">
        <p14:creationId xmlns:p14="http://schemas.microsoft.com/office/powerpoint/2010/main" val="5178836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http://bit.ly/1HRCbif → </a:t>
            </a:r>
            <a:r>
              <a:rPr lang="en-US" dirty="0" smtClean="0"/>
              <a:t>https://helpdesk.ssbbartgroup.com/hc/en-us/articles/203840879-AMP-Winter-2015-What-s-New</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6</a:t>
            </a:fld>
            <a:endParaRPr lang="fr-FR" dirty="0"/>
          </a:p>
        </p:txBody>
      </p:sp>
    </p:spTree>
    <p:extLst>
      <p:ext uri="{BB962C8B-B14F-4D97-AF65-F5344CB8AC3E}">
        <p14:creationId xmlns:p14="http://schemas.microsoft.com/office/powerpoint/2010/main" val="109277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ADA = Americans with Disabilities Act</a:t>
            </a:r>
          </a:p>
          <a:p>
            <a:r>
              <a:rPr lang="en-US" dirty="0" smtClean="0"/>
              <a:t>ABA = Architectural Barriers Act</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20</a:t>
            </a:fld>
            <a:endParaRPr lang="fr-FR" dirty="0"/>
          </a:p>
        </p:txBody>
      </p:sp>
    </p:spTree>
    <p:extLst>
      <p:ext uri="{BB962C8B-B14F-4D97-AF65-F5344CB8AC3E}">
        <p14:creationId xmlns:p14="http://schemas.microsoft.com/office/powerpoint/2010/main" val="3415462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ADA = Americans with Disabilities Act</a:t>
            </a:r>
          </a:p>
          <a:p>
            <a:r>
              <a:rPr lang="en-US" dirty="0" smtClean="0"/>
              <a:t>ABA </a:t>
            </a:r>
            <a:r>
              <a:rPr lang="en-US" smtClean="0"/>
              <a:t>= Architectural Barriers Act</a:t>
            </a:r>
            <a:endParaRPr lang="en-US"/>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21</a:t>
            </a:fld>
            <a:endParaRPr lang="fr-FR" dirty="0"/>
          </a:p>
        </p:txBody>
      </p:sp>
    </p:spTree>
    <p:extLst>
      <p:ext uri="{BB962C8B-B14F-4D97-AF65-F5344CB8AC3E}">
        <p14:creationId xmlns:p14="http://schemas.microsoft.com/office/powerpoint/2010/main" val="34154629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PSTN</a:t>
            </a:r>
            <a:r>
              <a:rPr lang="en-US" baseline="0" dirty="0" smtClean="0"/>
              <a:t> = Public Switched Telephone Network</a:t>
            </a:r>
          </a:p>
          <a:p>
            <a:r>
              <a:rPr lang="en-US" baseline="0" dirty="0" smtClean="0"/>
              <a:t>VoIP = Voice over Internet Protocol</a:t>
            </a:r>
          </a:p>
          <a:p>
            <a:r>
              <a:rPr lang="en-US" baseline="0" dirty="0" smtClean="0"/>
              <a:t>SIP = Session Initiation Protocol</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IVR = Interactive Voice Response</a:t>
            </a:r>
            <a:endParaRPr lang="en-US" dirty="0" smtClean="0"/>
          </a:p>
          <a:p>
            <a:r>
              <a:rPr lang="en-US" baseline="0" dirty="0" smtClean="0"/>
              <a:t>HCO =Hearing Carry Over</a:t>
            </a:r>
          </a:p>
          <a:p>
            <a:r>
              <a:rPr lang="en-US" baseline="0" dirty="0" smtClean="0"/>
              <a:t>VCO = Voice Carry Over</a:t>
            </a:r>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27</a:t>
            </a:fld>
            <a:endParaRPr lang="fr-FR" dirty="0"/>
          </a:p>
        </p:txBody>
      </p:sp>
    </p:spTree>
    <p:extLst>
      <p:ext uri="{BB962C8B-B14F-4D97-AF65-F5344CB8AC3E}">
        <p14:creationId xmlns:p14="http://schemas.microsoft.com/office/powerpoint/2010/main" val="3345532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meeting ran out of time before this topic</a:t>
            </a:r>
            <a:r>
              <a:rPr lang="en-US" baseline="0" dirty="0" smtClean="0"/>
              <a:t> was presented.]</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31</a:t>
            </a:fld>
            <a:endParaRPr lang="fr-FR" dirty="0"/>
          </a:p>
        </p:txBody>
      </p:sp>
    </p:spTree>
    <p:extLst>
      <p:ext uri="{BB962C8B-B14F-4D97-AF65-F5344CB8AC3E}">
        <p14:creationId xmlns:p14="http://schemas.microsoft.com/office/powerpoint/2010/main" val="3522452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Agencies &amp; Associations Listing at http://www.kansas.gov/government/agencies-associations-listing/</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Additions were public universities from http://www.kansasregents.org/interactive_map_listing missing from the list, and the Legislature.</a:t>
            </a:r>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32</a:t>
            </a:fld>
            <a:endParaRPr lang="en-US" dirty="0"/>
          </a:p>
        </p:txBody>
      </p:sp>
    </p:spTree>
    <p:extLst>
      <p:ext uri="{BB962C8B-B14F-4D97-AF65-F5344CB8AC3E}">
        <p14:creationId xmlns:p14="http://schemas.microsoft.com/office/powerpoint/2010/main" val="2896515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33</a:t>
            </a:fld>
            <a:endParaRPr lang="en-US" dirty="0"/>
          </a:p>
        </p:txBody>
      </p:sp>
    </p:spTree>
    <p:extLst>
      <p:ext uri="{BB962C8B-B14F-4D97-AF65-F5344CB8AC3E}">
        <p14:creationId xmlns:p14="http://schemas.microsoft.com/office/powerpoint/2010/main" val="2499703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34</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35</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36</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37</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http://prn.to/1IKGoEz → http://www.prnewswire.com/news-releases/digital-accessibility-solutions-provider-ssb-bart-group-launches-new-mobile-accessibility-management-platform-300045211.html</a:t>
            </a:r>
          </a:p>
          <a:p>
            <a:r>
              <a:rPr lang="en-US" dirty="0" smtClean="0"/>
              <a:t>http://ibm.co/1Fipboh </a:t>
            </a:r>
            <a:r>
              <a:rPr lang="en-US" sz="1200" dirty="0" smtClean="0"/>
              <a:t>→ </a:t>
            </a:r>
            <a:r>
              <a:rPr lang="en-US" dirty="0" smtClean="0"/>
              <a:t>http://www-03.ibm.com/able/accessibility_research_projects/mobile_accessibility_checker.html</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8</a:t>
            </a:fld>
            <a:endParaRPr lang="fr-FR" dirty="0"/>
          </a:p>
        </p:txBody>
      </p:sp>
    </p:spTree>
    <p:extLst>
      <p:ext uri="{BB962C8B-B14F-4D97-AF65-F5344CB8AC3E}">
        <p14:creationId xmlns:p14="http://schemas.microsoft.com/office/powerpoint/2010/main" val="21068095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38</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39</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E9101E-D915-4EE5-8B23-9FDE91499882}" type="slidenum">
              <a:rPr lang="en-US" smtClean="0"/>
              <a:pPr/>
              <a:t>41</a:t>
            </a:fld>
            <a:endParaRPr lang="en-US"/>
          </a:p>
        </p:txBody>
      </p:sp>
    </p:spTree>
    <p:extLst>
      <p:ext uri="{BB962C8B-B14F-4D97-AF65-F5344CB8AC3E}">
        <p14:creationId xmlns:p14="http://schemas.microsoft.com/office/powerpoint/2010/main" val="449058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UAAG = User Agent Accessibility Guidelines</a:t>
            </a:r>
          </a:p>
          <a:p>
            <a:r>
              <a:rPr lang="en-US" dirty="0" smtClean="0"/>
              <a:t>ATAG = Authoring Tool Accessibility Guidelines</a:t>
            </a:r>
          </a:p>
          <a:p>
            <a:r>
              <a:rPr lang="en-US" dirty="0" smtClean="0"/>
              <a:t>http://bit.ly/1AOSDxn </a:t>
            </a:r>
            <a:r>
              <a:rPr lang="en-US" sz="1200" dirty="0" smtClean="0"/>
              <a:t>→ </a:t>
            </a:r>
            <a:r>
              <a:rPr lang="en-US" dirty="0" smtClean="0"/>
              <a:t>http://www.w3.org/TR/mobile-accessibility-mapping/</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9</a:t>
            </a:fld>
            <a:endParaRPr lang="fr-FR" dirty="0"/>
          </a:p>
        </p:txBody>
      </p:sp>
    </p:spTree>
    <p:extLst>
      <p:ext uri="{BB962C8B-B14F-4D97-AF65-F5344CB8AC3E}">
        <p14:creationId xmlns:p14="http://schemas.microsoft.com/office/powerpoint/2010/main" val="17424194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http://go.usa.gov/3D9SF → </a:t>
            </a:r>
            <a:r>
              <a:rPr lang="en-US" sz="1200" dirty="0" smtClean="0"/>
              <a:t>http://www.reginfo.gov/public/do/eAgendaViewRule?pubId=201410&amp;RIN=1190-AA65</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10</a:t>
            </a:fld>
            <a:endParaRPr lang="fr-FR" dirty="0"/>
          </a:p>
        </p:txBody>
      </p:sp>
    </p:spTree>
    <p:extLst>
      <p:ext uri="{BB962C8B-B14F-4D97-AF65-F5344CB8AC3E}">
        <p14:creationId xmlns:p14="http://schemas.microsoft.com/office/powerpoint/2010/main" val="218064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NASCIO = </a:t>
            </a:r>
            <a:r>
              <a:rPr lang="en-US" sz="1200" b="0" i="0" kern="1200" dirty="0" smtClean="0">
                <a:solidFill>
                  <a:schemeClr val="tx1"/>
                </a:solidFill>
                <a:effectLst/>
                <a:latin typeface="+mn-lt"/>
                <a:ea typeface="+mn-ea"/>
                <a:cs typeface="+mn-cs"/>
              </a:rPr>
              <a:t>National Association of State Chief Information Officers </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11</a:t>
            </a:fld>
            <a:endParaRPr lang="fr-FR" dirty="0"/>
          </a:p>
        </p:txBody>
      </p:sp>
    </p:spTree>
    <p:extLst>
      <p:ext uri="{BB962C8B-B14F-4D97-AF65-F5344CB8AC3E}">
        <p14:creationId xmlns:p14="http://schemas.microsoft.com/office/powerpoint/2010/main" val="691734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http://go.usa.gov/3DXNm </a:t>
            </a:r>
            <a:r>
              <a:rPr lang="en-US" baseline="0" dirty="0" smtClean="0"/>
              <a:t>→ </a:t>
            </a:r>
            <a:r>
              <a:rPr lang="en-US" dirty="0" smtClean="0"/>
              <a:t>http://publishingext.dir.texas.gov/portal/internal/resources/DocumentLibrary/Policy%20Driven%20Adoption%20for%20Accessibility.pptx</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13</a:t>
            </a:fld>
            <a:endParaRPr lang="fr-FR" dirty="0"/>
          </a:p>
        </p:txBody>
      </p:sp>
    </p:spTree>
    <p:extLst>
      <p:ext uri="{BB962C8B-B14F-4D97-AF65-F5344CB8AC3E}">
        <p14:creationId xmlns:p14="http://schemas.microsoft.com/office/powerpoint/2010/main" val="154778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508 of the Rehabilitation Act</a:t>
            </a:r>
          </a:p>
          <a:p>
            <a:r>
              <a:rPr lang="en-US" dirty="0" smtClean="0"/>
              <a:t>Section 255 of the Telecommunications Act</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16</a:t>
            </a:fld>
            <a:endParaRPr lang="fr-FR" dirty="0"/>
          </a:p>
        </p:txBody>
      </p:sp>
    </p:spTree>
    <p:extLst>
      <p:ext uri="{BB962C8B-B14F-4D97-AF65-F5344CB8AC3E}">
        <p14:creationId xmlns:p14="http://schemas.microsoft.com/office/powerpoint/2010/main" val="2536607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TEITAC:</a:t>
            </a:r>
            <a:r>
              <a:rPr lang="en-US" baseline="0" dirty="0" smtClean="0"/>
              <a:t> </a:t>
            </a:r>
            <a:r>
              <a:rPr lang="en-US" dirty="0" smtClean="0"/>
              <a:t>Telecommunications and Electronic and Information Technology Advisory Committee</a:t>
            </a:r>
          </a:p>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17</a:t>
            </a:fld>
            <a:endParaRPr lang="fr-FR" dirty="0"/>
          </a:p>
        </p:txBody>
      </p:sp>
    </p:spTree>
    <p:extLst>
      <p:ext uri="{BB962C8B-B14F-4D97-AF65-F5344CB8AC3E}">
        <p14:creationId xmlns:p14="http://schemas.microsoft.com/office/powerpoint/2010/main" val="2763997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http://go.usa.gov/3Wcd5 </a:t>
            </a:r>
            <a:r>
              <a:rPr lang="en-US" baseline="0" dirty="0" smtClean="0"/>
              <a:t>→ </a:t>
            </a:r>
            <a:r>
              <a:rPr lang="en-US" dirty="0" smtClean="0"/>
              <a:t>http://www.access-board.gov/guidelines-and-standards/communications-and-it/about-the-ict-refresh/proposed-rule</a:t>
            </a:r>
          </a:p>
          <a:p>
            <a:r>
              <a:rPr lang="en-US" dirty="0" smtClean="0"/>
              <a:t>http://go.usa.gov/3Wcvk </a:t>
            </a:r>
            <a:r>
              <a:rPr lang="en-US" baseline="0" dirty="0" smtClean="0"/>
              <a:t>→ </a:t>
            </a:r>
            <a:r>
              <a:rPr lang="en-US" dirty="0" smtClean="0"/>
              <a:t>http://www.access-board.gov/guidelines-and-standards/communications-and-it/about-the-ict-refresh/overview-of-the-proposed-rule</a:t>
            </a:r>
          </a:p>
          <a:p>
            <a:r>
              <a:rPr lang="en-US" dirty="0" smtClean="0"/>
              <a:t>http://go.usa.gov/3WcvG </a:t>
            </a:r>
            <a:r>
              <a:rPr lang="en-US" baseline="0" dirty="0" smtClean="0"/>
              <a:t>→ </a:t>
            </a:r>
            <a:r>
              <a:rPr lang="en-US" dirty="0" smtClean="0"/>
              <a:t>http://www.access-board.gov/guidelines-and-standards/communications-and-it/about-the-ict-refresh/preliminary-regulatory-impact-analysis</a:t>
            </a:r>
          </a:p>
          <a:p>
            <a:r>
              <a:rPr lang="en-US" dirty="0" smtClean="0"/>
              <a:t>http://go.usa.gov/3WcfT </a:t>
            </a:r>
            <a:r>
              <a:rPr lang="en-US" baseline="0" dirty="0" smtClean="0"/>
              <a:t>→ </a:t>
            </a:r>
            <a:r>
              <a:rPr lang="en-US" dirty="0" smtClean="0"/>
              <a:t>http://www.access-board.gov/guidelines-and-standards/communications-and-it/about-the-ict-refresh/news-release</a:t>
            </a:r>
          </a:p>
          <a:p>
            <a:r>
              <a:rPr lang="en-US" dirty="0" smtClean="0"/>
              <a:t>http://go.usa.gov/3Wcf9 </a:t>
            </a:r>
            <a:r>
              <a:rPr lang="en-US" baseline="0" dirty="0" smtClean="0"/>
              <a:t>→ </a:t>
            </a:r>
            <a:r>
              <a:rPr lang="en-US" dirty="0" smtClean="0"/>
              <a:t>http://www.regulations.gov/#!docketDetail;D=ATBCB-2015-0002</a:t>
            </a:r>
          </a:p>
          <a:p>
            <a:r>
              <a:rPr lang="en-US" dirty="0" smtClean="0"/>
              <a:t>http://go.usa.gov/3WcfA </a:t>
            </a:r>
            <a:r>
              <a:rPr lang="en-US" baseline="0" dirty="0" smtClean="0"/>
              <a:t>→ </a:t>
            </a:r>
            <a:r>
              <a:rPr lang="en-US" dirty="0" smtClean="0"/>
              <a:t>http://www.access-board.gov/guidelines-and-standards/communications-and-it/about-the-ict-refresh</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19</a:t>
            </a:fld>
            <a:endParaRPr lang="fr-FR" dirty="0"/>
          </a:p>
        </p:txBody>
      </p:sp>
    </p:spTree>
    <p:extLst>
      <p:ext uri="{BB962C8B-B14F-4D97-AF65-F5344CB8AC3E}">
        <p14:creationId xmlns:p14="http://schemas.microsoft.com/office/powerpoint/2010/main" val="8869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fr-F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dirty="0"/>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3239717-3A9E-4EE9-B526-A250208D2F8A}" type="datetimeFigureOut">
              <a:rPr lang="fr-FR"/>
              <a:pPr>
                <a:defRPr/>
              </a:pPr>
              <a:t>15/04/2015</a:t>
            </a:fld>
            <a:endParaRPr lang="fr-FR"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56327D7-3B07-4F06-8103-74D6D6F06E13}" type="slidenum">
              <a:rPr lang="fr-FR"/>
              <a:pPr>
                <a:defRPr/>
              </a:pPr>
              <a:t>‹#›</a:t>
            </a:fld>
            <a:endParaRPr lang="fr-FR"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F732B1F-E52A-4BF9-8CCC-BA7E13C93834}" type="datetimeFigureOut">
              <a:rPr lang="fr-FR"/>
              <a:pPr>
                <a:defRPr/>
              </a:pPr>
              <a:t>15/04/2015</a:t>
            </a:fld>
            <a:endParaRPr lang="fr-FR"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01CF40E-01F6-4311-A266-80EEA2838C0E}" type="slidenum">
              <a:rPr lang="fr-FR"/>
              <a:pPr>
                <a:defRPr/>
              </a:pPr>
              <a:t>‹#›</a:t>
            </a:fld>
            <a:endParaRPr lang="fr-FR"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CAF9ED5-0AE2-49BF-8A64-9A446670FCC1}" type="datetimeFigureOut">
              <a:rPr lang="fr-FR"/>
              <a:pPr>
                <a:defRPr/>
              </a:pPr>
              <a:t>15/04/2015</a:t>
            </a:fld>
            <a:endParaRPr lang="fr-FR"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48B0FA7-BAB9-4431-8F0F-FCEEB415456B}" type="slidenum">
              <a:rPr lang="fr-FR"/>
              <a:pPr>
                <a:defRPr/>
              </a:pPr>
              <a:t>‹#›</a:t>
            </a:fld>
            <a:endParaRPr lang="fr-FR"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E32B7D9-73C5-4611-BE3E-BA9C341544D2}" type="datetimeFigureOut">
              <a:rPr lang="fr-FR"/>
              <a:pPr>
                <a:defRPr/>
              </a:pPr>
              <a:t>15/04/2015</a:t>
            </a:fld>
            <a:endParaRPr lang="fr-FR"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64BD93F-B79A-490B-95A5-07E07F614D1A}" type="slidenum">
              <a:rPr lang="fr-FR"/>
              <a:pPr>
                <a:defRPr/>
              </a:pPr>
              <a:t>‹#›</a:t>
            </a:fld>
            <a:endParaRPr lang="fr-FR"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265257F-1982-4C87-8393-D72C01404573}" type="datetimeFigureOut">
              <a:rPr lang="fr-FR"/>
              <a:pPr>
                <a:defRPr/>
              </a:pPr>
              <a:t>15/04/2015</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E6318FB6-C1AF-4B6F-AB35-47F4B1AE2706}" type="slidenum">
              <a:rPr lang="fr-FR"/>
              <a:pPr>
                <a:defRPr/>
              </a:pPr>
              <a:t>‹#›</a:t>
            </a:fld>
            <a:endParaRPr lang="fr-FR"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Drag picture to placeholder or click icon to add</a:t>
            </a:r>
            <a:endParaRPr lang="fr-FR"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122D4F2-120E-4475-9477-F0D58FCAC0EB}" type="datetimeFigureOut">
              <a:rPr lang="fr-FR"/>
              <a:pPr>
                <a:defRPr/>
              </a:pPr>
              <a:t>15/04/2015</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E1AE213-C0F7-42A1-B7C1-FC1EEC477DE0}" type="slidenum">
              <a:rPr lang="fr-FR"/>
              <a:pPr>
                <a:defRPr/>
              </a:pPr>
              <a:t>‹#›</a:t>
            </a:fld>
            <a:endParaRPr lang="fr-FR"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21408" y="164592"/>
            <a:ext cx="6839712"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fr-FR" dirty="0"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smtClean="0"/>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4647" y="116540"/>
            <a:ext cx="1092278" cy="7921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r" rtl="0" eaLnBrk="1" fontAlgn="base" hangingPunct="1">
        <a:spcBef>
          <a:spcPct val="0"/>
        </a:spcBef>
        <a:spcAft>
          <a:spcPct val="0"/>
        </a:spcAft>
        <a:defRPr sz="4400" kern="1200">
          <a:solidFill>
            <a:schemeClr val="bg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Wingdings" pitchFamily="2" charset="2"/>
        <a:buChar char="§"/>
        <a:defRPr sz="3200" kern="1200">
          <a:solidFill>
            <a:schemeClr val="bg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
        <a:defRPr sz="2800" kern="1200">
          <a:solidFill>
            <a:schemeClr val="bg1"/>
          </a:solidFill>
          <a:latin typeface="+mn-lt"/>
          <a:ea typeface="+mn-ea"/>
          <a:cs typeface="+mn-cs"/>
        </a:defRPr>
      </a:lvl2pPr>
      <a:lvl3pPr marL="1143000" indent="-228600" algn="l" rtl="0" eaLnBrk="1" fontAlgn="base" hangingPunct="1">
        <a:spcBef>
          <a:spcPct val="20000"/>
        </a:spcBef>
        <a:spcAft>
          <a:spcPct val="0"/>
        </a:spcAft>
        <a:buFont typeface="Wingdings" pitchFamily="2" charset="2"/>
        <a:buChar char="§"/>
        <a:defRPr sz="2400" kern="1200">
          <a:solidFill>
            <a:schemeClr val="bg1"/>
          </a:solidFill>
          <a:latin typeface="+mn-lt"/>
          <a:ea typeface="+mn-ea"/>
          <a:cs typeface="+mn-cs"/>
        </a:defRPr>
      </a:lvl3pPr>
      <a:lvl4pPr marL="16002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4pPr>
      <a:lvl5pPr marL="20574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go.usa.gov/3D9S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go.usa.gov/3DXN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go.usa.gov/3WcfA" TargetMode="External"/><Relationship Id="rId3" Type="http://schemas.openxmlformats.org/officeDocument/2006/relationships/hyperlink" Target="http://go.usa.gov/3Wcd5" TargetMode="External"/><Relationship Id="rId7" Type="http://schemas.openxmlformats.org/officeDocument/2006/relationships/hyperlink" Target="http://go.usa.gov/3Wcf9"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go.usa.gov/3WcfT" TargetMode="External"/><Relationship Id="rId5" Type="http://schemas.openxmlformats.org/officeDocument/2006/relationships/hyperlink" Target="http://go.usa.gov/3WcvG" TargetMode="External"/><Relationship Id="rId4" Type="http://schemas.openxmlformats.org/officeDocument/2006/relationships/hyperlink" Target="http://go.usa.gov/3Wcv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go.usa.gov/PIW" TargetMode="External"/><Relationship Id="rId2" Type="http://schemas.openxmlformats.org/officeDocument/2006/relationships/hyperlink" Target="http://go.usa.gov/nDL"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equeuniversity.co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oits.ks.gov/kpat/tool/traini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bit.ly/1HRCbi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youtu.be/X0JMPrdhjVU"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info.ssbbartgroup.com/AMPforMobile.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ibm.co/1Fipboh" TargetMode="External"/><Relationship Id="rId5" Type="http://schemas.openxmlformats.org/officeDocument/2006/relationships/hyperlink" Target="http://prn.to/1IKGoEz" TargetMode="External"/><Relationship Id="rId4" Type="http://schemas.openxmlformats.org/officeDocument/2006/relationships/hyperlink" Target="http://www.ssbbartgroup.com/blog/amp-for-mobile-is-her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bit.ly/1AOSDxn"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w3.org/blog/news/archives/444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Kansas Partnership for Accessible Technology</a:t>
            </a:r>
            <a:endParaRPr lang="en-US" dirty="0"/>
          </a:p>
        </p:txBody>
      </p:sp>
      <p:sp>
        <p:nvSpPr>
          <p:cNvPr id="3" name="Subtitle 2"/>
          <p:cNvSpPr>
            <a:spLocks noGrp="1"/>
          </p:cNvSpPr>
          <p:nvPr>
            <p:ph type="subTitle" idx="1"/>
          </p:nvPr>
        </p:nvSpPr>
        <p:spPr/>
        <p:txBody>
          <a:bodyPr/>
          <a:lstStyle/>
          <a:p>
            <a:r>
              <a:rPr lang="en-US" dirty="0" smtClean="0">
                <a:solidFill>
                  <a:srgbClr val="C8C8C8"/>
                </a:solidFill>
              </a:rPr>
              <a:t>April 14, 2015 Meeting</a:t>
            </a:r>
            <a:endParaRPr lang="en-US" dirty="0">
              <a:solidFill>
                <a:srgbClr val="C8C8C8"/>
              </a:solidFill>
            </a:endParaRPr>
          </a:p>
        </p:txBody>
      </p:sp>
    </p:spTree>
    <p:extLst>
      <p:ext uri="{BB962C8B-B14F-4D97-AF65-F5344CB8AC3E}">
        <p14:creationId xmlns:p14="http://schemas.microsoft.com/office/powerpoint/2010/main" val="314514432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DOJ ANPRM</a:t>
            </a:r>
            <a:endParaRPr lang="en-US" dirty="0"/>
          </a:p>
        </p:txBody>
      </p:sp>
      <p:sp>
        <p:nvSpPr>
          <p:cNvPr id="3" name="Content Placeholder 2"/>
          <p:cNvSpPr>
            <a:spLocks noGrp="1"/>
          </p:cNvSpPr>
          <p:nvPr>
            <p:ph idx="1"/>
          </p:nvPr>
        </p:nvSpPr>
        <p:spPr/>
        <p:txBody>
          <a:bodyPr/>
          <a:lstStyle/>
          <a:p>
            <a:pPr marL="0" indent="0">
              <a:buNone/>
            </a:pPr>
            <a:r>
              <a:rPr lang="en-US" dirty="0" smtClean="0"/>
              <a:t>Accessibility of Web Information and Services of State and Local Governments</a:t>
            </a:r>
          </a:p>
          <a:p>
            <a:pPr lvl="1"/>
            <a:r>
              <a:rPr lang="en-US" dirty="0" smtClean="0"/>
              <a:t>Listing in the Fall 2014 Reginfo.gov agenda changed the date for NPRM from unspecified August to unspecified December.</a:t>
            </a:r>
          </a:p>
          <a:p>
            <a:pPr lvl="1"/>
            <a:r>
              <a:rPr lang="en-US" dirty="0" smtClean="0">
                <a:hlinkClick r:id="rId3"/>
              </a:rPr>
              <a:t>http://go.usa.gov/3D9SF</a:t>
            </a:r>
            <a:endParaRPr lang="en-US" dirty="0" smtClean="0"/>
          </a:p>
        </p:txBody>
      </p:sp>
    </p:spTree>
    <p:extLst>
      <p:ext uri="{BB962C8B-B14F-4D97-AF65-F5344CB8AC3E}">
        <p14:creationId xmlns:p14="http://schemas.microsoft.com/office/powerpoint/2010/main" val="213967540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DOJ ANPRM &amp; NASCIO</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However, NASCIO issued an inquiry April 2 about the proposed rule, introducing it and seeking feedback on burden, economic impact, costs of assessment and remediation, and compliance data.</a:t>
            </a:r>
          </a:p>
          <a:p>
            <a:r>
              <a:rPr lang="en-US" dirty="0" smtClean="0"/>
              <a:t>It also stated: “</a:t>
            </a:r>
            <a:r>
              <a:rPr lang="en-US" dirty="0"/>
              <a:t>The proposed rule is currently at the Office of Information and Regulatory Affairs (OIRA), located within the White House Office of Management and Budget. OIRA is conducting its own review of the rule and must sign off before DOJ can issue the proposed rule for public comment</a:t>
            </a:r>
            <a:r>
              <a:rPr lang="en-US" dirty="0" smtClean="0"/>
              <a:t>.”</a:t>
            </a:r>
            <a:endParaRPr lang="en-US" dirty="0"/>
          </a:p>
        </p:txBody>
      </p:sp>
    </p:spTree>
    <p:extLst>
      <p:ext uri="{BB962C8B-B14F-4D97-AF65-F5344CB8AC3E}">
        <p14:creationId xmlns:p14="http://schemas.microsoft.com/office/powerpoint/2010/main" val="342886524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NASCIO Activity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Earlier, in January, NASCIO announced a list of four federal advocacy priorities for 2015, the second of which is to modernize outdated federal regulations impacting state IT.</a:t>
            </a:r>
          </a:p>
          <a:p>
            <a:r>
              <a:rPr lang="en-US" dirty="0" smtClean="0"/>
              <a:t>I responded by suggesting that the Section 508 / ICT Refresh be included in that, to which representatives from Massachusetts, Minnesota, Texas, Oregon , and Utah expressed agreement, and which the NASCIO Director of Government Affairs and Executive Director acknowledged.</a:t>
            </a:r>
          </a:p>
          <a:p>
            <a:r>
              <a:rPr lang="en-US" dirty="0" smtClean="0"/>
              <a:t>(This was before the announcement of the NPRM.)</a:t>
            </a:r>
            <a:endParaRPr lang="en-US" dirty="0"/>
          </a:p>
        </p:txBody>
      </p:sp>
    </p:spTree>
    <p:extLst>
      <p:ext uri="{BB962C8B-B14F-4D97-AF65-F5344CB8AC3E}">
        <p14:creationId xmlns:p14="http://schemas.microsoft.com/office/powerpoint/2010/main" val="379993078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PDAA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Upon seeing my message, a few of the other state representatives reached out to me to include me in a network of state accessibility officers/directors that they are trying to build.</a:t>
            </a:r>
          </a:p>
          <a:p>
            <a:r>
              <a:rPr lang="en-US" dirty="0" smtClean="0"/>
              <a:t>In particular, they shared with me a project they’ve been working on that is designed to help vendors improve the accessibility of their products over time, called Policy Driven Adoption for Accessibility (PDAA).</a:t>
            </a:r>
          </a:p>
          <a:p>
            <a:r>
              <a:rPr lang="en-US" dirty="0" smtClean="0"/>
              <a:t>Overview presentation </a:t>
            </a:r>
            <a:r>
              <a:rPr lang="en-US" dirty="0"/>
              <a:t>at </a:t>
            </a:r>
            <a:r>
              <a:rPr lang="en-US" dirty="0">
                <a:hlinkClick r:id="rId3"/>
              </a:rPr>
              <a:t>http://</a:t>
            </a:r>
            <a:r>
              <a:rPr lang="en-US" dirty="0" smtClean="0">
                <a:hlinkClick r:id="rId3"/>
              </a:rPr>
              <a:t>go.usa.gov/3DXNm</a:t>
            </a:r>
            <a:endParaRPr lang="en-US" dirty="0" smtClean="0"/>
          </a:p>
        </p:txBody>
      </p:sp>
    </p:spTree>
    <p:extLst>
      <p:ext uri="{BB962C8B-B14F-4D97-AF65-F5344CB8AC3E}">
        <p14:creationId xmlns:p14="http://schemas.microsoft.com/office/powerpoint/2010/main" val="202041814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ADA Coordinator Report</a:t>
            </a:r>
            <a:endParaRPr lang="en-US" dirty="0"/>
          </a:p>
        </p:txBody>
      </p:sp>
      <p:sp>
        <p:nvSpPr>
          <p:cNvPr id="4" name="Text Placeholder 3"/>
          <p:cNvSpPr>
            <a:spLocks noGrp="1"/>
          </p:cNvSpPr>
          <p:nvPr>
            <p:ph type="body" idx="1"/>
          </p:nvPr>
        </p:nvSpPr>
        <p:spPr/>
        <p:txBody>
          <a:bodyPr/>
          <a:lstStyle/>
          <a:p>
            <a:r>
              <a:rPr lang="en-US" dirty="0" smtClean="0"/>
              <a:t>Anthony Fadale</a:t>
            </a:r>
            <a:br>
              <a:rPr lang="en-US" dirty="0" smtClean="0"/>
            </a:br>
            <a:r>
              <a:rPr lang="en-US" dirty="0" smtClean="0"/>
              <a:t>State ADA Coordinator</a:t>
            </a:r>
            <a:endParaRPr lang="en-US" dirty="0"/>
          </a:p>
        </p:txBody>
      </p:sp>
    </p:spTree>
    <p:extLst>
      <p:ext uri="{BB962C8B-B14F-4D97-AF65-F5344CB8AC3E}">
        <p14:creationId xmlns:p14="http://schemas.microsoft.com/office/powerpoint/2010/main" val="314992676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Standards and Guidelines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5558063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ICT Standards and Guidelines</a:t>
            </a:r>
            <a:endParaRPr lang="en-US" dirty="0"/>
          </a:p>
        </p:txBody>
      </p:sp>
      <p:sp>
        <p:nvSpPr>
          <p:cNvPr id="3" name="Content Placeholder 2"/>
          <p:cNvSpPr>
            <a:spLocks noGrp="1"/>
          </p:cNvSpPr>
          <p:nvPr>
            <p:ph idx="1"/>
          </p:nvPr>
        </p:nvSpPr>
        <p:spPr/>
        <p:txBody>
          <a:bodyPr>
            <a:normAutofit fontScale="92500" lnSpcReduction="20000"/>
          </a:bodyPr>
          <a:lstStyle/>
          <a:p>
            <a:r>
              <a:rPr lang="en-US" dirty="0"/>
              <a:t>Proposed Information and Communication Technology (ICT) Standards and </a:t>
            </a:r>
            <a:r>
              <a:rPr lang="en-US" dirty="0" smtClean="0"/>
              <a:t>Guidelines</a:t>
            </a:r>
          </a:p>
          <a:p>
            <a:r>
              <a:rPr lang="en-US" dirty="0" smtClean="0"/>
              <a:t>Notice of Proposed Rulemaking (NPRM) published in February</a:t>
            </a:r>
          </a:p>
          <a:p>
            <a:r>
              <a:rPr lang="en-US" dirty="0" smtClean="0"/>
              <a:t>Latest stage in the rulemaking process for the update, or “refresh”, of the federal Section 508 standards and Section 255 guidelines</a:t>
            </a:r>
          </a:p>
          <a:p>
            <a:r>
              <a:rPr lang="en-US" dirty="0" smtClean="0"/>
              <a:t>Updates accessibility requirements for ICT in the federal sector covered by Section 508 and, jointly, telecommunications equipment subject to Section 255</a:t>
            </a:r>
            <a:endParaRPr lang="en-US" dirty="0"/>
          </a:p>
        </p:txBody>
      </p:sp>
    </p:spTree>
    <p:extLst>
      <p:ext uri="{BB962C8B-B14F-4D97-AF65-F5344CB8AC3E}">
        <p14:creationId xmlns:p14="http://schemas.microsoft.com/office/powerpoint/2010/main" val="17907177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idx="1"/>
          </p:nvPr>
        </p:nvSpPr>
        <p:spPr/>
        <p:txBody>
          <a:bodyPr>
            <a:normAutofit fontScale="85000" lnSpcReduction="20000"/>
          </a:bodyPr>
          <a:lstStyle/>
          <a:p>
            <a:r>
              <a:rPr lang="en-US" dirty="0"/>
              <a:t>§255 guidelines effective (1998)</a:t>
            </a:r>
          </a:p>
          <a:p>
            <a:r>
              <a:rPr lang="en-US" dirty="0"/>
              <a:t>§508 standards effective (2001)</a:t>
            </a:r>
          </a:p>
          <a:p>
            <a:r>
              <a:rPr lang="en-US" dirty="0"/>
              <a:t>Refresh process starts (</a:t>
            </a:r>
            <a:r>
              <a:rPr lang="en-US" dirty="0" smtClean="0"/>
              <a:t>2006–2008</a:t>
            </a:r>
            <a:r>
              <a:rPr lang="en-US" dirty="0"/>
              <a:t>): TEITAC </a:t>
            </a:r>
          </a:p>
          <a:p>
            <a:r>
              <a:rPr lang="en-US" dirty="0"/>
              <a:t>TEITAC report: April 2008 </a:t>
            </a:r>
          </a:p>
          <a:p>
            <a:r>
              <a:rPr lang="en-US" dirty="0"/>
              <a:t>Advance notice and first draft text released: March 2010</a:t>
            </a:r>
          </a:p>
          <a:p>
            <a:r>
              <a:rPr lang="en-US" dirty="0"/>
              <a:t>Advance notice and second draft text released: December </a:t>
            </a:r>
            <a:r>
              <a:rPr lang="en-US" dirty="0" smtClean="0"/>
              <a:t>2011</a:t>
            </a:r>
          </a:p>
          <a:p>
            <a:r>
              <a:rPr lang="en-US" dirty="0" smtClean="0"/>
              <a:t>Proposed rule submitted to OMB: February 2014</a:t>
            </a:r>
          </a:p>
          <a:p>
            <a:r>
              <a:rPr lang="en-US" dirty="0" smtClean="0"/>
              <a:t>Proposed rule released for public comment: February 2015</a:t>
            </a:r>
            <a:endParaRPr lang="en-US" dirty="0"/>
          </a:p>
        </p:txBody>
      </p:sp>
    </p:spTree>
    <p:extLst>
      <p:ext uri="{BB962C8B-B14F-4D97-AF65-F5344CB8AC3E}">
        <p14:creationId xmlns:p14="http://schemas.microsoft.com/office/powerpoint/2010/main" val="188232550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Public comment period</a:t>
            </a:r>
          </a:p>
          <a:p>
            <a:pPr lvl="1"/>
            <a:r>
              <a:rPr lang="en-US" dirty="0" smtClean="0"/>
              <a:t>42 questions</a:t>
            </a:r>
          </a:p>
          <a:p>
            <a:pPr lvl="1"/>
            <a:r>
              <a:rPr lang="en-US" dirty="0" smtClean="0"/>
              <a:t>Ends May 28, 2015</a:t>
            </a:r>
          </a:p>
          <a:p>
            <a:r>
              <a:rPr lang="en-US" dirty="0" smtClean="0"/>
              <a:t>Analyze comments</a:t>
            </a:r>
          </a:p>
          <a:p>
            <a:r>
              <a:rPr lang="en-US" dirty="0" smtClean="0"/>
              <a:t>Develop final rule</a:t>
            </a:r>
          </a:p>
          <a:p>
            <a:r>
              <a:rPr lang="en-US" dirty="0" smtClean="0"/>
              <a:t>Develop regulatory assessment</a:t>
            </a:r>
          </a:p>
          <a:p>
            <a:r>
              <a:rPr lang="en-US" dirty="0" smtClean="0"/>
              <a:t>Submit to OMB for review</a:t>
            </a:r>
          </a:p>
          <a:p>
            <a:r>
              <a:rPr lang="en-US" dirty="0" smtClean="0"/>
              <a:t>Publish final rule in the Federal Register</a:t>
            </a:r>
          </a:p>
          <a:p>
            <a:r>
              <a:rPr lang="en-US" dirty="0" smtClean="0"/>
              <a:t>FAR Council incorporates new Section 508 rule into Federal Acquisition Regulations</a:t>
            </a:r>
            <a:endParaRPr lang="en-US" dirty="0"/>
          </a:p>
        </p:txBody>
      </p:sp>
    </p:spTree>
    <p:extLst>
      <p:ext uri="{BB962C8B-B14F-4D97-AF65-F5344CB8AC3E}">
        <p14:creationId xmlns:p14="http://schemas.microsoft.com/office/powerpoint/2010/main" val="169014063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Documents Released</a:t>
            </a:r>
            <a:endParaRPr lang="en-US" dirty="0"/>
          </a:p>
        </p:txBody>
      </p:sp>
      <p:sp>
        <p:nvSpPr>
          <p:cNvPr id="3" name="Content Placeholder 2"/>
          <p:cNvSpPr>
            <a:spLocks noGrp="1"/>
          </p:cNvSpPr>
          <p:nvPr>
            <p:ph sz="half" idx="1"/>
          </p:nvPr>
        </p:nvSpPr>
        <p:spPr>
          <a:xfrm>
            <a:off x="457200" y="1600201"/>
            <a:ext cx="8219370" cy="2476889"/>
          </a:xfrm>
          <a:ln>
            <a:noFill/>
          </a:ln>
        </p:spPr>
        <p:txBody>
          <a:bodyPr numCol="2">
            <a:normAutofit/>
          </a:bodyPr>
          <a:lstStyle/>
          <a:p>
            <a:r>
              <a:rPr lang="en-US" sz="2400" dirty="0" smtClean="0"/>
              <a:t>Proposed Rule</a:t>
            </a:r>
          </a:p>
          <a:p>
            <a:pPr lvl="1"/>
            <a:r>
              <a:rPr lang="en-US" sz="2000" dirty="0">
                <a:hlinkClick r:id="rId3"/>
              </a:rPr>
              <a:t>http://</a:t>
            </a:r>
            <a:r>
              <a:rPr lang="en-US" sz="2000" dirty="0" smtClean="0">
                <a:hlinkClick r:id="rId3"/>
              </a:rPr>
              <a:t>go.usa.gov/3Wcd5</a:t>
            </a:r>
            <a:endParaRPr lang="en-US" sz="2000" dirty="0"/>
          </a:p>
          <a:p>
            <a:r>
              <a:rPr lang="en-US" sz="2400" dirty="0" smtClean="0"/>
              <a:t>Overview of the Rule</a:t>
            </a:r>
          </a:p>
          <a:p>
            <a:pPr lvl="1"/>
            <a:r>
              <a:rPr lang="en-US" sz="2000" dirty="0">
                <a:hlinkClick r:id="rId4"/>
              </a:rPr>
              <a:t>http://</a:t>
            </a:r>
            <a:r>
              <a:rPr lang="en-US" sz="2000" dirty="0" smtClean="0">
                <a:hlinkClick r:id="rId4"/>
              </a:rPr>
              <a:t>go.usa.gov/3Wcvk</a:t>
            </a:r>
            <a:endParaRPr lang="en-US" sz="2000" dirty="0"/>
          </a:p>
          <a:p>
            <a:r>
              <a:rPr lang="en-US" sz="2400" dirty="0" smtClean="0"/>
              <a:t>Regulatory Assessment</a:t>
            </a:r>
          </a:p>
          <a:p>
            <a:pPr lvl="1"/>
            <a:r>
              <a:rPr lang="en-US" sz="2000" dirty="0">
                <a:hlinkClick r:id="rId5"/>
              </a:rPr>
              <a:t>http://</a:t>
            </a:r>
            <a:r>
              <a:rPr lang="en-US" sz="2000" dirty="0" smtClean="0">
                <a:hlinkClick r:id="rId5"/>
              </a:rPr>
              <a:t>go.usa.gov/3WcvG</a:t>
            </a:r>
            <a:endParaRPr lang="en-US" sz="2000" dirty="0"/>
          </a:p>
          <a:p>
            <a:r>
              <a:rPr lang="en-US" sz="2400" dirty="0" smtClean="0"/>
              <a:t>News Release</a:t>
            </a:r>
          </a:p>
          <a:p>
            <a:pPr lvl="1"/>
            <a:r>
              <a:rPr lang="en-US" sz="2000" dirty="0">
                <a:hlinkClick r:id="rId6"/>
              </a:rPr>
              <a:t>http://</a:t>
            </a:r>
            <a:r>
              <a:rPr lang="en-US" sz="2000" dirty="0" smtClean="0">
                <a:hlinkClick r:id="rId6"/>
              </a:rPr>
              <a:t>go.usa.gov/3WcfT</a:t>
            </a:r>
            <a:endParaRPr lang="en-US" sz="2000" dirty="0"/>
          </a:p>
          <a:p>
            <a:r>
              <a:rPr lang="en-US" sz="2400" dirty="0" smtClean="0"/>
              <a:t>Public Comments Docket</a:t>
            </a:r>
          </a:p>
          <a:p>
            <a:pPr lvl="1"/>
            <a:r>
              <a:rPr lang="en-US" sz="2000" dirty="0">
                <a:hlinkClick r:id="rId7"/>
              </a:rPr>
              <a:t>http://</a:t>
            </a:r>
            <a:r>
              <a:rPr lang="en-US" sz="2000" dirty="0" smtClean="0">
                <a:hlinkClick r:id="rId7"/>
              </a:rPr>
              <a:t>go.usa.gov/3Wcf9</a:t>
            </a:r>
            <a:endParaRPr lang="en-US" sz="2000" dirty="0" smtClean="0"/>
          </a:p>
        </p:txBody>
      </p:sp>
      <p:sp>
        <p:nvSpPr>
          <p:cNvPr id="4" name="Content Placeholder 3"/>
          <p:cNvSpPr>
            <a:spLocks noGrp="1"/>
          </p:cNvSpPr>
          <p:nvPr>
            <p:ph sz="half" idx="2"/>
          </p:nvPr>
        </p:nvSpPr>
        <p:spPr>
          <a:xfrm>
            <a:off x="467430" y="4725180"/>
            <a:ext cx="8219370" cy="1400983"/>
          </a:xfrm>
          <a:ln>
            <a:noFill/>
          </a:ln>
        </p:spPr>
        <p:txBody>
          <a:bodyPr/>
          <a:lstStyle/>
          <a:p>
            <a:pPr marL="0" indent="0" algn="ctr">
              <a:buNone/>
            </a:pPr>
            <a:r>
              <a:rPr lang="en-US" i="1" dirty="0"/>
              <a:t>All of these are available on the main ICT Refresh page at </a:t>
            </a:r>
            <a:r>
              <a:rPr lang="en-US" i="1" dirty="0">
                <a:hlinkClick r:id="rId8"/>
              </a:rPr>
              <a:t>http://go.usa.gov/3WcfA</a:t>
            </a:r>
            <a:r>
              <a:rPr lang="en-US" i="1" dirty="0"/>
              <a:t>.</a:t>
            </a:r>
            <a:endParaRPr lang="en-US" dirty="0"/>
          </a:p>
        </p:txBody>
      </p:sp>
    </p:spTree>
    <p:extLst>
      <p:ext uri="{BB962C8B-B14F-4D97-AF65-F5344CB8AC3E}">
        <p14:creationId xmlns:p14="http://schemas.microsoft.com/office/powerpoint/2010/main" val="367138452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Kansas State Capitol Kiosks</a:t>
            </a:r>
            <a:endParaRPr lang="en-US" dirty="0"/>
          </a:p>
        </p:txBody>
      </p:sp>
      <p:sp>
        <p:nvSpPr>
          <p:cNvPr id="4" name="Text Placeholder 3"/>
          <p:cNvSpPr>
            <a:spLocks noGrp="1"/>
          </p:cNvSpPr>
          <p:nvPr>
            <p:ph type="body" idx="1"/>
          </p:nvPr>
        </p:nvSpPr>
        <p:spPr/>
        <p:txBody>
          <a:bodyPr/>
          <a:lstStyle/>
          <a:p>
            <a:r>
              <a:rPr lang="en-US" dirty="0"/>
              <a:t>Matt Veatch</a:t>
            </a:r>
            <a:r>
              <a:rPr lang="en-US" dirty="0" smtClean="0"/>
              <a:t/>
            </a:r>
            <a:br>
              <a:rPr lang="en-US" dirty="0" smtClean="0"/>
            </a:br>
            <a:r>
              <a:rPr lang="en-US" dirty="0"/>
              <a:t>Assistant Division Director / State Archivist, State Historical Society</a:t>
            </a:r>
          </a:p>
        </p:txBody>
      </p:sp>
    </p:spTree>
    <p:extLst>
      <p:ext uri="{BB962C8B-B14F-4D97-AF65-F5344CB8AC3E}">
        <p14:creationId xmlns:p14="http://schemas.microsoft.com/office/powerpoint/2010/main" val="7837936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Structure and Organization</a:t>
            </a:r>
            <a:endParaRPr lang="en-US" dirty="0"/>
          </a:p>
        </p:txBody>
      </p:sp>
      <p:sp>
        <p:nvSpPr>
          <p:cNvPr id="3" name="Content Placeholder 2"/>
          <p:cNvSpPr>
            <a:spLocks noGrp="1"/>
          </p:cNvSpPr>
          <p:nvPr>
            <p:ph idx="1"/>
          </p:nvPr>
        </p:nvSpPr>
        <p:spPr/>
        <p:txBody>
          <a:bodyPr/>
          <a:lstStyle/>
          <a:p>
            <a:r>
              <a:rPr lang="en-US" dirty="0" smtClean="0"/>
              <a:t>Similar format to ADA and ABA Accessibility Guidelines</a:t>
            </a:r>
          </a:p>
          <a:p>
            <a:r>
              <a:rPr lang="en-US" dirty="0" smtClean="0"/>
              <a:t>Advisories and links to technical assistance provided</a:t>
            </a:r>
          </a:p>
          <a:p>
            <a:r>
              <a:rPr lang="en-US" dirty="0" smtClean="0"/>
              <a:t>Adopts functionality-based approach vs. product categories</a:t>
            </a:r>
            <a:endParaRPr lang="en-US" dirty="0"/>
          </a:p>
        </p:txBody>
      </p:sp>
    </p:spTree>
    <p:extLst>
      <p:ext uri="{BB962C8B-B14F-4D97-AF65-F5344CB8AC3E}">
        <p14:creationId xmlns:p14="http://schemas.microsoft.com/office/powerpoint/2010/main" val="404674664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Structure and Organization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Single document for both 508 standards and 255 guidelines</a:t>
            </a:r>
          </a:p>
          <a:p>
            <a:r>
              <a:rPr lang="en-US" dirty="0" smtClean="0"/>
              <a:t>Two Application and Administration chapters</a:t>
            </a:r>
          </a:p>
          <a:p>
            <a:pPr lvl="1"/>
            <a:r>
              <a:rPr lang="en-US" dirty="0" smtClean="0"/>
              <a:t>One for each rule</a:t>
            </a:r>
          </a:p>
          <a:p>
            <a:pPr lvl="1"/>
            <a:r>
              <a:rPr lang="en-US" dirty="0" smtClean="0"/>
              <a:t>508 = E, 255 = C</a:t>
            </a:r>
          </a:p>
          <a:p>
            <a:r>
              <a:rPr lang="en-US" dirty="0" smtClean="0"/>
              <a:t>Two Scoping chapters</a:t>
            </a:r>
          </a:p>
          <a:p>
            <a:pPr lvl="1"/>
            <a:r>
              <a:rPr lang="en-US" dirty="0" smtClean="0"/>
              <a:t>One for each rule</a:t>
            </a:r>
          </a:p>
          <a:p>
            <a:r>
              <a:rPr lang="en-US" dirty="0" smtClean="0"/>
              <a:t>Common chapters:</a:t>
            </a:r>
          </a:p>
          <a:p>
            <a:pPr lvl="1"/>
            <a:r>
              <a:rPr lang="en-US" dirty="0" smtClean="0"/>
              <a:t>Chapter 3: Functional Performance Criteria</a:t>
            </a:r>
          </a:p>
          <a:p>
            <a:pPr lvl="1"/>
            <a:r>
              <a:rPr lang="en-US" dirty="0" smtClean="0"/>
              <a:t>Chapter 4: Hardware</a:t>
            </a:r>
          </a:p>
          <a:p>
            <a:pPr lvl="1"/>
            <a:r>
              <a:rPr lang="en-US" dirty="0" smtClean="0"/>
              <a:t>Chapter 5: Software</a:t>
            </a:r>
          </a:p>
          <a:p>
            <a:pPr lvl="1"/>
            <a:r>
              <a:rPr lang="en-US" dirty="0" smtClean="0"/>
              <a:t>Chapter 6: Support Documentation and Services</a:t>
            </a:r>
            <a:endParaRPr lang="en-US" dirty="0"/>
          </a:p>
        </p:txBody>
      </p:sp>
    </p:spTree>
    <p:extLst>
      <p:ext uri="{BB962C8B-B14F-4D97-AF65-F5344CB8AC3E}">
        <p14:creationId xmlns:p14="http://schemas.microsoft.com/office/powerpoint/2010/main" val="185845233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Highlighted Issues</a:t>
            </a:r>
            <a:endParaRPr lang="en-US" dirty="0"/>
          </a:p>
        </p:txBody>
      </p:sp>
      <p:sp>
        <p:nvSpPr>
          <p:cNvPr id="3" name="Content Placeholder 2"/>
          <p:cNvSpPr>
            <a:spLocks noGrp="1"/>
          </p:cNvSpPr>
          <p:nvPr>
            <p:ph idx="1"/>
          </p:nvPr>
        </p:nvSpPr>
        <p:spPr/>
        <p:txBody>
          <a:bodyPr/>
          <a:lstStyle/>
          <a:p>
            <a:r>
              <a:rPr lang="en-US" dirty="0" smtClean="0"/>
              <a:t>Broad application of WCAG 2.0</a:t>
            </a:r>
          </a:p>
          <a:p>
            <a:pPr lvl="1"/>
            <a:r>
              <a:rPr lang="en-US" dirty="0" smtClean="0"/>
              <a:t>Incorporated by reference</a:t>
            </a:r>
          </a:p>
          <a:p>
            <a:r>
              <a:rPr lang="en-US" dirty="0" smtClean="0"/>
              <a:t>Delineation of covered electronic content</a:t>
            </a:r>
          </a:p>
          <a:p>
            <a:pPr lvl="1"/>
            <a:r>
              <a:rPr lang="en-US" dirty="0" smtClean="0"/>
              <a:t>Public and non-public facing</a:t>
            </a:r>
          </a:p>
          <a:p>
            <a:r>
              <a:rPr lang="en-US" dirty="0" smtClean="0"/>
              <a:t>Expanded interoperability requirements</a:t>
            </a:r>
          </a:p>
          <a:p>
            <a:pPr lvl="1"/>
            <a:r>
              <a:rPr lang="en-US" dirty="0" smtClean="0"/>
              <a:t>Software compatibility with AT</a:t>
            </a:r>
          </a:p>
          <a:p>
            <a:r>
              <a:rPr lang="en-US" dirty="0" smtClean="0"/>
              <a:t>Requirements for RTT functionality</a:t>
            </a:r>
          </a:p>
          <a:p>
            <a:pPr lvl="1"/>
            <a:r>
              <a:rPr lang="en-US" dirty="0" smtClean="0"/>
              <a:t>Real-Time Text</a:t>
            </a:r>
            <a:endParaRPr lang="en-US" dirty="0"/>
          </a:p>
        </p:txBody>
      </p:sp>
    </p:spTree>
    <p:extLst>
      <p:ext uri="{BB962C8B-B14F-4D97-AF65-F5344CB8AC3E}">
        <p14:creationId xmlns:p14="http://schemas.microsoft.com/office/powerpoint/2010/main" val="182055299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Broad Application of WCAG 2.0</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Incorporation of WCAG 2.0 Success Criteria by reference</a:t>
            </a:r>
          </a:p>
          <a:p>
            <a:r>
              <a:rPr lang="en-US" dirty="0" smtClean="0"/>
              <a:t>Propose to also apply WCAG Success Criteria to software and some offline electronic documents</a:t>
            </a:r>
          </a:p>
          <a:p>
            <a:pPr lvl="1"/>
            <a:r>
              <a:rPr lang="en-US" dirty="0" smtClean="0"/>
              <a:t>E205 Content</a:t>
            </a:r>
          </a:p>
          <a:p>
            <a:pPr lvl="2"/>
            <a:r>
              <a:rPr lang="en-US" dirty="0" smtClean="0"/>
              <a:t>E205.4 Accessibility Standards</a:t>
            </a:r>
          </a:p>
          <a:p>
            <a:pPr lvl="3"/>
            <a:r>
              <a:rPr lang="en-US" dirty="0" smtClean="0"/>
              <a:t>Content must conform to Level A and Level AA Success Criteria and Conformance Requirements specified for Web pages in WCAG 2.0 (incorporated by reference in Chapter 1) or, where applicable, ISO 14289-1 (PDF/UA-1) (incorporated by reference in Chapter 1).</a:t>
            </a:r>
          </a:p>
          <a:p>
            <a:pPr lvl="1"/>
            <a:r>
              <a:rPr lang="en-US" dirty="0" smtClean="0"/>
              <a:t>E207 Software</a:t>
            </a:r>
          </a:p>
          <a:p>
            <a:pPr lvl="2"/>
            <a:r>
              <a:rPr lang="en-US" dirty="0" smtClean="0"/>
              <a:t>E207.2 WCAG Conformance</a:t>
            </a:r>
          </a:p>
          <a:p>
            <a:pPr lvl="3"/>
            <a:r>
              <a:rPr lang="en-US" dirty="0" smtClean="0"/>
              <a:t>User interface components, as well as the content of platforms and applications, must conform to Level A and Level AA Success Criteria and Conformance Requirements specified for Web pages in WCAG 2.0 (incorporated by reference in Chapter 1).</a:t>
            </a:r>
            <a:endParaRPr lang="en-US" dirty="0"/>
          </a:p>
        </p:txBody>
      </p:sp>
    </p:spTree>
    <p:extLst>
      <p:ext uri="{BB962C8B-B14F-4D97-AF65-F5344CB8AC3E}">
        <p14:creationId xmlns:p14="http://schemas.microsoft.com/office/powerpoint/2010/main" val="282462066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rmAutofit/>
          </a:bodyPr>
          <a:lstStyle/>
          <a:p>
            <a:r>
              <a:rPr lang="en-US" sz="3600" dirty="0" smtClean="0"/>
              <a:t>Delineation of Covered Electronic Content</a:t>
            </a:r>
            <a:endParaRPr lang="en-US" sz="3600" dirty="0"/>
          </a:p>
        </p:txBody>
      </p:sp>
      <p:sp>
        <p:nvSpPr>
          <p:cNvPr id="3" name="Content Placeholder 2"/>
          <p:cNvSpPr>
            <a:spLocks noGrp="1"/>
          </p:cNvSpPr>
          <p:nvPr>
            <p:ph idx="1"/>
          </p:nvPr>
        </p:nvSpPr>
        <p:spPr/>
        <p:txBody>
          <a:bodyPr>
            <a:normAutofit fontScale="70000" lnSpcReduction="20000"/>
          </a:bodyPr>
          <a:lstStyle/>
          <a:p>
            <a:r>
              <a:rPr lang="en-US" dirty="0" smtClean="0"/>
              <a:t>Covers “Agency Official Communication” that is:</a:t>
            </a:r>
          </a:p>
          <a:p>
            <a:pPr lvl="1"/>
            <a:r>
              <a:rPr lang="en-US" dirty="0" smtClean="0"/>
              <a:t>E205.2 All public facing content: such as websites, posted documents, blog posts, agency social media</a:t>
            </a:r>
          </a:p>
          <a:p>
            <a:pPr lvl="1"/>
            <a:r>
              <a:rPr lang="en-US" dirty="0" smtClean="0"/>
              <a:t>E205.3 Eight categories of non-public facing electronic content covered</a:t>
            </a:r>
          </a:p>
          <a:p>
            <a:pPr marL="1371600" lvl="2" indent="-457200">
              <a:buFont typeface="+mj-lt"/>
              <a:buAutoNum type="arabicPeriod"/>
            </a:pPr>
            <a:r>
              <a:rPr lang="en-US" dirty="0" smtClean="0"/>
              <a:t>An emergency notification</a:t>
            </a:r>
          </a:p>
          <a:p>
            <a:pPr marL="1371600" lvl="2" indent="-457200">
              <a:buFont typeface="+mj-lt"/>
              <a:buAutoNum type="arabicPeriod"/>
            </a:pPr>
            <a:r>
              <a:rPr lang="en-US" dirty="0" smtClean="0"/>
              <a:t>An initial or final decision adjudicating an administrative claim or proceeding</a:t>
            </a:r>
          </a:p>
          <a:p>
            <a:pPr marL="1371600" lvl="2" indent="-457200">
              <a:buFont typeface="+mj-lt"/>
              <a:buAutoNum type="arabicPeriod"/>
            </a:pPr>
            <a:r>
              <a:rPr lang="en-US" dirty="0" smtClean="0"/>
              <a:t>An internal or external program or policy announcement</a:t>
            </a:r>
          </a:p>
          <a:p>
            <a:pPr marL="1371600" lvl="2" indent="-457200">
              <a:buFont typeface="+mj-lt"/>
              <a:buAutoNum type="arabicPeriod"/>
            </a:pPr>
            <a:r>
              <a:rPr lang="en-US" dirty="0" smtClean="0"/>
              <a:t>A notice of benefits, program eligibility, employment opportunity, or personnel action</a:t>
            </a:r>
          </a:p>
          <a:p>
            <a:pPr marL="1371600" lvl="2" indent="-457200">
              <a:buFont typeface="+mj-lt"/>
              <a:buAutoNum type="arabicPeriod"/>
            </a:pPr>
            <a:r>
              <a:rPr lang="en-US" dirty="0" smtClean="0"/>
              <a:t>A formal acknowledgement or receipt</a:t>
            </a:r>
          </a:p>
          <a:p>
            <a:pPr marL="1371600" lvl="2" indent="-457200">
              <a:buFont typeface="+mj-lt"/>
              <a:buAutoNum type="arabicPeriod"/>
            </a:pPr>
            <a:r>
              <a:rPr lang="en-US" dirty="0" smtClean="0"/>
              <a:t>A questionnaire or survey</a:t>
            </a:r>
          </a:p>
          <a:p>
            <a:pPr marL="1371600" lvl="2" indent="-457200">
              <a:buFont typeface="+mj-lt"/>
              <a:buAutoNum type="arabicPeriod"/>
            </a:pPr>
            <a:r>
              <a:rPr lang="en-US" dirty="0" smtClean="0"/>
              <a:t>A template or form</a:t>
            </a:r>
          </a:p>
          <a:p>
            <a:pPr marL="1371600" lvl="2" indent="-457200">
              <a:buFont typeface="+mj-lt"/>
              <a:buAutoNum type="arabicPeriod"/>
            </a:pPr>
            <a:r>
              <a:rPr lang="en-US" dirty="0" smtClean="0"/>
              <a:t>Educational or training materials</a:t>
            </a:r>
          </a:p>
          <a:p>
            <a:pPr lvl="1"/>
            <a:r>
              <a:rPr lang="en-US" dirty="0" smtClean="0"/>
              <a:t>Exception: Only for National Archives and Records Administration (NARA)</a:t>
            </a:r>
          </a:p>
        </p:txBody>
      </p:sp>
    </p:spTree>
    <p:extLst>
      <p:ext uri="{BB962C8B-B14F-4D97-AF65-F5344CB8AC3E}">
        <p14:creationId xmlns:p14="http://schemas.microsoft.com/office/powerpoint/2010/main" val="2348371121"/>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rmAutofit/>
          </a:bodyPr>
          <a:lstStyle/>
          <a:p>
            <a:r>
              <a:rPr lang="en-US" sz="3600" dirty="0" smtClean="0"/>
              <a:t>Delineation of Covered Electronic Content</a:t>
            </a:r>
            <a:endParaRPr lang="en-US" sz="3600" dirty="0"/>
          </a:p>
        </p:txBody>
      </p:sp>
      <p:sp>
        <p:nvSpPr>
          <p:cNvPr id="3" name="Content Placeholder 2"/>
          <p:cNvSpPr>
            <a:spLocks noGrp="1"/>
          </p:cNvSpPr>
          <p:nvPr>
            <p:ph idx="1"/>
          </p:nvPr>
        </p:nvSpPr>
        <p:spPr/>
        <p:txBody>
          <a:bodyPr>
            <a:normAutofit/>
          </a:bodyPr>
          <a:lstStyle/>
          <a:p>
            <a:pPr lvl="1"/>
            <a:r>
              <a:rPr lang="en-US" dirty="0" smtClean="0"/>
              <a:t>Content “broadly disseminated throughout an agency” was dropped from the 2011 draft.</a:t>
            </a:r>
          </a:p>
          <a:p>
            <a:pPr lvl="1"/>
            <a:r>
              <a:rPr lang="en-US" dirty="0" smtClean="0"/>
              <a:t>An exception for draft materials was dropped from the 2011 draft.</a:t>
            </a:r>
          </a:p>
          <a:p>
            <a:pPr lvl="2"/>
            <a:r>
              <a:rPr lang="en-US" dirty="0" smtClean="0"/>
              <a:t>The rationale is that public-facing content should be accessible regardless, and non-public facing drafts won’t fall within the eight categories anyway.</a:t>
            </a:r>
            <a:endParaRPr lang="en-US" dirty="0"/>
          </a:p>
        </p:txBody>
      </p:sp>
    </p:spTree>
    <p:extLst>
      <p:ext uri="{BB962C8B-B14F-4D97-AF65-F5344CB8AC3E}">
        <p14:creationId xmlns:p14="http://schemas.microsoft.com/office/powerpoint/2010/main" val="234837112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rmAutofit/>
          </a:bodyPr>
          <a:lstStyle/>
          <a:p>
            <a:r>
              <a:rPr lang="en-US" sz="3600" dirty="0" smtClean="0"/>
              <a:t>Expanded Interoperability Requirements</a:t>
            </a:r>
            <a:endParaRPr lang="en-US" sz="3600" dirty="0"/>
          </a:p>
        </p:txBody>
      </p:sp>
      <p:sp>
        <p:nvSpPr>
          <p:cNvPr id="3" name="Content Placeholder 2"/>
          <p:cNvSpPr>
            <a:spLocks noGrp="1"/>
          </p:cNvSpPr>
          <p:nvPr>
            <p:ph idx="1"/>
          </p:nvPr>
        </p:nvSpPr>
        <p:spPr/>
        <p:txBody>
          <a:bodyPr>
            <a:normAutofit fontScale="62500" lnSpcReduction="20000"/>
          </a:bodyPr>
          <a:lstStyle/>
          <a:p>
            <a:r>
              <a:rPr lang="en-US" dirty="0" smtClean="0"/>
              <a:t>Proposed rule describes required compatibility of covered technologies, including operating systems, software development toolkits, and software applications with assistive technology.</a:t>
            </a:r>
          </a:p>
          <a:p>
            <a:pPr lvl="1"/>
            <a:r>
              <a:rPr lang="en-US" dirty="0" smtClean="0"/>
              <a:t>502.2 Documented Accessibility Features</a:t>
            </a:r>
          </a:p>
          <a:p>
            <a:pPr lvl="2"/>
            <a:r>
              <a:rPr lang="en-US" dirty="0" smtClean="0"/>
              <a:t>502.2.1 User Control of Accessibility Features</a:t>
            </a:r>
          </a:p>
          <a:p>
            <a:pPr lvl="2"/>
            <a:r>
              <a:rPr lang="en-US" dirty="0" smtClean="0"/>
              <a:t>502.2.2 No Disruption of Accessibility Features</a:t>
            </a:r>
          </a:p>
          <a:p>
            <a:pPr lvl="1"/>
            <a:r>
              <a:rPr lang="en-US" dirty="0" smtClean="0"/>
              <a:t>502.3 Accessibility Services</a:t>
            </a:r>
          </a:p>
          <a:p>
            <a:pPr lvl="2"/>
            <a:r>
              <a:rPr lang="en-US" dirty="0" smtClean="0"/>
              <a:t>502.3.1 Object Information</a:t>
            </a:r>
          </a:p>
          <a:p>
            <a:pPr lvl="2"/>
            <a:r>
              <a:rPr lang="en-US" dirty="0" smtClean="0"/>
              <a:t>502.3.2 Row, Column, and Headers</a:t>
            </a:r>
          </a:p>
          <a:p>
            <a:pPr lvl="2"/>
            <a:r>
              <a:rPr lang="en-US" dirty="0" smtClean="0"/>
              <a:t>502.3.3 Values</a:t>
            </a:r>
          </a:p>
          <a:p>
            <a:pPr lvl="2"/>
            <a:r>
              <a:rPr lang="en-US" dirty="0" smtClean="0"/>
              <a:t>502.3.4 Label Relationships</a:t>
            </a:r>
          </a:p>
          <a:p>
            <a:pPr lvl="2"/>
            <a:r>
              <a:rPr lang="en-US" dirty="0" smtClean="0"/>
              <a:t>502.3.5 Hierarchical Relationships</a:t>
            </a:r>
          </a:p>
          <a:p>
            <a:pPr lvl="2"/>
            <a:r>
              <a:rPr lang="en-US" dirty="0" smtClean="0"/>
              <a:t>502.3.6 Text</a:t>
            </a:r>
          </a:p>
          <a:p>
            <a:pPr lvl="2"/>
            <a:r>
              <a:rPr lang="en-US" dirty="0" smtClean="0"/>
              <a:t>502.3.7 Actions</a:t>
            </a:r>
          </a:p>
          <a:p>
            <a:pPr lvl="2"/>
            <a:r>
              <a:rPr lang="en-US" dirty="0" smtClean="0"/>
              <a:t>502.3.8 Focus Cursor</a:t>
            </a:r>
          </a:p>
          <a:p>
            <a:pPr lvl="2"/>
            <a:r>
              <a:rPr lang="en-US" dirty="0" smtClean="0"/>
              <a:t>502.3.9 Event Notification</a:t>
            </a:r>
          </a:p>
          <a:p>
            <a:pPr lvl="1"/>
            <a:r>
              <a:rPr lang="en-US" dirty="0" smtClean="0"/>
              <a:t>502.4 Platform Accessibility Features</a:t>
            </a:r>
            <a:endParaRPr lang="en-US" dirty="0"/>
          </a:p>
        </p:txBody>
      </p:sp>
    </p:spTree>
    <p:extLst>
      <p:ext uri="{BB962C8B-B14F-4D97-AF65-F5344CB8AC3E}">
        <p14:creationId xmlns:p14="http://schemas.microsoft.com/office/powerpoint/2010/main" val="1726067521"/>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Requirement for RTT Functionality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Real-time text functionality (text that is transmitted character by character as it is being typed) for products providing real-time, two-way voice communication</a:t>
            </a:r>
          </a:p>
          <a:p>
            <a:pPr lvl="1"/>
            <a:r>
              <a:rPr lang="en-US" dirty="0" smtClean="0"/>
              <a:t>410.6.1 Display of Real-Time Text</a:t>
            </a:r>
          </a:p>
          <a:p>
            <a:pPr lvl="1"/>
            <a:r>
              <a:rPr lang="en-US" dirty="0" smtClean="0"/>
              <a:t>410.6.2 Text Generation</a:t>
            </a:r>
          </a:p>
          <a:p>
            <a:pPr lvl="1"/>
            <a:r>
              <a:rPr lang="en-US" dirty="0" smtClean="0"/>
              <a:t>410.6.3 Interoperability</a:t>
            </a:r>
          </a:p>
          <a:p>
            <a:pPr lvl="2"/>
            <a:r>
              <a:rPr lang="en-US" dirty="0" smtClean="0"/>
              <a:t>410.6.3.1 PSTN</a:t>
            </a:r>
          </a:p>
          <a:p>
            <a:pPr lvl="2"/>
            <a:r>
              <a:rPr lang="en-US" dirty="0" smtClean="0"/>
              <a:t>410.6.3.2 VoIP Using SIP</a:t>
            </a:r>
          </a:p>
          <a:p>
            <a:pPr lvl="1"/>
            <a:r>
              <a:rPr lang="en-US" dirty="0" smtClean="0"/>
              <a:t>410.6.4 Voice Mail, Auto-Attendant, and IVR Compatibility</a:t>
            </a:r>
          </a:p>
          <a:p>
            <a:pPr lvl="1"/>
            <a:r>
              <a:rPr lang="en-US" dirty="0" smtClean="0"/>
              <a:t>410.6.5 HCO and VCO Support</a:t>
            </a:r>
            <a:endParaRPr lang="en-US" dirty="0"/>
          </a:p>
        </p:txBody>
      </p:sp>
    </p:spTree>
    <p:extLst>
      <p:ext uri="{BB962C8B-B14F-4D97-AF65-F5344CB8AC3E}">
        <p14:creationId xmlns:p14="http://schemas.microsoft.com/office/powerpoint/2010/main" val="274776735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Functional Performance Criteria</a:t>
            </a:r>
            <a:endParaRPr lang="en-US" dirty="0"/>
          </a:p>
        </p:txBody>
      </p:sp>
      <p:sp>
        <p:nvSpPr>
          <p:cNvPr id="3" name="Content Placeholder 2"/>
          <p:cNvSpPr>
            <a:spLocks noGrp="1"/>
          </p:cNvSpPr>
          <p:nvPr>
            <p:ph idx="1"/>
          </p:nvPr>
        </p:nvSpPr>
        <p:spPr/>
        <p:txBody>
          <a:bodyPr/>
          <a:lstStyle/>
          <a:p>
            <a:r>
              <a:rPr lang="en-US" dirty="0"/>
              <a:t>Functional performance criteria apply when there are gaps in the technical requirements and when evaluating equivalent </a:t>
            </a:r>
            <a:r>
              <a:rPr lang="en-US" dirty="0" smtClean="0"/>
              <a:t>facilitation.</a:t>
            </a:r>
          </a:p>
          <a:p>
            <a:r>
              <a:rPr lang="en-US" dirty="0" smtClean="0"/>
              <a:t>This </a:t>
            </a:r>
            <a:r>
              <a:rPr lang="en-US" dirty="0"/>
              <a:t>is a reversal from the 2011 ANPRM, which proposed to require conformance to the functional performance criteria in all cases, and is consistent with the existing standards.</a:t>
            </a:r>
          </a:p>
        </p:txBody>
      </p:sp>
    </p:spTree>
    <p:extLst>
      <p:ext uri="{BB962C8B-B14F-4D97-AF65-F5344CB8AC3E}">
        <p14:creationId xmlns:p14="http://schemas.microsoft.com/office/powerpoint/2010/main" val="235374901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Notes</a:t>
            </a:r>
            <a:endParaRPr lang="en-US" dirty="0"/>
          </a:p>
        </p:txBody>
      </p:sp>
      <p:sp>
        <p:nvSpPr>
          <p:cNvPr id="3" name="Content Placeholder 2"/>
          <p:cNvSpPr>
            <a:spLocks noGrp="1"/>
          </p:cNvSpPr>
          <p:nvPr>
            <p:ph idx="1"/>
          </p:nvPr>
        </p:nvSpPr>
        <p:spPr/>
        <p:txBody>
          <a:bodyPr>
            <a:normAutofit fontScale="92500" lnSpcReduction="20000"/>
          </a:bodyPr>
          <a:lstStyle/>
          <a:p>
            <a:r>
              <a:rPr lang="en-US" dirty="0"/>
              <a:t>“… an updated product accessibility template that includes WCAG 2.0 and the other referenced standards… available through the GSA Section508.gov site…. We expect GSA will update this tool so that it will be available for use by agencies on or before the effective date of revised 508 Standards.”</a:t>
            </a:r>
          </a:p>
          <a:p>
            <a:r>
              <a:rPr lang="en-US" dirty="0"/>
              <a:t>E202.6.1 proposes to require that agencies document in writing the basis for determining that ICT fully conforming to applicable 508 Standards is not commercially available</a:t>
            </a:r>
            <a:r>
              <a:rPr lang="en-US" dirty="0" smtClean="0"/>
              <a:t>.</a:t>
            </a:r>
            <a:endParaRPr lang="en-US" dirty="0"/>
          </a:p>
        </p:txBody>
      </p:sp>
    </p:spTree>
    <p:extLst>
      <p:ext uri="{BB962C8B-B14F-4D97-AF65-F5344CB8AC3E}">
        <p14:creationId xmlns:p14="http://schemas.microsoft.com/office/powerpoint/2010/main" val="2719869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Updates and Announcements</a:t>
            </a:r>
            <a:endParaRPr lang="en-US" dirty="0"/>
          </a:p>
        </p:txBody>
      </p:sp>
    </p:spTree>
    <p:extLst>
      <p:ext uri="{BB962C8B-B14F-4D97-AF65-F5344CB8AC3E}">
        <p14:creationId xmlns:p14="http://schemas.microsoft.com/office/powerpoint/2010/main" val="2938192914"/>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KPAT Response</a:t>
            </a:r>
            <a:endParaRPr lang="en-US" dirty="0"/>
          </a:p>
        </p:txBody>
      </p:sp>
      <p:sp>
        <p:nvSpPr>
          <p:cNvPr id="3" name="Content Placeholder 2"/>
          <p:cNvSpPr>
            <a:spLocks noGrp="1"/>
          </p:cNvSpPr>
          <p:nvPr>
            <p:ph idx="1"/>
          </p:nvPr>
        </p:nvSpPr>
        <p:spPr/>
        <p:txBody>
          <a:bodyPr>
            <a:noAutofit/>
          </a:bodyPr>
          <a:lstStyle/>
          <a:p>
            <a:r>
              <a:rPr lang="en-US" sz="2800" dirty="0" smtClean="0"/>
              <a:t>Decide whether we want to submit a comment</a:t>
            </a:r>
          </a:p>
          <a:p>
            <a:pPr lvl="1"/>
            <a:r>
              <a:rPr lang="en-US" dirty="0" smtClean="0"/>
              <a:t>Previous first and second draft comments available:</a:t>
            </a:r>
          </a:p>
          <a:p>
            <a:pPr marL="1371600" lvl="2" indent="-457200">
              <a:buFont typeface="+mj-lt"/>
              <a:buAutoNum type="arabicPeriod"/>
            </a:pPr>
            <a:r>
              <a:rPr lang="x-none">
                <a:hlinkClick r:id="rId2"/>
              </a:rPr>
              <a:t>http://go.usa.gov/nDL</a:t>
            </a:r>
            <a:endParaRPr lang="x-none"/>
          </a:p>
          <a:p>
            <a:pPr marL="1371600" lvl="2" indent="-457200">
              <a:buFont typeface="+mj-lt"/>
              <a:buAutoNum type="arabicPeriod"/>
            </a:pPr>
            <a:r>
              <a:rPr lang="x-none">
                <a:hlinkClick r:id="rId3"/>
              </a:rPr>
              <a:t>http://go.usa.gov/PIW</a:t>
            </a:r>
            <a:endParaRPr lang="x-none"/>
          </a:p>
          <a:p>
            <a:pPr lvl="1"/>
            <a:r>
              <a:rPr lang="en-US" b="1" dirty="0" smtClean="0"/>
              <a:t>Public comment period ends May 28, 2015.</a:t>
            </a:r>
          </a:p>
          <a:p>
            <a:r>
              <a:rPr lang="en-US" sz="2800" dirty="0" smtClean="0"/>
              <a:t>Determine policy revision recommendations for adopting the new rule when it goes into effect</a:t>
            </a:r>
          </a:p>
          <a:p>
            <a:pPr lvl="1"/>
            <a:r>
              <a:rPr lang="en-US" dirty="0" smtClean="0"/>
              <a:t>ITEC Policy 1210</a:t>
            </a:r>
          </a:p>
          <a:p>
            <a:pPr lvl="1"/>
            <a:r>
              <a:rPr lang="en-US" dirty="0" smtClean="0"/>
              <a:t>Other ICT</a:t>
            </a:r>
          </a:p>
        </p:txBody>
      </p:sp>
    </p:spTree>
    <p:extLst>
      <p:ext uri="{BB962C8B-B14F-4D97-AF65-F5344CB8AC3E}">
        <p14:creationId xmlns:p14="http://schemas.microsoft.com/office/powerpoint/2010/main" val="403102022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829983"/>
            <a:ext cx="7772400" cy="1323439"/>
          </a:xfrm>
        </p:spPr>
        <p:txBody>
          <a:bodyPr>
            <a:spAutoFit/>
          </a:bodyPr>
          <a:lstStyle/>
          <a:p>
            <a:r>
              <a:rPr lang="en-US" dirty="0" smtClean="0"/>
              <a:t>Accessibility Status of State of Kansas Websites</a:t>
            </a:r>
            <a:endParaRPr lang="en-US" dirty="0"/>
          </a:p>
        </p:txBody>
      </p:sp>
    </p:spTree>
    <p:extLst>
      <p:ext uri="{BB962C8B-B14F-4D97-AF65-F5344CB8AC3E}">
        <p14:creationId xmlns:p14="http://schemas.microsoft.com/office/powerpoint/2010/main" val="3972633597"/>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p:txBody>
          <a:bodyPr>
            <a:normAutofit/>
          </a:bodyPr>
          <a:lstStyle/>
          <a:p>
            <a:r>
              <a:rPr lang="en-US" dirty="0"/>
              <a:t>Matches last year’s for direct comparison</a:t>
            </a:r>
          </a:p>
          <a:p>
            <a:r>
              <a:rPr lang="en-US" dirty="0" smtClean="0"/>
              <a:t>182 entity home page domains, as represented in the Agencies &amp; Associations Listing page on the Kansas.gov website (with corrections and a few additions)</a:t>
            </a:r>
          </a:p>
          <a:p>
            <a:r>
              <a:rPr lang="en-US" dirty="0" smtClean="0"/>
              <a:t>Spidered each site up to 50,000 pages</a:t>
            </a:r>
          </a:p>
          <a:p>
            <a:r>
              <a:rPr lang="en-US" dirty="0" smtClean="0"/>
              <a:t>Automated testing</a:t>
            </a:r>
          </a:p>
        </p:txBody>
      </p:sp>
    </p:spTree>
    <p:extLst>
      <p:ext uri="{BB962C8B-B14F-4D97-AF65-F5344CB8AC3E}">
        <p14:creationId xmlns:p14="http://schemas.microsoft.com/office/powerpoint/2010/main" val="115235883"/>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Pages</a:t>
            </a:r>
            <a:endParaRPr lang="en-US" dirty="0"/>
          </a:p>
        </p:txBody>
      </p:sp>
      <p:sp>
        <p:nvSpPr>
          <p:cNvPr id="3" name="Content Placeholder 2"/>
          <p:cNvSpPr>
            <a:spLocks noGrp="1"/>
          </p:cNvSpPr>
          <p:nvPr>
            <p:ph idx="1"/>
          </p:nvPr>
        </p:nvSpPr>
        <p:spPr/>
        <p:txBody>
          <a:bodyPr/>
          <a:lstStyle/>
          <a:p>
            <a:r>
              <a:rPr lang="en-US" dirty="0" smtClean="0"/>
              <a:t>886,877 </a:t>
            </a:r>
            <a:r>
              <a:rPr lang="en-US" dirty="0"/>
              <a:t>pages scanned</a:t>
            </a:r>
          </a:p>
          <a:p>
            <a:pPr lvl="1"/>
            <a:r>
              <a:rPr lang="en-US" dirty="0"/>
              <a:t>385,989 </a:t>
            </a:r>
            <a:r>
              <a:rPr lang="en-US" dirty="0" smtClean="0"/>
              <a:t>last year</a:t>
            </a:r>
            <a:endParaRPr lang="en-US" dirty="0"/>
          </a:p>
        </p:txBody>
      </p:sp>
    </p:spTree>
    <p:extLst>
      <p:ext uri="{BB962C8B-B14F-4D97-AF65-F5344CB8AC3E}">
        <p14:creationId xmlns:p14="http://schemas.microsoft.com/office/powerpoint/2010/main" val="3535376543"/>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Numbers of Violations</a:t>
            </a:r>
            <a:endParaRPr lang="en-US" dirty="0"/>
          </a:p>
        </p:txBody>
      </p:sp>
      <p:graphicFrame>
        <p:nvGraphicFramePr>
          <p:cNvPr id="4" name="Content Placeholder 3" descr="Table showing the numbers of high, medium, and low severity violations found, with comparison to last year. High severity violations are up from 34,470 a year ago to 43,058 this year, a 25% increase; they also make up a larger proportion of the total number of violations (59%, versus 46% last year). Medium severity violations dropped 49%, from 9,994 to 5,116, while their share of the total went from 13% to 7%. Low severity violations decreased 16% from 29,758 a year ago to 24,905, for 34% of the total versus 40% last year. Total violations were down 2%, from 74,222 to 73,079."/>
          <p:cNvGraphicFramePr>
            <a:graphicFrameLocks noGrp="1"/>
          </p:cNvGraphicFramePr>
          <p:nvPr>
            <p:ph idx="1"/>
            <p:extLst>
              <p:ext uri="{D42A27DB-BD31-4B8C-83A1-F6EECF244321}">
                <p14:modId xmlns:p14="http://schemas.microsoft.com/office/powerpoint/2010/main" val="4244773930"/>
              </p:ext>
            </p:extLst>
          </p:nvPr>
        </p:nvGraphicFramePr>
        <p:xfrm>
          <a:off x="752094" y="2560320"/>
          <a:ext cx="7639812" cy="1737360"/>
        </p:xfrm>
        <a:graphic>
          <a:graphicData uri="http://schemas.openxmlformats.org/drawingml/2006/table">
            <a:tbl>
              <a:tblPr firstRow="1" lastRow="1">
                <a:tableStyleId>{68D230F3-CF80-4859-8CE7-A43EE81993B5}</a:tableStyleId>
              </a:tblPr>
              <a:tblGrid>
                <a:gridCol w="3583051"/>
                <a:gridCol w="1634172"/>
                <a:gridCol w="1636776"/>
                <a:gridCol w="785813"/>
              </a:tblGrid>
              <a:tr h="370840">
                <a:tc>
                  <a:txBody>
                    <a:bodyPr/>
                    <a:lstStyle/>
                    <a:p>
                      <a:pPr algn="l" fontAlgn="ctr"/>
                      <a:endParaRPr lang="en-US" sz="2000" b="0" i="0" u="none" strike="noStrike" dirty="0">
                        <a:solidFill>
                          <a:srgbClr val="FFFFFF"/>
                        </a:solidFill>
                        <a:effectLst/>
                        <a:latin typeface="+mn-lt"/>
                      </a:endParaRPr>
                    </a:p>
                  </a:txBody>
                  <a:tcPr marL="137160" marR="137160" marT="137160" marB="137160" anchor="ctr"/>
                </a:tc>
                <a:tc>
                  <a:txBody>
                    <a:bodyPr/>
                    <a:lstStyle/>
                    <a:p>
                      <a:pPr algn="ctr" fontAlgn="b"/>
                      <a:r>
                        <a:rPr lang="en-US" sz="2000" b="0" i="0" u="none" strike="noStrike" dirty="0" smtClean="0">
                          <a:solidFill>
                            <a:srgbClr val="FFFFFF"/>
                          </a:solidFill>
                          <a:effectLst/>
                          <a:latin typeface="Arial"/>
                        </a:rPr>
                        <a:t>2013</a:t>
                      </a:r>
                      <a:endParaRPr lang="en-US" sz="2000" b="0" i="0" u="none" strike="noStrike" dirty="0">
                        <a:solidFill>
                          <a:srgbClr val="FFFFFF"/>
                        </a:solidFill>
                        <a:effectLst/>
                        <a:latin typeface="Arial"/>
                      </a:endParaRPr>
                    </a:p>
                  </a:txBody>
                  <a:tcPr marL="182880" marR="182880" marT="137160" marB="137160" anchor="ctr"/>
                </a:tc>
                <a:tc>
                  <a:txBody>
                    <a:bodyPr/>
                    <a:lstStyle/>
                    <a:p>
                      <a:pPr algn="ctr" fontAlgn="b"/>
                      <a:r>
                        <a:rPr lang="en-US" sz="2000" b="0" i="0" u="none" strike="noStrike" dirty="0" smtClean="0">
                          <a:solidFill>
                            <a:srgbClr val="FFFFFF"/>
                          </a:solidFill>
                          <a:effectLst/>
                          <a:latin typeface="Arial"/>
                        </a:rPr>
                        <a:t>2014</a:t>
                      </a:r>
                      <a:endParaRPr lang="en-US" sz="2000" b="0" i="0" u="none" strike="noStrike" dirty="0">
                        <a:solidFill>
                          <a:srgbClr val="FFFFFF"/>
                        </a:solidFill>
                        <a:effectLst/>
                        <a:latin typeface="Arial"/>
                      </a:endParaRPr>
                    </a:p>
                  </a:txBody>
                  <a:tcPr marL="182880" marR="182880" marT="137160" marB="137160" anchor="ctr"/>
                </a:tc>
                <a:tc>
                  <a:txBody>
                    <a:bodyPr/>
                    <a:lstStyle/>
                    <a:p>
                      <a:pPr algn="ctr" fontAlgn="b"/>
                      <a:r>
                        <a:rPr lang="el-GR" sz="2000" b="0" i="0" u="none" strike="noStrike" dirty="0">
                          <a:solidFill>
                            <a:srgbClr val="FFFFFF"/>
                          </a:solidFill>
                          <a:effectLst/>
                          <a:latin typeface="Arial"/>
                        </a:rPr>
                        <a:t>Δ</a:t>
                      </a:r>
                    </a:p>
                  </a:txBody>
                  <a:tcPr marL="12700" marR="12700" marT="12700" marB="0" anchor="ctr"/>
                </a:tc>
              </a:tr>
              <a:tr h="370840">
                <a:tc>
                  <a:txBody>
                    <a:bodyPr/>
                    <a:lstStyle/>
                    <a:p>
                      <a:pPr algn="l" fontAlgn="ctr"/>
                      <a:r>
                        <a:rPr lang="en-US" sz="2000" b="0" i="0" u="none" strike="noStrike" dirty="0">
                          <a:solidFill>
                            <a:srgbClr val="FFFFFF"/>
                          </a:solidFill>
                          <a:effectLst/>
                          <a:latin typeface="+mn-lt"/>
                        </a:rPr>
                        <a:t>Total </a:t>
                      </a:r>
                      <a:r>
                        <a:rPr lang="en-US" sz="2000" b="0" i="0" u="none" strike="noStrike" dirty="0" smtClean="0">
                          <a:solidFill>
                            <a:srgbClr val="FFFFFF"/>
                          </a:solidFill>
                          <a:effectLst/>
                          <a:latin typeface="+mn-lt"/>
                        </a:rPr>
                        <a:t>Violations</a:t>
                      </a:r>
                      <a:endParaRPr lang="en-US" sz="2000" b="0" i="0" u="none" strike="noStrike" dirty="0">
                        <a:solidFill>
                          <a:srgbClr val="FFFFFF"/>
                        </a:solidFill>
                        <a:effectLst/>
                        <a:latin typeface="+mn-lt"/>
                      </a:endParaRPr>
                    </a:p>
                  </a:txBody>
                  <a:tcPr marL="137160" marR="137160" marT="137160" marB="137160" anchor="ctr"/>
                </a:tc>
                <a:tc>
                  <a:txBody>
                    <a:bodyPr/>
                    <a:lstStyle/>
                    <a:p>
                      <a:pPr algn="r" fontAlgn="b"/>
                      <a:r>
                        <a:rPr lang="en-US" sz="2000" b="0" i="0" u="none" strike="noStrike" dirty="0" smtClean="0">
                          <a:solidFill>
                            <a:srgbClr val="FFFFFF"/>
                          </a:solidFill>
                          <a:effectLst/>
                          <a:latin typeface="+mn-lt"/>
                        </a:rPr>
                        <a:t>3,205,762 </a:t>
                      </a:r>
                      <a:endParaRPr lang="en-US" sz="2000" b="0" i="0" u="none" strike="noStrike" dirty="0">
                        <a:solidFill>
                          <a:srgbClr val="FFFFFF"/>
                        </a:solidFill>
                        <a:effectLst/>
                        <a:latin typeface="Arial"/>
                      </a:endParaRPr>
                    </a:p>
                  </a:txBody>
                  <a:tcPr marL="182880" marR="182880" marT="137160" marB="137160" anchor="ctr"/>
                </a:tc>
                <a:tc>
                  <a:txBody>
                    <a:bodyPr/>
                    <a:lstStyle/>
                    <a:p>
                      <a:pPr algn="r" fontAlgn="b"/>
                      <a:r>
                        <a:rPr lang="en-US" sz="2000" b="0" i="0" u="none" strike="noStrike" dirty="0" smtClean="0">
                          <a:solidFill>
                            <a:srgbClr val="FFFFFF"/>
                          </a:solidFill>
                          <a:effectLst/>
                          <a:latin typeface="+mn-lt"/>
                        </a:rPr>
                        <a:t>8,897,447</a:t>
                      </a:r>
                      <a:endParaRPr lang="en-US" sz="2000" b="0" i="0" u="none" strike="noStrike" dirty="0">
                        <a:solidFill>
                          <a:srgbClr val="FFFFFF"/>
                        </a:solidFill>
                        <a:effectLst/>
                        <a:latin typeface="Arial"/>
                      </a:endParaRPr>
                    </a:p>
                  </a:txBody>
                  <a:tcPr marL="182880" marR="182880" marT="137160" marB="137160" anchor="ctr"/>
                </a:tc>
                <a:tc>
                  <a:txBody>
                    <a:bodyPr/>
                    <a:lstStyle/>
                    <a:p>
                      <a:pPr algn="ctr" fontAlgn="b"/>
                      <a:endParaRPr lang="en-US" sz="2000" b="0" i="0" u="none" strike="noStrike" dirty="0">
                        <a:solidFill>
                          <a:srgbClr val="FFFFFF"/>
                        </a:solidFill>
                        <a:effectLst/>
                        <a:latin typeface="Arial"/>
                      </a:endParaRPr>
                    </a:p>
                  </a:txBody>
                  <a:tcPr marL="12700" marR="12700" marT="12700" marB="0" anchor="ctr"/>
                </a:tc>
              </a:tr>
              <a:tr h="370840">
                <a:tc>
                  <a:txBody>
                    <a:bodyPr/>
                    <a:lstStyle/>
                    <a:p>
                      <a:pPr algn="l" fontAlgn="ctr"/>
                      <a:r>
                        <a:rPr lang="en-US" sz="2000" b="0" i="0" u="none" strike="noStrike" dirty="0" smtClean="0">
                          <a:solidFill>
                            <a:srgbClr val="FFFFFF"/>
                          </a:solidFill>
                          <a:effectLst/>
                          <a:latin typeface="+mn-lt"/>
                        </a:rPr>
                        <a:t>Average Violations Per Page</a:t>
                      </a:r>
                      <a:endParaRPr lang="en-US" sz="2000" b="0" i="0" u="none" strike="noStrike" dirty="0">
                        <a:solidFill>
                          <a:srgbClr val="FFFFFF"/>
                        </a:solidFill>
                        <a:effectLst/>
                        <a:latin typeface="+mn-lt"/>
                      </a:endParaRPr>
                    </a:p>
                  </a:txBody>
                  <a:tcPr marL="137160" marR="137160" marT="137160" marB="137160" anchor="ctr"/>
                </a:tc>
                <a:tc>
                  <a:txBody>
                    <a:bodyPr/>
                    <a:lstStyle/>
                    <a:p>
                      <a:pPr algn="ctr" fontAlgn="b"/>
                      <a:r>
                        <a:rPr lang="en-US" sz="2000" b="0" i="0" u="none" strike="noStrike" dirty="0" smtClean="0">
                          <a:solidFill>
                            <a:srgbClr val="FFFFFF"/>
                          </a:solidFill>
                          <a:effectLst/>
                          <a:latin typeface="+mn-lt"/>
                        </a:rPr>
                        <a:t>8.30</a:t>
                      </a:r>
                      <a:endParaRPr lang="en-US" sz="2000" b="0" i="0" u="none" strike="noStrike" dirty="0">
                        <a:solidFill>
                          <a:srgbClr val="FFFFFF"/>
                        </a:solidFill>
                        <a:effectLst/>
                        <a:latin typeface="Arial"/>
                      </a:endParaRPr>
                    </a:p>
                  </a:txBody>
                  <a:tcPr marL="182880" marR="182880" marT="137160" marB="137160" anchor="ctr"/>
                </a:tc>
                <a:tc>
                  <a:txBody>
                    <a:bodyPr/>
                    <a:lstStyle/>
                    <a:p>
                      <a:pPr algn="ctr" fontAlgn="b"/>
                      <a:r>
                        <a:rPr lang="en-US" sz="2000" b="0" i="0" u="none" strike="noStrike" dirty="0" smtClean="0">
                          <a:solidFill>
                            <a:srgbClr val="FFFFFF"/>
                          </a:solidFill>
                          <a:effectLst/>
                          <a:latin typeface="Arial"/>
                        </a:rPr>
                        <a:t>10.03</a:t>
                      </a:r>
                      <a:endParaRPr lang="en-US" sz="2000" b="0" i="0" u="none" strike="noStrike" dirty="0">
                        <a:solidFill>
                          <a:srgbClr val="FFFFFF"/>
                        </a:solidFill>
                        <a:effectLst/>
                        <a:latin typeface="Arial"/>
                      </a:endParaRPr>
                    </a:p>
                  </a:txBody>
                  <a:tcPr marL="182880" marR="182880" marT="137160" marB="137160" anchor="ctr"/>
                </a:tc>
                <a:tc>
                  <a:txBody>
                    <a:bodyPr/>
                    <a:lstStyle/>
                    <a:p>
                      <a:pPr algn="ctr" fontAlgn="b"/>
                      <a:r>
                        <a:rPr lang="en-US" sz="2000" b="0" i="0" u="none" strike="noStrike" dirty="0" smtClean="0">
                          <a:solidFill>
                            <a:srgbClr val="FFFFFF"/>
                          </a:solidFill>
                          <a:effectLst/>
                          <a:latin typeface="Arial"/>
                        </a:rPr>
                        <a:t>↑ 1.73</a:t>
                      </a:r>
                      <a:endParaRPr lang="en-US" sz="2000" b="0" i="0" u="none" strike="noStrike" dirty="0">
                        <a:solidFill>
                          <a:srgbClr val="FFFFFF"/>
                        </a:solidFill>
                        <a:effectLst/>
                        <a:latin typeface="Arial"/>
                      </a:endParaRPr>
                    </a:p>
                  </a:txBody>
                  <a:tcPr marL="12700" marR="12700" marT="12700" marB="0" anchor="ctr"/>
                </a:tc>
              </a:tr>
            </a:tbl>
          </a:graphicData>
        </a:graphic>
      </p:graphicFrame>
    </p:spTree>
    <p:extLst>
      <p:ext uri="{BB962C8B-B14F-4D97-AF65-F5344CB8AC3E}">
        <p14:creationId xmlns:p14="http://schemas.microsoft.com/office/powerpoint/2010/main" val="3701768839"/>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Violation Severity</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480152181"/>
              </p:ext>
            </p:extLst>
          </p:nvPr>
        </p:nvGraphicFramePr>
        <p:xfrm>
          <a:off x="239554" y="2331720"/>
          <a:ext cx="8664893" cy="2194560"/>
        </p:xfrm>
        <a:graphic>
          <a:graphicData uri="http://schemas.openxmlformats.org/drawingml/2006/table">
            <a:tbl>
              <a:tblPr firstRow="1">
                <a:tableStyleId>{68D230F3-CF80-4859-8CE7-A43EE81993B5}</a:tableStyleId>
              </a:tblPr>
              <a:tblGrid>
                <a:gridCol w="3089593"/>
                <a:gridCol w="1353820"/>
                <a:gridCol w="947420"/>
                <a:gridCol w="1353820"/>
                <a:gridCol w="947420"/>
                <a:gridCol w="972820"/>
              </a:tblGrid>
              <a:tr h="370840">
                <a:tc>
                  <a:txBody>
                    <a:bodyPr/>
                    <a:lstStyle/>
                    <a:p>
                      <a:pPr algn="l" fontAlgn="b"/>
                      <a:endParaRPr lang="en-US" sz="1800" b="0" i="0" u="none" strike="noStrike" dirty="0">
                        <a:solidFill>
                          <a:schemeClr val="bg1"/>
                        </a:solidFill>
                        <a:effectLst/>
                        <a:latin typeface="+mn-lt"/>
                      </a:endParaRPr>
                    </a:p>
                  </a:txBody>
                  <a:tcPr marL="137160" marR="137160" marT="137160" marB="137160" anchor="b"/>
                </a:tc>
                <a:tc gridSpan="2">
                  <a:txBody>
                    <a:bodyPr/>
                    <a:lstStyle/>
                    <a:p>
                      <a:pPr algn="ctr" fontAlgn="b"/>
                      <a:r>
                        <a:rPr lang="en-US" sz="1800" b="0" i="0" u="none" strike="noStrike" dirty="0">
                          <a:solidFill>
                            <a:schemeClr val="bg1"/>
                          </a:solidFill>
                          <a:effectLst/>
                          <a:latin typeface="+mn-lt"/>
                        </a:rPr>
                        <a:t>2013</a:t>
                      </a:r>
                    </a:p>
                  </a:txBody>
                  <a:tcPr marL="137160" marR="137160" marT="137160" marB="137160" anchor="b"/>
                </a:tc>
                <a:tc hMerge="1">
                  <a:txBody>
                    <a:bodyPr/>
                    <a:lstStyle/>
                    <a:p>
                      <a:pPr algn="ctr" fontAlgn="b"/>
                      <a:endParaRPr lang="en-US" sz="1800" b="0" i="0" u="none" strike="noStrike" dirty="0">
                        <a:solidFill>
                          <a:schemeClr val="bg1"/>
                        </a:solidFill>
                        <a:effectLst/>
                        <a:latin typeface="+mn-lt"/>
                      </a:endParaRPr>
                    </a:p>
                  </a:txBody>
                  <a:tcPr marL="137160" marR="137160" marT="137160" marB="137160" anchor="b"/>
                </a:tc>
                <a:tc gridSpan="2">
                  <a:txBody>
                    <a:bodyPr/>
                    <a:lstStyle/>
                    <a:p>
                      <a:pPr algn="ctr" fontAlgn="b"/>
                      <a:r>
                        <a:rPr lang="en-US" sz="1800" b="0" i="0" u="none" strike="noStrike" dirty="0">
                          <a:solidFill>
                            <a:schemeClr val="bg1"/>
                          </a:solidFill>
                          <a:effectLst/>
                          <a:latin typeface="+mn-lt"/>
                        </a:rPr>
                        <a:t>2014</a:t>
                      </a:r>
                    </a:p>
                  </a:txBody>
                  <a:tcPr marL="137160" marR="137160" marT="137160" marB="137160" anchor="b"/>
                </a:tc>
                <a:tc hMerge="1">
                  <a:txBody>
                    <a:bodyPr/>
                    <a:lstStyle/>
                    <a:p>
                      <a:pPr algn="ctr" fontAlgn="b"/>
                      <a:endParaRPr lang="en-US" sz="1800" b="0" i="0" u="none" strike="noStrike" dirty="0">
                        <a:solidFill>
                          <a:schemeClr val="bg1"/>
                        </a:solidFill>
                        <a:effectLst/>
                        <a:latin typeface="+mn-lt"/>
                      </a:endParaRPr>
                    </a:p>
                  </a:txBody>
                  <a:tcPr marL="137160" marR="137160" marT="137160" marB="137160" anchor="b"/>
                </a:tc>
                <a:tc>
                  <a:txBody>
                    <a:bodyPr/>
                    <a:lstStyle/>
                    <a:p>
                      <a:pPr algn="ctr" fontAlgn="b"/>
                      <a:r>
                        <a:rPr lang="el-GR" sz="1800" b="0" i="0" u="none" strike="noStrike" dirty="0">
                          <a:solidFill>
                            <a:schemeClr val="bg1"/>
                          </a:solidFill>
                          <a:effectLst/>
                          <a:latin typeface="+mn-lt"/>
                        </a:rPr>
                        <a:t>Δ</a:t>
                      </a:r>
                    </a:p>
                  </a:txBody>
                  <a:tcPr marL="137160" marR="137160" marT="137160" marB="137160" anchor="b"/>
                </a:tc>
              </a:tr>
              <a:tr h="370840">
                <a:tc>
                  <a:txBody>
                    <a:bodyPr/>
                    <a:lstStyle/>
                    <a:p>
                      <a:pPr algn="l" fontAlgn="b"/>
                      <a:r>
                        <a:rPr lang="en-US" sz="1800" b="0" i="0" u="none" strike="noStrike">
                          <a:solidFill>
                            <a:schemeClr val="bg1"/>
                          </a:solidFill>
                          <a:effectLst/>
                          <a:latin typeface="+mn-lt"/>
                        </a:rPr>
                        <a:t>High Severity Violations</a:t>
                      </a:r>
                    </a:p>
                  </a:txBody>
                  <a:tcPr marL="137160" marR="137160" marT="137160" marB="137160" anchor="b"/>
                </a:tc>
                <a:tc>
                  <a:txBody>
                    <a:bodyPr/>
                    <a:lstStyle/>
                    <a:p>
                      <a:pPr algn="ctr" fontAlgn="b"/>
                      <a:r>
                        <a:rPr lang="en-US" sz="1800" b="0" i="0" u="none" strike="noStrike" dirty="0">
                          <a:solidFill>
                            <a:schemeClr val="bg1"/>
                          </a:solidFill>
                          <a:effectLst/>
                          <a:latin typeface="+mn-lt"/>
                        </a:rPr>
                        <a:t>1,768,937</a:t>
                      </a:r>
                    </a:p>
                  </a:txBody>
                  <a:tcPr marL="137160" marR="137160" marT="137160" marB="137160" anchor="b"/>
                </a:tc>
                <a:tc>
                  <a:txBody>
                    <a:bodyPr/>
                    <a:lstStyle/>
                    <a:p>
                      <a:pPr algn="ctr" fontAlgn="b"/>
                      <a:r>
                        <a:rPr lang="en-US" sz="1800" b="0" i="0" u="none" strike="noStrike" dirty="0" smtClean="0">
                          <a:solidFill>
                            <a:schemeClr val="bg1"/>
                          </a:solidFill>
                          <a:effectLst/>
                          <a:latin typeface="+mn-lt"/>
                        </a:rPr>
                        <a:t>(55%)</a:t>
                      </a:r>
                      <a:endParaRPr lang="en-US" sz="1800" b="0" i="0" u="none" strike="noStrike" dirty="0">
                        <a:solidFill>
                          <a:schemeClr val="bg1"/>
                        </a:solidFill>
                        <a:effectLst/>
                        <a:latin typeface="+mn-lt"/>
                      </a:endParaRPr>
                    </a:p>
                  </a:txBody>
                  <a:tcPr marL="137160" marR="137160" marT="137160" marB="137160" anchor="b"/>
                </a:tc>
                <a:tc>
                  <a:txBody>
                    <a:bodyPr/>
                    <a:lstStyle/>
                    <a:p>
                      <a:pPr algn="ctr" fontAlgn="b"/>
                      <a:r>
                        <a:rPr lang="en-US" sz="1800" b="0" i="0" u="none" strike="noStrike" dirty="0">
                          <a:solidFill>
                            <a:schemeClr val="bg1"/>
                          </a:solidFill>
                          <a:effectLst/>
                          <a:latin typeface="+mn-lt"/>
                        </a:rPr>
                        <a:t>3,849,439</a:t>
                      </a:r>
                    </a:p>
                  </a:txBody>
                  <a:tcPr marL="137160" marR="137160" marT="137160" marB="137160" anchor="b"/>
                </a:tc>
                <a:tc>
                  <a:txBody>
                    <a:bodyPr/>
                    <a:lstStyle/>
                    <a:p>
                      <a:pPr algn="ctr" fontAlgn="b"/>
                      <a:r>
                        <a:rPr lang="en-US" sz="1800" b="0" i="0" u="none" strike="noStrike" dirty="0" smtClean="0">
                          <a:solidFill>
                            <a:schemeClr val="bg1"/>
                          </a:solidFill>
                          <a:effectLst/>
                          <a:latin typeface="+mn-lt"/>
                        </a:rPr>
                        <a:t>(43%)</a:t>
                      </a:r>
                      <a:endParaRPr lang="en-US" sz="1800" b="0" i="0" u="none" strike="noStrike" dirty="0">
                        <a:solidFill>
                          <a:schemeClr val="bg1"/>
                        </a:solidFill>
                        <a:effectLst/>
                        <a:latin typeface="+mn-lt"/>
                      </a:endParaRPr>
                    </a:p>
                  </a:txBody>
                  <a:tcPr marL="137160" marR="137160" marT="137160" marB="137160" anchor="b"/>
                </a:tc>
                <a:tc>
                  <a:txBody>
                    <a:bodyPr/>
                    <a:lstStyle/>
                    <a:p>
                      <a:pPr algn="ctr" fontAlgn="b"/>
                      <a:r>
                        <a:rPr lang="en-US" sz="1800" b="0" i="0" u="none" strike="noStrike">
                          <a:solidFill>
                            <a:schemeClr val="bg1"/>
                          </a:solidFill>
                          <a:effectLst/>
                          <a:latin typeface="+mn-lt"/>
                        </a:rPr>
                        <a:t>↓ 12%</a:t>
                      </a:r>
                    </a:p>
                  </a:txBody>
                  <a:tcPr marL="137160" marR="137160" marT="137160" marB="137160" anchor="b"/>
                </a:tc>
              </a:tr>
              <a:tr h="370840">
                <a:tc>
                  <a:txBody>
                    <a:bodyPr/>
                    <a:lstStyle/>
                    <a:p>
                      <a:pPr algn="l" fontAlgn="b"/>
                      <a:r>
                        <a:rPr lang="en-US" sz="1800" b="0" i="0" u="none" strike="noStrike">
                          <a:solidFill>
                            <a:schemeClr val="bg1"/>
                          </a:solidFill>
                          <a:effectLst/>
                          <a:latin typeface="+mn-lt"/>
                        </a:rPr>
                        <a:t>Medium Severity Violations</a:t>
                      </a:r>
                    </a:p>
                  </a:txBody>
                  <a:tcPr marL="137160" marR="137160" marT="137160" marB="137160" anchor="b"/>
                </a:tc>
                <a:tc>
                  <a:txBody>
                    <a:bodyPr/>
                    <a:lstStyle/>
                    <a:p>
                      <a:pPr algn="ctr" fontAlgn="b"/>
                      <a:r>
                        <a:rPr lang="en-US" sz="1800" b="0" i="0" u="none" strike="noStrike">
                          <a:solidFill>
                            <a:schemeClr val="bg1"/>
                          </a:solidFill>
                          <a:effectLst/>
                          <a:latin typeface="+mn-lt"/>
                        </a:rPr>
                        <a:t>212,193</a:t>
                      </a:r>
                    </a:p>
                  </a:txBody>
                  <a:tcPr marL="137160" marR="137160" marT="137160" marB="137160" anchor="b"/>
                </a:tc>
                <a:tc>
                  <a:txBody>
                    <a:bodyPr/>
                    <a:lstStyle/>
                    <a:p>
                      <a:pPr algn="ctr" fontAlgn="b"/>
                      <a:r>
                        <a:rPr lang="en-US" sz="1800" b="0" i="0" u="none" strike="noStrike" dirty="0" smtClean="0">
                          <a:solidFill>
                            <a:schemeClr val="bg1"/>
                          </a:solidFill>
                          <a:effectLst/>
                          <a:latin typeface="+mn-lt"/>
                        </a:rPr>
                        <a:t>(7%)</a:t>
                      </a:r>
                      <a:endParaRPr lang="en-US" sz="1800" b="0" i="0" u="none" strike="noStrike" dirty="0">
                        <a:solidFill>
                          <a:schemeClr val="bg1"/>
                        </a:solidFill>
                        <a:effectLst/>
                        <a:latin typeface="+mn-lt"/>
                      </a:endParaRPr>
                    </a:p>
                  </a:txBody>
                  <a:tcPr marL="137160" marR="137160" marT="137160" marB="137160" anchor="b"/>
                </a:tc>
                <a:tc>
                  <a:txBody>
                    <a:bodyPr/>
                    <a:lstStyle/>
                    <a:p>
                      <a:pPr algn="ctr" fontAlgn="b"/>
                      <a:r>
                        <a:rPr lang="en-US" sz="1800" b="0" i="0" u="none" strike="noStrike" dirty="0">
                          <a:solidFill>
                            <a:schemeClr val="bg1"/>
                          </a:solidFill>
                          <a:effectLst/>
                          <a:latin typeface="+mn-lt"/>
                        </a:rPr>
                        <a:t>3,667,034</a:t>
                      </a:r>
                    </a:p>
                  </a:txBody>
                  <a:tcPr marL="137160" marR="137160" marT="137160" marB="137160" anchor="b"/>
                </a:tc>
                <a:tc>
                  <a:txBody>
                    <a:bodyPr/>
                    <a:lstStyle/>
                    <a:p>
                      <a:pPr algn="ctr" fontAlgn="b"/>
                      <a:r>
                        <a:rPr lang="en-US" sz="1800" b="0" i="0" u="none" strike="noStrike" dirty="0" smtClean="0">
                          <a:solidFill>
                            <a:schemeClr val="bg1"/>
                          </a:solidFill>
                          <a:effectLst/>
                          <a:latin typeface="+mn-lt"/>
                        </a:rPr>
                        <a:t>(41%)</a:t>
                      </a:r>
                      <a:endParaRPr lang="en-US" sz="1800" b="0" i="0" u="none" strike="noStrike" dirty="0">
                        <a:solidFill>
                          <a:schemeClr val="bg1"/>
                        </a:solidFill>
                        <a:effectLst/>
                        <a:latin typeface="+mn-lt"/>
                      </a:endParaRPr>
                    </a:p>
                  </a:txBody>
                  <a:tcPr marL="137160" marR="137160" marT="137160" marB="137160" anchor="b"/>
                </a:tc>
                <a:tc>
                  <a:txBody>
                    <a:bodyPr/>
                    <a:lstStyle/>
                    <a:p>
                      <a:pPr algn="ctr" fontAlgn="b"/>
                      <a:r>
                        <a:rPr lang="en-US" sz="1800" b="0" i="0" u="none" strike="noStrike">
                          <a:solidFill>
                            <a:schemeClr val="bg1"/>
                          </a:solidFill>
                          <a:effectLst/>
                          <a:latin typeface="+mn-lt"/>
                        </a:rPr>
                        <a:t>↑ 34%</a:t>
                      </a:r>
                    </a:p>
                  </a:txBody>
                  <a:tcPr marL="137160" marR="137160" marT="137160" marB="137160" anchor="b"/>
                </a:tc>
              </a:tr>
              <a:tr h="370840">
                <a:tc>
                  <a:txBody>
                    <a:bodyPr/>
                    <a:lstStyle/>
                    <a:p>
                      <a:pPr algn="l" fontAlgn="b"/>
                      <a:r>
                        <a:rPr lang="en-US" sz="1800" b="0" i="0" u="none" strike="noStrike">
                          <a:solidFill>
                            <a:schemeClr val="bg1"/>
                          </a:solidFill>
                          <a:effectLst/>
                          <a:latin typeface="+mn-lt"/>
                        </a:rPr>
                        <a:t>Low Severity Violations</a:t>
                      </a:r>
                    </a:p>
                  </a:txBody>
                  <a:tcPr marL="137160" marR="137160" marT="137160" marB="137160" anchor="b"/>
                </a:tc>
                <a:tc>
                  <a:txBody>
                    <a:bodyPr/>
                    <a:lstStyle/>
                    <a:p>
                      <a:pPr algn="ctr" fontAlgn="b"/>
                      <a:r>
                        <a:rPr lang="en-US" sz="1800" b="0" i="0" u="none" strike="noStrike">
                          <a:solidFill>
                            <a:schemeClr val="bg1"/>
                          </a:solidFill>
                          <a:effectLst/>
                          <a:latin typeface="+mn-lt"/>
                        </a:rPr>
                        <a:t>1,224,632</a:t>
                      </a:r>
                    </a:p>
                  </a:txBody>
                  <a:tcPr marL="137160" marR="137160" marT="137160" marB="137160" anchor="b"/>
                </a:tc>
                <a:tc>
                  <a:txBody>
                    <a:bodyPr/>
                    <a:lstStyle/>
                    <a:p>
                      <a:pPr algn="ctr" fontAlgn="b"/>
                      <a:r>
                        <a:rPr lang="en-US" sz="1800" b="0" i="0" u="none" strike="noStrike" dirty="0" smtClean="0">
                          <a:solidFill>
                            <a:schemeClr val="bg1"/>
                          </a:solidFill>
                          <a:effectLst/>
                          <a:latin typeface="+mn-lt"/>
                        </a:rPr>
                        <a:t>(38%)</a:t>
                      </a:r>
                      <a:endParaRPr lang="en-US" sz="1800" b="0" i="0" u="none" strike="noStrike" dirty="0">
                        <a:solidFill>
                          <a:schemeClr val="bg1"/>
                        </a:solidFill>
                        <a:effectLst/>
                        <a:latin typeface="+mn-lt"/>
                      </a:endParaRPr>
                    </a:p>
                  </a:txBody>
                  <a:tcPr marL="137160" marR="137160" marT="137160" marB="137160" anchor="b"/>
                </a:tc>
                <a:tc>
                  <a:txBody>
                    <a:bodyPr/>
                    <a:lstStyle/>
                    <a:p>
                      <a:pPr algn="ctr" fontAlgn="b"/>
                      <a:r>
                        <a:rPr lang="en-US" sz="1800" b="0" i="0" u="none" strike="noStrike">
                          <a:solidFill>
                            <a:schemeClr val="bg1"/>
                          </a:solidFill>
                          <a:effectLst/>
                          <a:latin typeface="+mn-lt"/>
                        </a:rPr>
                        <a:t>1,380,974</a:t>
                      </a:r>
                    </a:p>
                  </a:txBody>
                  <a:tcPr marL="137160" marR="137160" marT="137160" marB="137160" anchor="b"/>
                </a:tc>
                <a:tc>
                  <a:txBody>
                    <a:bodyPr/>
                    <a:lstStyle/>
                    <a:p>
                      <a:pPr algn="ctr" fontAlgn="b"/>
                      <a:r>
                        <a:rPr lang="en-US" sz="1800" b="0" i="0" u="none" strike="noStrike" dirty="0" smtClean="0">
                          <a:solidFill>
                            <a:schemeClr val="bg1"/>
                          </a:solidFill>
                          <a:effectLst/>
                          <a:latin typeface="+mn-lt"/>
                        </a:rPr>
                        <a:t>(16%)</a:t>
                      </a:r>
                      <a:endParaRPr lang="en-US" sz="1800" b="0" i="0" u="none" strike="noStrike" dirty="0">
                        <a:solidFill>
                          <a:schemeClr val="bg1"/>
                        </a:solidFill>
                        <a:effectLst/>
                        <a:latin typeface="+mn-lt"/>
                      </a:endParaRPr>
                    </a:p>
                  </a:txBody>
                  <a:tcPr marL="137160" marR="137160" marT="137160" marB="137160" anchor="b"/>
                </a:tc>
                <a:tc>
                  <a:txBody>
                    <a:bodyPr/>
                    <a:lstStyle/>
                    <a:p>
                      <a:pPr algn="ctr" fontAlgn="b"/>
                      <a:r>
                        <a:rPr lang="en-US" sz="1800" b="0" i="0" u="none" strike="noStrike" dirty="0">
                          <a:solidFill>
                            <a:schemeClr val="bg1"/>
                          </a:solidFill>
                          <a:effectLst/>
                          <a:latin typeface="+mn-lt"/>
                        </a:rPr>
                        <a:t>↓ 22%</a:t>
                      </a:r>
                    </a:p>
                  </a:txBody>
                  <a:tcPr marL="137160" marR="137160" marT="137160" marB="137160" anchor="b"/>
                </a:tc>
              </a:tr>
            </a:tbl>
          </a:graphicData>
        </a:graphic>
      </p:graphicFrame>
    </p:spTree>
    <p:extLst>
      <p:ext uri="{BB962C8B-B14F-4D97-AF65-F5344CB8AC3E}">
        <p14:creationId xmlns:p14="http://schemas.microsoft.com/office/powerpoint/2010/main" val="2381872255"/>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Most Frequent Violations</a:t>
            </a:r>
            <a:br>
              <a:rPr lang="en-US" sz="3200" dirty="0" smtClean="0"/>
            </a:br>
            <a:r>
              <a:rPr lang="en-US" sz="2800" dirty="0" smtClean="0"/>
              <a:t>(by Pages Affected)</a:t>
            </a:r>
            <a:endParaRPr lang="en-US" sz="3200" dirty="0"/>
          </a:p>
        </p:txBody>
      </p:sp>
      <p:graphicFrame>
        <p:nvGraphicFramePr>
          <p:cNvPr id="4" name="Content Placeholder 3" descr="Table of the most frequent violations by pages affected. &quot;Ensure the language of a document is set&quot; tops the list, affecting 46% of pages. The next four most frequently violated best practices were &quot;Provide alternative text for images&quot; (32% of pages), &quot;Provide valid labels for form fields&quot; (20%), &quot;Ensure heading elements are properly ordered&quot; (12%), and &quot;Avoid unnecessary use of heading elements&quot; (10%)."/>
          <p:cNvGraphicFramePr>
            <a:graphicFrameLocks noGrp="1"/>
          </p:cNvGraphicFramePr>
          <p:nvPr>
            <p:ph idx="1"/>
            <p:extLst>
              <p:ext uri="{D42A27DB-BD31-4B8C-83A1-F6EECF244321}">
                <p14:modId xmlns:p14="http://schemas.microsoft.com/office/powerpoint/2010/main" val="2861647182"/>
              </p:ext>
            </p:extLst>
          </p:nvPr>
        </p:nvGraphicFramePr>
        <p:xfrm>
          <a:off x="285723" y="1161288"/>
          <a:ext cx="8572554" cy="3325368"/>
        </p:xfrm>
        <a:graphic>
          <a:graphicData uri="http://schemas.openxmlformats.org/drawingml/2006/table">
            <a:tbl>
              <a:tblPr firstRow="1">
                <a:effectLst/>
                <a:tableStyleId>{68D230F3-CF80-4859-8CE7-A43EE81993B5}</a:tableStyleId>
              </a:tblPr>
              <a:tblGrid>
                <a:gridCol w="2944368"/>
                <a:gridCol w="1029254"/>
                <a:gridCol w="1362456"/>
                <a:gridCol w="874806"/>
                <a:gridCol w="1240044"/>
                <a:gridCol w="1121626"/>
              </a:tblGrid>
              <a:tr h="370840">
                <a:tc>
                  <a:txBody>
                    <a:bodyPr/>
                    <a:lstStyle/>
                    <a:p>
                      <a:pPr algn="l" fontAlgn="b"/>
                      <a:r>
                        <a:rPr lang="en-US" sz="1400" b="1" i="0" u="none" strike="noStrike" dirty="0">
                          <a:solidFill>
                            <a:srgbClr val="FFFFFF"/>
                          </a:solidFill>
                          <a:effectLst/>
                          <a:latin typeface="+mn-lt"/>
                        </a:rPr>
                        <a:t>Best Practice</a:t>
                      </a:r>
                    </a:p>
                  </a:txBody>
                  <a:tcPr anchor="b"/>
                </a:tc>
                <a:tc>
                  <a:txBody>
                    <a:bodyPr/>
                    <a:lstStyle/>
                    <a:p>
                      <a:pPr algn="ctr" fontAlgn="b"/>
                      <a:r>
                        <a:rPr lang="en-US" sz="1400" b="1" i="0" u="none" strike="noStrike" dirty="0">
                          <a:solidFill>
                            <a:srgbClr val="FFFFFF"/>
                          </a:solidFill>
                          <a:effectLst/>
                          <a:latin typeface="+mn-lt"/>
                        </a:rPr>
                        <a:t>Violations</a:t>
                      </a:r>
                    </a:p>
                  </a:txBody>
                  <a:tcPr anchor="b"/>
                </a:tc>
                <a:tc>
                  <a:txBody>
                    <a:bodyPr/>
                    <a:lstStyle/>
                    <a:p>
                      <a:pPr algn="ctr" fontAlgn="b"/>
                      <a:r>
                        <a:rPr lang="en-US" sz="1400" b="1" i="0" u="none" strike="noStrike" dirty="0">
                          <a:solidFill>
                            <a:srgbClr val="FFFFFF"/>
                          </a:solidFill>
                          <a:effectLst/>
                          <a:latin typeface="+mn-lt"/>
                        </a:rPr>
                        <a:t>Percentage of Pages with Violation</a:t>
                      </a:r>
                    </a:p>
                  </a:txBody>
                  <a:tcPr anchor="b">
                    <a:solidFill>
                      <a:schemeClr val="tx1">
                        <a:alpha val="20000"/>
                      </a:schemeClr>
                    </a:solidFill>
                  </a:tcPr>
                </a:tc>
                <a:tc>
                  <a:txBody>
                    <a:bodyPr/>
                    <a:lstStyle/>
                    <a:p>
                      <a:pPr algn="ctr" fontAlgn="b"/>
                      <a:r>
                        <a:rPr lang="en-US" sz="1400" b="1" i="0" u="none" strike="noStrike" dirty="0" smtClean="0">
                          <a:solidFill>
                            <a:srgbClr val="FFFFFF"/>
                          </a:solidFill>
                          <a:effectLst/>
                          <a:latin typeface="+mn-lt"/>
                        </a:rPr>
                        <a:t>Severity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Noticeability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Tractability</a:t>
                      </a:r>
                      <a:endParaRPr lang="en-US" sz="1400" b="1" i="0" u="none" strike="noStrike" dirty="0">
                        <a:solidFill>
                          <a:srgbClr val="FFFFFF"/>
                        </a:solidFill>
                        <a:effectLst/>
                        <a:latin typeface="+mn-lt"/>
                      </a:endParaRPr>
                    </a:p>
                  </a:txBody>
                  <a:tcPr anchor="b"/>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Ensure link text is meaningful within</a:t>
                      </a:r>
                      <a:r>
                        <a:rPr lang="en-US" sz="1400" baseline="0" dirty="0" smtClean="0">
                          <a:solidFill>
                            <a:schemeClr val="bg1"/>
                          </a:solidFill>
                          <a:effectLst/>
                          <a:latin typeface="+mn-lt"/>
                          <a:ea typeface="Century Schoolbook"/>
                          <a:cs typeface="Century Schoolbook"/>
                        </a:rPr>
                        <a:t> context </a:t>
                      </a:r>
                      <a:r>
                        <a:rPr lang="en-US" sz="1100" baseline="0" dirty="0" smtClean="0">
                          <a:solidFill>
                            <a:srgbClr val="C8C8C8"/>
                          </a:solidFill>
                          <a:effectLst/>
                          <a:latin typeface="+mn-lt"/>
                          <a:ea typeface="Century Schoolbook"/>
                          <a:cs typeface="Century Schoolbook"/>
                        </a:rPr>
                        <a: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2,881,976 </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54%</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(0%)</a:t>
                      </a:r>
                      <a:endParaRPr lang="en-US" sz="1400" dirty="0">
                        <a:solidFill>
                          <a:srgbClr val="C8C8C8"/>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6</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2. Ensure the language of a document is set </a:t>
                      </a:r>
                      <a:r>
                        <a:rPr lang="en-US" sz="1100" dirty="0" smtClean="0">
                          <a:solidFill>
                            <a:srgbClr val="C8C8C8"/>
                          </a:solidFill>
                          <a:effectLst/>
                          <a:latin typeface="+mn-lt"/>
                          <a:ea typeface="Century Schoolbook"/>
                          <a:cs typeface="Century Schoolbook"/>
                        </a:rPr>
                        <a:t>(1)</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407,859</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46%</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(46%)</a:t>
                      </a:r>
                      <a:endParaRPr lang="en-US" sz="1400" dirty="0">
                        <a:solidFill>
                          <a:srgbClr val="C8C8C8"/>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6</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a:t>
                      </a:r>
                      <a:endParaRPr lang="en-US" sz="1400" dirty="0">
                        <a:solidFill>
                          <a:schemeClr val="bg1"/>
                        </a:solidFill>
                        <a:effectLst/>
                        <a:latin typeface="+mn-lt"/>
                        <a:ea typeface="Century Schoolbook"/>
                        <a:cs typeface="Century Schoolbook"/>
                      </a:endParaRP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3. Provide alternative text for images </a:t>
                      </a:r>
                      <a:r>
                        <a:rPr lang="en-US" sz="1100" dirty="0" smtClean="0">
                          <a:solidFill>
                            <a:srgbClr val="C8C8C8"/>
                          </a:solidFill>
                          <a:effectLst/>
                          <a:latin typeface="+mn-lt"/>
                          <a:ea typeface="Century Schoolbook"/>
                          <a:cs typeface="Century Schoolbook"/>
                        </a:rPr>
                        <a:t>(2)</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2,170,588</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3</a:t>
                      </a:r>
                      <a:r>
                        <a:rPr lang="en-US" sz="1400" dirty="0" smtClean="0">
                          <a:solidFill>
                            <a:schemeClr val="bg1"/>
                          </a:solidFill>
                          <a:effectLst/>
                          <a:latin typeface="+mn-lt"/>
                          <a:ea typeface="Century Schoolbook"/>
                          <a:cs typeface="Century Schoolbook"/>
                        </a:rPr>
                        <a:t>0%</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(32%)</a:t>
                      </a:r>
                      <a:endParaRPr lang="en-US" sz="1400" dirty="0">
                        <a:solidFill>
                          <a:srgbClr val="C8C8C8"/>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10</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4. Ensure text can be resized </a:t>
                      </a:r>
                      <a:r>
                        <a:rPr lang="en-US" sz="1100" dirty="0" smtClean="0">
                          <a:solidFill>
                            <a:srgbClr val="C8C8C8"/>
                          </a:solidFill>
                          <a:effectLst/>
                          <a:latin typeface="+mn-lt"/>
                          <a:ea typeface="Century Schoolbook"/>
                          <a:cs typeface="Century Schoolbook"/>
                        </a:rPr>
                        <a:t>(12)</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87,080</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24%</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(5%)</a:t>
                      </a:r>
                      <a:endParaRPr lang="en-US" sz="1400" dirty="0">
                        <a:solidFill>
                          <a:srgbClr val="C8C8C8"/>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5</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8</a:t>
                      </a:r>
                      <a:endParaRPr lang="en-US" sz="1400" dirty="0">
                        <a:solidFill>
                          <a:schemeClr val="bg1"/>
                        </a:solidFill>
                        <a:effectLst/>
                        <a:latin typeface="+mn-lt"/>
                        <a:ea typeface="Century Schoolbook"/>
                        <a:cs typeface="Century Schoolbook"/>
                      </a:endParaRP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5. Provide valid, concise, and meaningful alternative text for image buttons </a:t>
                      </a:r>
                      <a:r>
                        <a:rPr lang="en-US" sz="1100" dirty="0" smtClean="0">
                          <a:solidFill>
                            <a:srgbClr val="C8C8C8"/>
                          </a:solidFill>
                          <a:effectLst/>
                          <a:latin typeface="+mn-lt"/>
                          <a:ea typeface="Century Schoolbook"/>
                          <a:cs typeface="Century Schoolbook"/>
                        </a:rPr>
                        <a:t>(5)</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301,101</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19%</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(10%)</a:t>
                      </a:r>
                      <a:endParaRPr lang="en-US" sz="1400" dirty="0">
                        <a:solidFill>
                          <a:srgbClr val="C8C8C8"/>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6</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8</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a:t>
                      </a:r>
                      <a:endParaRPr lang="en-US" sz="1400" dirty="0">
                        <a:solidFill>
                          <a:schemeClr val="bg1"/>
                        </a:solidFill>
                        <a:effectLst/>
                        <a:latin typeface="+mn-lt"/>
                        <a:ea typeface="Century Schoolbook"/>
                        <a:cs typeface="Century Schoolbook"/>
                      </a:endParaRPr>
                    </a:p>
                  </a:txBody>
                  <a:tcPr marL="0" marR="0" marT="0" marB="0"/>
                </a:tc>
              </a:tr>
            </a:tbl>
          </a:graphicData>
        </a:graphic>
      </p:graphicFrame>
      <p:sp>
        <p:nvSpPr>
          <p:cNvPr id="5" name="TextBox 4"/>
          <p:cNvSpPr txBox="1"/>
          <p:nvPr/>
        </p:nvSpPr>
        <p:spPr>
          <a:xfrm>
            <a:off x="457200" y="6364224"/>
            <a:ext cx="8229600" cy="307777"/>
          </a:xfrm>
          <a:prstGeom prst="rect">
            <a:avLst/>
          </a:prstGeom>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smtClean="0">
                <a:solidFill>
                  <a:srgbClr val="898989"/>
                </a:solidFill>
                <a:cs typeface="Arial" pitchFamily="34" charset="0"/>
              </a:rPr>
              <a:t>Last year’s info in parentheses</a:t>
            </a:r>
            <a:endParaRPr lang="en-US" sz="1400" i="1" dirty="0">
              <a:solidFill>
                <a:srgbClr val="898989"/>
              </a:solidFill>
              <a:cs typeface="Arial" pitchFamily="34" charset="0"/>
            </a:endParaRPr>
          </a:p>
        </p:txBody>
      </p:sp>
    </p:spTree>
    <p:extLst>
      <p:ext uri="{BB962C8B-B14F-4D97-AF65-F5344CB8AC3E}">
        <p14:creationId xmlns:p14="http://schemas.microsoft.com/office/powerpoint/2010/main" val="16576287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Most Frequent Violations</a:t>
            </a:r>
            <a:br>
              <a:rPr lang="en-US" sz="3200" dirty="0" smtClean="0"/>
            </a:br>
            <a:r>
              <a:rPr lang="en-US" sz="2800" dirty="0" smtClean="0"/>
              <a:t>(by Violation Count)</a:t>
            </a:r>
            <a:endParaRPr lang="en-US" sz="3200" dirty="0"/>
          </a:p>
        </p:txBody>
      </p:sp>
      <p:graphicFrame>
        <p:nvGraphicFramePr>
          <p:cNvPr id="4" name="Content Placeholder 3" descr="Table of the most frequest violations by violation count. &quot;Ensure links do not directly target images&quot; tops the list, with 823,090 violation instances. The next four most frequently violated best practices were &quot;Avoid unnecessary use of heading elements&quot; (700,781 instances), &quot;Provide alternative text for images&quot; (401,021), &quot;Avoid the sole use of device dependent event handlers&quot; (258,248), and &quot;Provide valid labels for form fields&quot; (183,732)."/>
          <p:cNvGraphicFramePr>
            <a:graphicFrameLocks noGrp="1"/>
          </p:cNvGraphicFramePr>
          <p:nvPr>
            <p:ph idx="1"/>
            <p:extLst>
              <p:ext uri="{D42A27DB-BD31-4B8C-83A1-F6EECF244321}">
                <p14:modId xmlns:p14="http://schemas.microsoft.com/office/powerpoint/2010/main" val="3454510551"/>
              </p:ext>
            </p:extLst>
          </p:nvPr>
        </p:nvGraphicFramePr>
        <p:xfrm>
          <a:off x="283464" y="1161288"/>
          <a:ext cx="8572554" cy="3080004"/>
        </p:xfrm>
        <a:graphic>
          <a:graphicData uri="http://schemas.openxmlformats.org/drawingml/2006/table">
            <a:tbl>
              <a:tblPr firstRow="1">
                <a:tableStyleId>{68D230F3-CF80-4859-8CE7-A43EE81993B5}</a:tableStyleId>
              </a:tblPr>
              <a:tblGrid>
                <a:gridCol w="2944368"/>
                <a:gridCol w="1029254"/>
                <a:gridCol w="1362456"/>
                <a:gridCol w="874806"/>
                <a:gridCol w="1240044"/>
                <a:gridCol w="1121626"/>
              </a:tblGrid>
              <a:tr h="370840">
                <a:tc>
                  <a:txBody>
                    <a:bodyPr/>
                    <a:lstStyle/>
                    <a:p>
                      <a:pPr algn="l" fontAlgn="b"/>
                      <a:r>
                        <a:rPr lang="en-US" sz="1400" b="1" i="0" u="none" strike="noStrike" dirty="0">
                          <a:solidFill>
                            <a:srgbClr val="FFFFFF"/>
                          </a:solidFill>
                          <a:effectLst/>
                          <a:latin typeface="+mn-lt"/>
                        </a:rPr>
                        <a:t>Best Practice</a:t>
                      </a:r>
                    </a:p>
                  </a:txBody>
                  <a:tcPr anchor="b"/>
                </a:tc>
                <a:tc>
                  <a:txBody>
                    <a:bodyPr/>
                    <a:lstStyle/>
                    <a:p>
                      <a:pPr algn="ctr" fontAlgn="b"/>
                      <a:r>
                        <a:rPr lang="en-US" sz="1400" b="1" i="0" u="none" strike="noStrike" dirty="0">
                          <a:solidFill>
                            <a:srgbClr val="FFFFFF"/>
                          </a:solidFill>
                          <a:effectLst/>
                          <a:latin typeface="+mn-lt"/>
                        </a:rPr>
                        <a:t>Violations</a:t>
                      </a:r>
                    </a:p>
                  </a:txBody>
                  <a:tcPr anchor="b">
                    <a:solidFill>
                      <a:schemeClr val="tx1">
                        <a:alpha val="20000"/>
                      </a:schemeClr>
                    </a:solidFill>
                  </a:tcPr>
                </a:tc>
                <a:tc>
                  <a:txBody>
                    <a:bodyPr/>
                    <a:lstStyle/>
                    <a:p>
                      <a:pPr algn="ctr" fontAlgn="b"/>
                      <a:r>
                        <a:rPr lang="en-US" sz="1400" b="1" i="0" u="none" strike="noStrike" dirty="0">
                          <a:solidFill>
                            <a:srgbClr val="FFFFFF"/>
                          </a:solidFill>
                          <a:effectLst/>
                          <a:latin typeface="+mn-lt"/>
                        </a:rPr>
                        <a:t>Percentage of Pages with Violation</a:t>
                      </a:r>
                    </a:p>
                  </a:txBody>
                  <a:tcPr anchor="b">
                    <a:noFill/>
                  </a:tcPr>
                </a:tc>
                <a:tc>
                  <a:txBody>
                    <a:bodyPr/>
                    <a:lstStyle/>
                    <a:p>
                      <a:pPr algn="ctr" fontAlgn="b"/>
                      <a:r>
                        <a:rPr lang="en-US" sz="1400" b="1" i="0" u="none" strike="noStrike" dirty="0" smtClean="0">
                          <a:solidFill>
                            <a:srgbClr val="FFFFFF"/>
                          </a:solidFill>
                          <a:effectLst/>
                          <a:latin typeface="+mn-lt"/>
                        </a:rPr>
                        <a:t>Severity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Noticeability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Tractability</a:t>
                      </a:r>
                      <a:endParaRPr lang="en-US" sz="1400" b="1" i="0" u="none" strike="noStrike" dirty="0">
                        <a:solidFill>
                          <a:srgbClr val="FFFFFF"/>
                        </a:solidFill>
                        <a:effectLst/>
                        <a:latin typeface="+mn-lt"/>
                      </a:endParaRPr>
                    </a:p>
                  </a:txBody>
                  <a:tcPr anchor="b"/>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Ensure link text is meaningful within context </a:t>
                      </a:r>
                      <a:r>
                        <a:rPr lang="en-US" sz="1100" dirty="0" smtClean="0">
                          <a:solidFill>
                            <a:srgbClr val="C8C8C8"/>
                          </a:solidFill>
                          <a:effectLst/>
                          <a:latin typeface="+mn-lt"/>
                          <a:ea typeface="Century Schoolbook"/>
                          <a:cs typeface="Century Schoolbook"/>
                        </a:rPr>
                        <a: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2,881,976</a:t>
                      </a:r>
                      <a:endParaRPr lang="en-US" sz="1400" dirty="0">
                        <a:solidFill>
                          <a:schemeClr val="bg1"/>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54%</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6</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6</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a:t>
                      </a:r>
                      <a:endParaRPr lang="en-US" sz="1400" dirty="0">
                        <a:solidFill>
                          <a:schemeClr val="bg1"/>
                        </a:solidFill>
                        <a:effectLst/>
                        <a:latin typeface="+mn-lt"/>
                        <a:ea typeface="Century Schoolbook"/>
                        <a:cs typeface="Century Schoolbook"/>
                      </a:endParaRP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2. Provide alternative text for images </a:t>
                      </a:r>
                      <a:r>
                        <a:rPr lang="en-US" sz="1100" dirty="0" smtClean="0">
                          <a:solidFill>
                            <a:srgbClr val="C8C8C8"/>
                          </a:solidFill>
                          <a:effectLst/>
                          <a:latin typeface="+mn-lt"/>
                          <a:ea typeface="Century Schoolbook"/>
                          <a:cs typeface="Century Schoolbook"/>
                        </a:rPr>
                        <a:t>(3)</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2,170,588</a:t>
                      </a:r>
                      <a:endParaRPr lang="en-US" sz="1400" dirty="0">
                        <a:solidFill>
                          <a:schemeClr val="bg1"/>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3</a:t>
                      </a:r>
                      <a:r>
                        <a:rPr lang="en-US" sz="1400" dirty="0" smtClean="0">
                          <a:solidFill>
                            <a:schemeClr val="bg1"/>
                          </a:solidFill>
                          <a:effectLst/>
                          <a:latin typeface="+mn-lt"/>
                          <a:ea typeface="Century Schoolbook"/>
                          <a:cs typeface="Century Schoolbook"/>
                        </a:rPr>
                        <a:t>0%</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(32%)</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10</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10</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3. Avoid unnecessary use of heading elements </a:t>
                      </a:r>
                      <a:r>
                        <a:rPr lang="en-US" sz="1100" dirty="0" smtClean="0">
                          <a:solidFill>
                            <a:srgbClr val="C8C8C8"/>
                          </a:solidFill>
                          <a:effectLst/>
                          <a:latin typeface="+mn-lt"/>
                          <a:ea typeface="Century Schoolbook"/>
                          <a:cs typeface="Century Schoolbook"/>
                        </a:rPr>
                        <a:t>(2)</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814,490</a:t>
                      </a:r>
                      <a:endParaRPr lang="en-US" sz="1400" dirty="0">
                        <a:solidFill>
                          <a:schemeClr val="bg1"/>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8%</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(10%)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3</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3</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4. Provide </a:t>
                      </a:r>
                      <a:r>
                        <a:rPr lang="en-US" sz="1400" dirty="0">
                          <a:solidFill>
                            <a:schemeClr val="bg1"/>
                          </a:solidFill>
                          <a:effectLst/>
                          <a:latin typeface="+mn-lt"/>
                          <a:ea typeface="Century Schoolbook"/>
                          <a:cs typeface="Century Schoolbook"/>
                        </a:rPr>
                        <a:t>valid labels for form </a:t>
                      </a:r>
                      <a:r>
                        <a:rPr lang="en-US" sz="1400" dirty="0" smtClean="0">
                          <a:solidFill>
                            <a:schemeClr val="bg1"/>
                          </a:solidFill>
                          <a:effectLst/>
                          <a:latin typeface="+mn-lt"/>
                          <a:ea typeface="Century Schoolbook"/>
                          <a:cs typeface="Century Schoolbook"/>
                        </a:rPr>
                        <a:t>fields </a:t>
                      </a:r>
                      <a:r>
                        <a:rPr lang="en-US" sz="1100" dirty="0" smtClean="0">
                          <a:solidFill>
                            <a:srgbClr val="C8C8C8"/>
                          </a:solidFill>
                          <a:effectLst/>
                          <a:latin typeface="+mn-lt"/>
                          <a:ea typeface="Century Schoolbook"/>
                          <a:cs typeface="Century Schoolbook"/>
                        </a:rPr>
                        <a:t>(5)</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671,125</a:t>
                      </a:r>
                      <a:endParaRPr lang="en-US" sz="1400" dirty="0">
                        <a:solidFill>
                          <a:schemeClr val="bg1"/>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19%</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(20%)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5. Avoid </a:t>
                      </a:r>
                      <a:r>
                        <a:rPr lang="en-US" sz="1400" dirty="0">
                          <a:solidFill>
                            <a:schemeClr val="bg1"/>
                          </a:solidFill>
                          <a:effectLst/>
                          <a:latin typeface="+mn-lt"/>
                          <a:ea typeface="Century Schoolbook"/>
                          <a:cs typeface="Century Schoolbook"/>
                        </a:rPr>
                        <a:t>the sole use of device dependent event </a:t>
                      </a:r>
                      <a:r>
                        <a:rPr lang="en-US" sz="1400" dirty="0" smtClean="0">
                          <a:solidFill>
                            <a:schemeClr val="bg1"/>
                          </a:solidFill>
                          <a:effectLst/>
                          <a:latin typeface="+mn-lt"/>
                          <a:ea typeface="Century Schoolbook"/>
                          <a:cs typeface="Century Schoolbook"/>
                        </a:rPr>
                        <a:t>handlers </a:t>
                      </a:r>
                      <a:r>
                        <a:rPr lang="en-US" sz="1100" dirty="0" smtClean="0">
                          <a:solidFill>
                            <a:srgbClr val="C8C8C8"/>
                          </a:solidFill>
                          <a:effectLst/>
                          <a:latin typeface="+mn-lt"/>
                          <a:ea typeface="Century Schoolbook"/>
                          <a:cs typeface="Century Schoolbook"/>
                        </a:rPr>
                        <a:t>(4)</a:t>
                      </a:r>
                      <a:endParaRPr lang="en-US" sz="11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625,295</a:t>
                      </a:r>
                      <a:endParaRPr lang="en-US" sz="1400" dirty="0">
                        <a:solidFill>
                          <a:schemeClr val="bg1"/>
                        </a:solidFill>
                        <a:effectLst/>
                        <a:latin typeface="+mn-lt"/>
                        <a:ea typeface="Century Schoolbook"/>
                        <a:cs typeface="Century Schoolbook"/>
                      </a:endParaRP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10%</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(5%)</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8</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tc>
              </a:tr>
            </a:tbl>
          </a:graphicData>
        </a:graphic>
      </p:graphicFrame>
      <p:sp>
        <p:nvSpPr>
          <p:cNvPr id="5" name="TextBox 4"/>
          <p:cNvSpPr txBox="1"/>
          <p:nvPr/>
        </p:nvSpPr>
        <p:spPr>
          <a:xfrm>
            <a:off x="457200" y="6364224"/>
            <a:ext cx="8229600" cy="307777"/>
          </a:xfrm>
          <a:prstGeom prst="rect">
            <a:avLst/>
          </a:prstGeom>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smtClean="0">
                <a:solidFill>
                  <a:srgbClr val="898989"/>
                </a:solidFill>
                <a:cs typeface="Arial" pitchFamily="34" charset="0"/>
              </a:rPr>
              <a:t>Last year’s info in parentheses</a:t>
            </a:r>
            <a:endParaRPr lang="en-US" sz="1400" i="1" dirty="0">
              <a:solidFill>
                <a:srgbClr val="898989"/>
              </a:solidFill>
              <a:cs typeface="Arial" pitchFamily="34" charset="0"/>
            </a:endParaRPr>
          </a:p>
        </p:txBody>
      </p:sp>
    </p:spTree>
    <p:extLst>
      <p:ext uri="{BB962C8B-B14F-4D97-AF65-F5344CB8AC3E}">
        <p14:creationId xmlns:p14="http://schemas.microsoft.com/office/powerpoint/2010/main" val="22175142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Most Severe Violations</a:t>
            </a:r>
            <a:endParaRPr lang="en-US" dirty="0"/>
          </a:p>
        </p:txBody>
      </p:sp>
      <p:graphicFrame>
        <p:nvGraphicFramePr>
          <p:cNvPr id="4" name="Content Placeholder 3" descr="Table of the most severe violations. Three violations rated &quot;10&quot; for severity top the list: &quot;Provide alternative text for images&quot;, &quot;Provide valid labels for form fields&quot;, and &quot;Ensure headers and cells are properly associated&quot;. Next in line were &quot;Provide alternatives for server-side image map&quot; and &quot;Avoid utilizing sub-tables in header elements&quot;, with a severity score of 9."/>
          <p:cNvGraphicFramePr>
            <a:graphicFrameLocks noGrp="1"/>
          </p:cNvGraphicFramePr>
          <p:nvPr>
            <p:ph idx="1"/>
            <p:extLst>
              <p:ext uri="{D42A27DB-BD31-4B8C-83A1-F6EECF244321}">
                <p14:modId xmlns:p14="http://schemas.microsoft.com/office/powerpoint/2010/main" val="2282793414"/>
              </p:ext>
            </p:extLst>
          </p:nvPr>
        </p:nvGraphicFramePr>
        <p:xfrm>
          <a:off x="285723" y="1161288"/>
          <a:ext cx="8572554" cy="3185160"/>
        </p:xfrm>
        <a:graphic>
          <a:graphicData uri="http://schemas.openxmlformats.org/drawingml/2006/table">
            <a:tbl>
              <a:tblPr firstRow="1">
                <a:tableStyleId>{68D230F3-CF80-4859-8CE7-A43EE81993B5}</a:tableStyleId>
              </a:tblPr>
              <a:tblGrid>
                <a:gridCol w="2944368"/>
                <a:gridCol w="1029254"/>
                <a:gridCol w="1362456"/>
                <a:gridCol w="874806"/>
                <a:gridCol w="1240044"/>
                <a:gridCol w="1121626"/>
              </a:tblGrid>
              <a:tr h="370840">
                <a:tc>
                  <a:txBody>
                    <a:bodyPr/>
                    <a:lstStyle/>
                    <a:p>
                      <a:pPr algn="l" fontAlgn="b"/>
                      <a:r>
                        <a:rPr lang="en-US" sz="1400" b="1" i="0" u="none" strike="noStrike" dirty="0">
                          <a:solidFill>
                            <a:srgbClr val="FFFFFF"/>
                          </a:solidFill>
                          <a:effectLst/>
                          <a:latin typeface="+mn-lt"/>
                        </a:rPr>
                        <a:t>Best Practice</a:t>
                      </a:r>
                    </a:p>
                  </a:txBody>
                  <a:tcPr anchor="b"/>
                </a:tc>
                <a:tc>
                  <a:txBody>
                    <a:bodyPr/>
                    <a:lstStyle/>
                    <a:p>
                      <a:pPr algn="ctr" fontAlgn="b"/>
                      <a:r>
                        <a:rPr lang="en-US" sz="1400" b="1" i="0" u="none" strike="noStrike" dirty="0">
                          <a:solidFill>
                            <a:srgbClr val="FFFFFF"/>
                          </a:solidFill>
                          <a:effectLst/>
                          <a:latin typeface="+mn-lt"/>
                        </a:rPr>
                        <a:t>Violations</a:t>
                      </a:r>
                    </a:p>
                  </a:txBody>
                  <a:tcPr anchor="b">
                    <a:noFill/>
                  </a:tcPr>
                </a:tc>
                <a:tc>
                  <a:txBody>
                    <a:bodyPr/>
                    <a:lstStyle/>
                    <a:p>
                      <a:pPr algn="ctr" fontAlgn="b"/>
                      <a:r>
                        <a:rPr lang="en-US" sz="1400" b="1" i="0" u="none" strike="noStrike" dirty="0">
                          <a:solidFill>
                            <a:srgbClr val="FFFFFF"/>
                          </a:solidFill>
                          <a:effectLst/>
                          <a:latin typeface="+mn-lt"/>
                        </a:rPr>
                        <a:t>Percentage of Pages with Violation</a:t>
                      </a:r>
                    </a:p>
                  </a:txBody>
                  <a:tcPr anchor="b">
                    <a:noFill/>
                  </a:tcPr>
                </a:tc>
                <a:tc>
                  <a:txBody>
                    <a:bodyPr/>
                    <a:lstStyle/>
                    <a:p>
                      <a:pPr algn="ctr" fontAlgn="b"/>
                      <a:r>
                        <a:rPr lang="en-US" sz="1400" b="1" i="0" u="none" strike="noStrike" dirty="0" smtClean="0">
                          <a:solidFill>
                            <a:srgbClr val="FFFFFF"/>
                          </a:solidFill>
                          <a:effectLst/>
                          <a:latin typeface="+mn-lt"/>
                        </a:rPr>
                        <a:t>Severity</a:t>
                      </a:r>
                      <a:endParaRPr lang="en-US" sz="1400" b="1" i="0" u="none" strike="noStrike" dirty="0">
                        <a:solidFill>
                          <a:srgbClr val="FFFFFF"/>
                        </a:solidFill>
                        <a:effectLst/>
                        <a:latin typeface="+mn-lt"/>
                      </a:endParaRPr>
                    </a:p>
                  </a:txBody>
                  <a:tcPr anchor="b">
                    <a:solidFill>
                      <a:schemeClr val="tx1">
                        <a:alpha val="20000"/>
                      </a:schemeClr>
                    </a:solidFill>
                  </a:tcPr>
                </a:tc>
                <a:tc>
                  <a:txBody>
                    <a:bodyPr/>
                    <a:lstStyle/>
                    <a:p>
                      <a:pPr algn="ctr" fontAlgn="b"/>
                      <a:r>
                        <a:rPr lang="en-US" sz="1400" b="1" i="0" u="none" strike="noStrike" dirty="0" smtClean="0">
                          <a:solidFill>
                            <a:srgbClr val="FFFFFF"/>
                          </a:solidFill>
                          <a:effectLst/>
                          <a:latin typeface="+mn-lt"/>
                        </a:rPr>
                        <a:t>Noticeability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Tractability</a:t>
                      </a:r>
                      <a:endParaRPr lang="en-US" sz="1400" b="1" i="0" u="none" strike="noStrike" dirty="0">
                        <a:solidFill>
                          <a:srgbClr val="FFFFFF"/>
                        </a:solidFill>
                        <a:effectLst/>
                        <a:latin typeface="+mn-lt"/>
                      </a:endParaRPr>
                    </a:p>
                  </a:txBody>
                  <a:tcPr anchor="b"/>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 Provide </a:t>
                      </a:r>
                      <a:r>
                        <a:rPr lang="en-US" sz="1400" dirty="0">
                          <a:solidFill>
                            <a:schemeClr val="bg1"/>
                          </a:solidFill>
                          <a:effectLst/>
                          <a:latin typeface="+mn-lt"/>
                          <a:ea typeface="Century Schoolbook"/>
                          <a:cs typeface="Century Schoolbook"/>
                        </a:rPr>
                        <a:t>alternative text for </a:t>
                      </a:r>
                      <a:r>
                        <a:rPr lang="en-US" sz="1400" dirty="0" smtClean="0">
                          <a:solidFill>
                            <a:schemeClr val="bg1"/>
                          </a:solidFill>
                          <a:effectLst/>
                          <a:latin typeface="+mn-lt"/>
                          <a:ea typeface="Century Schoolbook"/>
                          <a:cs typeface="Century Schoolbook"/>
                        </a:rPr>
                        <a:t>images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algn="r" fontAlgn="b"/>
                      <a:r>
                        <a:rPr lang="en-US" sz="1400" b="0" i="0" u="none" strike="noStrike" dirty="0">
                          <a:solidFill>
                            <a:schemeClr val="bg1"/>
                          </a:solidFill>
                          <a:effectLst/>
                          <a:latin typeface="+mn-lt"/>
                        </a:rPr>
                        <a:t>    </a:t>
                      </a:r>
                      <a:r>
                        <a:rPr lang="en-US" sz="1400" b="0" i="0" u="none" strike="noStrike" dirty="0" smtClean="0">
                          <a:solidFill>
                            <a:schemeClr val="bg1"/>
                          </a:solidFill>
                          <a:effectLst/>
                          <a:latin typeface="+mn-lt"/>
                        </a:rPr>
                        <a:t>2,170,588</a:t>
                      </a:r>
                      <a:endParaRPr lang="en-US" sz="1400" b="0" i="0" u="none" strike="noStrike" dirty="0">
                        <a:solidFill>
                          <a:schemeClr val="bg1"/>
                        </a:solidFill>
                        <a:effectLst/>
                        <a:latin typeface="+mn-lt"/>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30%</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(32%)</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 Provide </a:t>
                      </a:r>
                      <a:r>
                        <a:rPr lang="en-US" sz="1400" dirty="0">
                          <a:solidFill>
                            <a:schemeClr val="bg1"/>
                          </a:solidFill>
                          <a:effectLst/>
                          <a:latin typeface="+mn-lt"/>
                          <a:ea typeface="Century Schoolbook"/>
                          <a:cs typeface="Century Schoolbook"/>
                        </a:rPr>
                        <a:t>valid labels for form </a:t>
                      </a:r>
                      <a:r>
                        <a:rPr lang="en-US" sz="1400" dirty="0" smtClean="0">
                          <a:solidFill>
                            <a:schemeClr val="bg1"/>
                          </a:solidFill>
                          <a:effectLst/>
                          <a:latin typeface="+mn-lt"/>
                          <a:ea typeface="Century Schoolbook"/>
                          <a:cs typeface="Century Schoolbook"/>
                        </a:rPr>
                        <a:t>fields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algn="r" fontAlgn="b"/>
                      <a:r>
                        <a:rPr lang="en-US" sz="1400" b="0" i="0" u="none" strike="noStrike" dirty="0">
                          <a:solidFill>
                            <a:schemeClr val="bg1"/>
                          </a:solidFill>
                          <a:effectLst/>
                          <a:latin typeface="+mn-lt"/>
                        </a:rPr>
                        <a:t>       </a:t>
                      </a:r>
                      <a:r>
                        <a:rPr lang="en-US" sz="1400" b="0" i="0" u="none" strike="noStrike" dirty="0" smtClean="0">
                          <a:solidFill>
                            <a:schemeClr val="bg1"/>
                          </a:solidFill>
                          <a:effectLst/>
                          <a:latin typeface="+mn-lt"/>
                        </a:rPr>
                        <a:t>671,125 </a:t>
                      </a:r>
                      <a:endParaRPr lang="en-US" sz="1400" b="0" i="0" u="none" strike="noStrike" dirty="0">
                        <a:solidFill>
                          <a:schemeClr val="bg1"/>
                        </a:solidFill>
                        <a:effectLst/>
                        <a:latin typeface="+mn-lt"/>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19%</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(20%)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10</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 Ensure </a:t>
                      </a:r>
                      <a:r>
                        <a:rPr lang="en-US" sz="1400" dirty="0">
                          <a:solidFill>
                            <a:schemeClr val="bg1"/>
                          </a:solidFill>
                          <a:effectLst/>
                          <a:latin typeface="+mn-lt"/>
                          <a:ea typeface="Century Schoolbook"/>
                          <a:cs typeface="Century Schoolbook"/>
                        </a:rPr>
                        <a:t>headers and cells are properly </a:t>
                      </a:r>
                      <a:r>
                        <a:rPr lang="en-US" sz="1400" dirty="0" smtClean="0">
                          <a:solidFill>
                            <a:schemeClr val="bg1"/>
                          </a:solidFill>
                          <a:effectLst/>
                          <a:latin typeface="+mn-lt"/>
                          <a:ea typeface="Century Schoolbook"/>
                          <a:cs typeface="Century Schoolbook"/>
                        </a:rPr>
                        <a:t>associated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algn="r" fontAlgn="b"/>
                      <a:r>
                        <a:rPr lang="en-US" sz="1400" b="0" i="0" u="none" strike="noStrike" dirty="0">
                          <a:solidFill>
                            <a:schemeClr val="bg1"/>
                          </a:solidFill>
                          <a:effectLst/>
                          <a:latin typeface="+mn-lt"/>
                        </a:rPr>
                        <a:t>           </a:t>
                      </a:r>
                      <a:r>
                        <a:rPr lang="en-US" sz="1400" b="0" i="0" u="none" strike="noStrike" dirty="0" smtClean="0">
                          <a:solidFill>
                            <a:schemeClr val="bg1"/>
                          </a:solidFill>
                          <a:effectLst/>
                          <a:latin typeface="+mn-lt"/>
                        </a:rPr>
                        <a:t>1,170 </a:t>
                      </a:r>
                      <a:endParaRPr lang="en-US" sz="1400" b="0" i="0" u="none" strike="noStrike" dirty="0">
                        <a:solidFill>
                          <a:schemeClr val="bg1"/>
                        </a:solidFill>
                        <a:effectLst/>
                        <a:latin typeface="+mn-lt"/>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0</a:t>
                      </a:r>
                      <a:r>
                        <a:rPr lang="en-US" sz="1400" dirty="0" smtClean="0">
                          <a:solidFill>
                            <a:schemeClr val="bg1"/>
                          </a:solidFill>
                          <a:effectLst/>
                          <a:latin typeface="+mn-lt"/>
                          <a:ea typeface="Century Schoolbook"/>
                          <a:cs typeface="Century Schoolbook"/>
                        </a:rPr>
                        <a:t>%</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10</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4</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4 (T). Provide </a:t>
                      </a:r>
                      <a:r>
                        <a:rPr lang="en-US" sz="1400" dirty="0">
                          <a:solidFill>
                            <a:schemeClr val="bg1"/>
                          </a:solidFill>
                          <a:effectLst/>
                          <a:latin typeface="+mn-lt"/>
                          <a:ea typeface="Century Schoolbook"/>
                          <a:cs typeface="Century Schoolbook"/>
                        </a:rPr>
                        <a:t>alternatives for server-side image </a:t>
                      </a:r>
                      <a:r>
                        <a:rPr lang="en-US" sz="1400" dirty="0" smtClean="0">
                          <a:solidFill>
                            <a:schemeClr val="bg1"/>
                          </a:solidFill>
                          <a:effectLst/>
                          <a:latin typeface="+mn-lt"/>
                          <a:ea typeface="Century Schoolbook"/>
                          <a:cs typeface="Century Schoolbook"/>
                        </a:rPr>
                        <a:t>maps </a:t>
                      </a:r>
                      <a:r>
                        <a:rPr lang="en-US" sz="1100" dirty="0" smtClean="0">
                          <a:solidFill>
                            <a:srgbClr val="C8C8C8"/>
                          </a:solidFill>
                          <a:effectLst/>
                          <a:latin typeface="+mn-lt"/>
                          <a:ea typeface="Century Schoolbook"/>
                          <a:cs typeface="Century Schoolbook"/>
                        </a:rPr>
                        <a:t>(4(T))</a:t>
                      </a:r>
                      <a:endParaRPr lang="en-US" sz="1400" dirty="0">
                        <a:solidFill>
                          <a:srgbClr val="C8C8C8"/>
                        </a:solidFill>
                        <a:effectLst/>
                        <a:latin typeface="+mn-lt"/>
                        <a:ea typeface="Century Schoolbook"/>
                        <a:cs typeface="Century Schoolbook"/>
                      </a:endParaRPr>
                    </a:p>
                  </a:txBody>
                  <a:tcPr marL="0" marR="0" marT="0" marB="0"/>
                </a:tc>
                <a:tc>
                  <a:txBody>
                    <a:bodyPr/>
                    <a:lstStyle/>
                    <a:p>
                      <a:pPr algn="r" fontAlgn="b"/>
                      <a:r>
                        <a:rPr lang="en-US" sz="1400" b="0" i="0" u="none" strike="noStrike" dirty="0">
                          <a:solidFill>
                            <a:schemeClr val="bg1"/>
                          </a:solidFill>
                          <a:effectLst/>
                          <a:latin typeface="+mn-lt"/>
                        </a:rPr>
                        <a:t>           </a:t>
                      </a:r>
                      <a:r>
                        <a:rPr lang="en-US" sz="1400" b="0" i="0" u="none" strike="noStrike" dirty="0" smtClean="0">
                          <a:solidFill>
                            <a:schemeClr val="bg1"/>
                          </a:solidFill>
                          <a:effectLst/>
                          <a:latin typeface="+mn-lt"/>
                        </a:rPr>
                        <a:t>1,359 </a:t>
                      </a:r>
                      <a:endParaRPr lang="en-US" sz="1400" b="0" i="0" u="none" strike="noStrike" dirty="0">
                        <a:solidFill>
                          <a:schemeClr val="bg1"/>
                        </a:solidFill>
                        <a:effectLst/>
                        <a:latin typeface="+mn-lt"/>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1</a:t>
                      </a:r>
                      <a:r>
                        <a:rPr lang="en-US" sz="1400" dirty="0" smtClean="0">
                          <a:solidFill>
                            <a:schemeClr val="bg1"/>
                          </a:solidFill>
                          <a:effectLst/>
                          <a:latin typeface="+mn-lt"/>
                          <a:ea typeface="Century Schoolbook"/>
                          <a:cs typeface="Century Schoolbook"/>
                        </a:rPr>
                        <a:t>%</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9</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4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Avoid </a:t>
                      </a:r>
                      <a:r>
                        <a:rPr lang="en-US" sz="1400" dirty="0">
                          <a:solidFill>
                            <a:schemeClr val="bg1"/>
                          </a:solidFill>
                          <a:effectLst/>
                          <a:latin typeface="+mn-lt"/>
                          <a:ea typeface="Century Schoolbook"/>
                          <a:cs typeface="Century Schoolbook"/>
                        </a:rPr>
                        <a:t>utilizing sub-tables in header </a:t>
                      </a:r>
                      <a:r>
                        <a:rPr lang="en-US" sz="1400" dirty="0" smtClean="0">
                          <a:solidFill>
                            <a:schemeClr val="bg1"/>
                          </a:solidFill>
                          <a:effectLst/>
                          <a:latin typeface="+mn-lt"/>
                          <a:ea typeface="Century Schoolbook"/>
                          <a:cs typeface="Century Schoolbook"/>
                        </a:rPr>
                        <a:t>elements </a:t>
                      </a:r>
                      <a:r>
                        <a:rPr lang="en-US" sz="1100" dirty="0" smtClean="0">
                          <a:solidFill>
                            <a:srgbClr val="C8C8C8"/>
                          </a:solidFill>
                          <a:effectLst/>
                          <a:latin typeface="+mn-lt"/>
                          <a:ea typeface="Century Schoolbook"/>
                          <a:cs typeface="Century Schoolbook"/>
                        </a:rPr>
                        <a:t>(4(T))</a:t>
                      </a:r>
                      <a:endParaRPr lang="en-US" sz="1400" dirty="0">
                        <a:solidFill>
                          <a:srgbClr val="C8C8C8"/>
                        </a:solidFill>
                        <a:effectLst/>
                        <a:latin typeface="+mn-lt"/>
                        <a:ea typeface="Century Schoolbook"/>
                        <a:cs typeface="Century Schoolbook"/>
                      </a:endParaRPr>
                    </a:p>
                  </a:txBody>
                  <a:tcPr marL="0" marR="0" marT="0" marB="0"/>
                </a:tc>
                <a:tc>
                  <a:txBody>
                    <a:bodyPr/>
                    <a:lstStyle/>
                    <a:p>
                      <a:pPr algn="r" fontAlgn="b"/>
                      <a:r>
                        <a:rPr lang="en-US" sz="1400" b="0" i="0" u="none" strike="noStrike" dirty="0">
                          <a:solidFill>
                            <a:schemeClr val="bg1"/>
                          </a:solidFill>
                          <a:effectLst/>
                          <a:latin typeface="+mn-lt"/>
                        </a:rPr>
                        <a:t>           </a:t>
                      </a:r>
                      <a:r>
                        <a:rPr lang="en-US" sz="1400" b="0" i="0" u="none" strike="noStrike" dirty="0" smtClean="0">
                          <a:solidFill>
                            <a:schemeClr val="bg1"/>
                          </a:solidFill>
                          <a:effectLst/>
                          <a:latin typeface="+mn-lt"/>
                        </a:rPr>
                        <a:t>1,034 </a:t>
                      </a:r>
                      <a:endParaRPr lang="en-US" sz="1400" b="0" i="0" u="none" strike="noStrike" dirty="0">
                        <a:solidFill>
                          <a:schemeClr val="bg1"/>
                        </a:solidFill>
                        <a:effectLst/>
                        <a:latin typeface="+mn-lt"/>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0</a:t>
                      </a:r>
                      <a:r>
                        <a:rPr lang="en-US" sz="1400" dirty="0" smtClean="0">
                          <a:solidFill>
                            <a:schemeClr val="bg1"/>
                          </a:solidFill>
                          <a:effectLst/>
                          <a:latin typeface="+mn-lt"/>
                          <a:ea typeface="Century Schoolbook"/>
                          <a:cs typeface="Century Schoolbook"/>
                        </a:rPr>
                        <a:t>%</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(1%)</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9</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5</a:t>
                      </a:r>
                    </a:p>
                  </a:txBody>
                  <a:tcPr marL="0" marR="0" marT="0" marB="0"/>
                </a:tc>
              </a:tr>
            </a:tbl>
          </a:graphicData>
        </a:graphic>
      </p:graphicFrame>
      <p:sp>
        <p:nvSpPr>
          <p:cNvPr id="5" name="TextBox 4"/>
          <p:cNvSpPr txBox="1"/>
          <p:nvPr/>
        </p:nvSpPr>
        <p:spPr>
          <a:xfrm>
            <a:off x="457200" y="6364224"/>
            <a:ext cx="8229600" cy="307777"/>
          </a:xfrm>
          <a:prstGeom prst="rect">
            <a:avLst/>
          </a:prstGeom>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smtClean="0">
                <a:solidFill>
                  <a:srgbClr val="898989"/>
                </a:solidFill>
                <a:cs typeface="Arial" pitchFamily="34" charset="0"/>
              </a:rPr>
              <a:t>Last year’s info in parentheses</a:t>
            </a:r>
            <a:endParaRPr lang="en-US" sz="1400" i="1" dirty="0">
              <a:solidFill>
                <a:srgbClr val="898989"/>
              </a:solidFill>
              <a:cs typeface="Arial" pitchFamily="34" charset="0"/>
            </a:endParaRPr>
          </a:p>
        </p:txBody>
      </p:sp>
    </p:spTree>
    <p:extLst>
      <p:ext uri="{BB962C8B-B14F-4D97-AF65-F5344CB8AC3E}">
        <p14:creationId xmlns:p14="http://schemas.microsoft.com/office/powerpoint/2010/main" val="6704771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Most Tractable Violations</a:t>
            </a:r>
            <a:endParaRPr lang="en-US" dirty="0"/>
          </a:p>
        </p:txBody>
      </p:sp>
      <p:graphicFrame>
        <p:nvGraphicFramePr>
          <p:cNvPr id="4" name="Content Placeholder 3" descr="Table of the most tractable violations, all of which are rated &quot;2&quot; on a 10-point scale. They are: &quot;Provide alternative text for images&quot;, &quot;Provide valid labels for form fields&quot;, &quot;Avoid the sole use of device dependent event handlers&quot;, &quot;Provide valid, concise, and meaningful alternative text for image buttons&quot;, &quot;Ensure frame titles are meaningful&quot;, &quot;Ensure the language of a document is set&quot;, &quot;Avoid unnecessary use of heading elements&quot;, and &quot;Ensure hr elements utilize relative sizing&quot;."/>
          <p:cNvGraphicFramePr>
            <a:graphicFrameLocks noGrp="1"/>
          </p:cNvGraphicFramePr>
          <p:nvPr>
            <p:ph idx="1"/>
            <p:extLst>
              <p:ext uri="{D42A27DB-BD31-4B8C-83A1-F6EECF244321}">
                <p14:modId xmlns:p14="http://schemas.microsoft.com/office/powerpoint/2010/main" val="3968331454"/>
              </p:ext>
            </p:extLst>
          </p:nvPr>
        </p:nvGraphicFramePr>
        <p:xfrm>
          <a:off x="286518" y="1161506"/>
          <a:ext cx="8570964" cy="4902708"/>
        </p:xfrm>
        <a:graphic>
          <a:graphicData uri="http://schemas.openxmlformats.org/drawingml/2006/table">
            <a:tbl>
              <a:tblPr firstRow="1">
                <a:tableStyleId>{68D230F3-CF80-4859-8CE7-A43EE81993B5}</a:tableStyleId>
              </a:tblPr>
              <a:tblGrid>
                <a:gridCol w="2944368"/>
                <a:gridCol w="1029254"/>
                <a:gridCol w="1360866"/>
                <a:gridCol w="874806"/>
                <a:gridCol w="1240044"/>
                <a:gridCol w="1121626"/>
              </a:tblGrid>
              <a:tr h="370840">
                <a:tc>
                  <a:txBody>
                    <a:bodyPr/>
                    <a:lstStyle/>
                    <a:p>
                      <a:pPr algn="l" fontAlgn="b"/>
                      <a:r>
                        <a:rPr lang="en-US" sz="1400" b="1" i="0" u="none" strike="noStrike" dirty="0">
                          <a:solidFill>
                            <a:schemeClr val="bg1"/>
                          </a:solidFill>
                          <a:effectLst/>
                          <a:latin typeface="+mn-lt"/>
                        </a:rPr>
                        <a:t>Best Practice</a:t>
                      </a:r>
                    </a:p>
                  </a:txBody>
                  <a:tcPr anchor="b"/>
                </a:tc>
                <a:tc>
                  <a:txBody>
                    <a:bodyPr/>
                    <a:lstStyle/>
                    <a:p>
                      <a:pPr algn="ctr" fontAlgn="b"/>
                      <a:r>
                        <a:rPr lang="en-US" sz="1400" b="1" i="0" u="none" strike="noStrike" dirty="0">
                          <a:solidFill>
                            <a:schemeClr val="bg1"/>
                          </a:solidFill>
                          <a:effectLst/>
                          <a:latin typeface="+mn-lt"/>
                        </a:rPr>
                        <a:t>Violations</a:t>
                      </a:r>
                    </a:p>
                  </a:txBody>
                  <a:tcPr anchor="b">
                    <a:noFill/>
                  </a:tcPr>
                </a:tc>
                <a:tc>
                  <a:txBody>
                    <a:bodyPr/>
                    <a:lstStyle/>
                    <a:p>
                      <a:pPr algn="ctr" fontAlgn="b"/>
                      <a:r>
                        <a:rPr lang="en-US" sz="1400" b="1" i="0" u="none" strike="noStrike" dirty="0">
                          <a:solidFill>
                            <a:schemeClr val="bg1"/>
                          </a:solidFill>
                          <a:effectLst/>
                          <a:latin typeface="+mn-lt"/>
                        </a:rPr>
                        <a:t>Percentage of Pages with Violation</a:t>
                      </a:r>
                    </a:p>
                  </a:txBody>
                  <a:tcPr anchor="b">
                    <a:noFill/>
                  </a:tcPr>
                </a:tc>
                <a:tc>
                  <a:txBody>
                    <a:bodyPr/>
                    <a:lstStyle/>
                    <a:p>
                      <a:pPr algn="ctr" fontAlgn="b"/>
                      <a:r>
                        <a:rPr lang="en-US" sz="1400" b="1" i="0" u="none" strike="noStrike" dirty="0" smtClean="0">
                          <a:solidFill>
                            <a:schemeClr val="bg1"/>
                          </a:solidFill>
                          <a:effectLst/>
                          <a:latin typeface="+mn-lt"/>
                        </a:rPr>
                        <a:t>Severity</a:t>
                      </a:r>
                      <a:endParaRPr lang="en-US" sz="1400" b="1" i="0" u="none" strike="noStrike" dirty="0">
                        <a:solidFill>
                          <a:schemeClr val="bg1"/>
                        </a:solidFill>
                        <a:effectLst/>
                        <a:latin typeface="+mn-lt"/>
                      </a:endParaRPr>
                    </a:p>
                  </a:txBody>
                  <a:tcPr anchor="b">
                    <a:noFill/>
                  </a:tcPr>
                </a:tc>
                <a:tc>
                  <a:txBody>
                    <a:bodyPr/>
                    <a:lstStyle/>
                    <a:p>
                      <a:pPr algn="ctr" fontAlgn="b"/>
                      <a:r>
                        <a:rPr lang="en-US" sz="1400" b="1" i="0" u="none" strike="noStrike" dirty="0" smtClean="0">
                          <a:solidFill>
                            <a:schemeClr val="bg1"/>
                          </a:solidFill>
                          <a:effectLst/>
                          <a:latin typeface="+mn-lt"/>
                        </a:rPr>
                        <a:t>Noticeability</a:t>
                      </a:r>
                      <a:endParaRPr lang="en-US" sz="1400" b="1" i="0" u="none" strike="noStrike" dirty="0">
                        <a:solidFill>
                          <a:schemeClr val="bg1"/>
                        </a:solidFill>
                        <a:effectLst/>
                        <a:latin typeface="+mn-lt"/>
                      </a:endParaRPr>
                    </a:p>
                  </a:txBody>
                  <a:tcPr anchor="b"/>
                </a:tc>
                <a:tc>
                  <a:txBody>
                    <a:bodyPr/>
                    <a:lstStyle/>
                    <a:p>
                      <a:pPr algn="ctr" fontAlgn="b"/>
                      <a:r>
                        <a:rPr lang="en-US" sz="1400" b="1" i="0" u="none" strike="noStrike" dirty="0" smtClean="0">
                          <a:solidFill>
                            <a:schemeClr val="bg1"/>
                          </a:solidFill>
                          <a:effectLst/>
                          <a:latin typeface="+mn-lt"/>
                        </a:rPr>
                        <a:t>Tractability</a:t>
                      </a:r>
                      <a:endParaRPr lang="en-US" sz="1400" b="1" i="0" u="none" strike="noStrike" dirty="0">
                        <a:solidFill>
                          <a:schemeClr val="bg1"/>
                        </a:solidFill>
                        <a:effectLst/>
                        <a:latin typeface="+mn-lt"/>
                      </a:endParaRPr>
                    </a:p>
                  </a:txBody>
                  <a:tcPr anchor="b">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Provide </a:t>
                      </a:r>
                      <a:r>
                        <a:rPr lang="en-US" sz="1400" dirty="0">
                          <a:solidFill>
                            <a:schemeClr val="bg1"/>
                          </a:solidFill>
                          <a:effectLst/>
                          <a:latin typeface="+mn-lt"/>
                          <a:ea typeface="Century Schoolbook"/>
                          <a:cs typeface="Century Schoolbook"/>
                        </a:rPr>
                        <a:t>alternative text for </a:t>
                      </a:r>
                      <a:r>
                        <a:rPr lang="en-US" sz="1400" dirty="0" smtClean="0">
                          <a:solidFill>
                            <a:schemeClr val="bg1"/>
                          </a:solidFill>
                          <a:effectLst/>
                          <a:latin typeface="+mn-lt"/>
                          <a:ea typeface="Century Schoolbook"/>
                          <a:cs typeface="Century Schoolbook"/>
                        </a:rPr>
                        <a:t>images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2,170,588</a:t>
                      </a:r>
                      <a:endParaRPr lang="en-US" sz="1400" dirty="0">
                        <a:solidFill>
                          <a:schemeClr val="bg1"/>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30%</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(32%)</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10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Provide </a:t>
                      </a:r>
                      <a:r>
                        <a:rPr lang="en-US" sz="1400" dirty="0">
                          <a:solidFill>
                            <a:schemeClr val="bg1"/>
                          </a:solidFill>
                          <a:effectLst/>
                          <a:latin typeface="+mn-lt"/>
                          <a:ea typeface="Century Schoolbook"/>
                          <a:cs typeface="Century Schoolbook"/>
                        </a:rPr>
                        <a:t>valid labels for form </a:t>
                      </a:r>
                      <a:r>
                        <a:rPr lang="en-US" sz="1400" dirty="0" smtClean="0">
                          <a:solidFill>
                            <a:schemeClr val="bg1"/>
                          </a:solidFill>
                          <a:effectLst/>
                          <a:latin typeface="+mn-lt"/>
                          <a:ea typeface="Century Schoolbook"/>
                          <a:cs typeface="Century Schoolbook"/>
                        </a:rPr>
                        <a:t>fields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671,125</a:t>
                      </a:r>
                      <a:endParaRPr lang="en-US" sz="1400" dirty="0">
                        <a:solidFill>
                          <a:schemeClr val="bg1"/>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19%</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(20%)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10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Avoid </a:t>
                      </a:r>
                      <a:r>
                        <a:rPr lang="en-US" sz="1400" dirty="0">
                          <a:solidFill>
                            <a:schemeClr val="bg1"/>
                          </a:solidFill>
                          <a:effectLst/>
                          <a:latin typeface="+mn-lt"/>
                          <a:ea typeface="Century Schoolbook"/>
                          <a:cs typeface="Century Schoolbook"/>
                        </a:rPr>
                        <a:t>the sole use of device dependent event </a:t>
                      </a:r>
                      <a:r>
                        <a:rPr lang="en-US" sz="1400" dirty="0" smtClean="0">
                          <a:solidFill>
                            <a:schemeClr val="bg1"/>
                          </a:solidFill>
                          <a:effectLst/>
                          <a:latin typeface="+mn-lt"/>
                          <a:ea typeface="Century Schoolbook"/>
                          <a:cs typeface="Century Schoolbook"/>
                        </a:rPr>
                        <a:t>handlers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625,295</a:t>
                      </a:r>
                      <a:endParaRPr lang="en-US" sz="1400" dirty="0">
                        <a:solidFill>
                          <a:schemeClr val="bg1"/>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10%</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(5%)</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8</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Provide </a:t>
                      </a:r>
                      <a:r>
                        <a:rPr lang="en-US" sz="1400" dirty="0">
                          <a:solidFill>
                            <a:schemeClr val="bg1"/>
                          </a:solidFill>
                          <a:effectLst/>
                          <a:latin typeface="+mn-lt"/>
                          <a:ea typeface="Century Schoolbook"/>
                          <a:cs typeface="Century Schoolbook"/>
                        </a:rPr>
                        <a:t>valid, concise, and meaningful alternative text for image </a:t>
                      </a:r>
                      <a:r>
                        <a:rPr lang="en-US" sz="1400" dirty="0" smtClean="0">
                          <a:solidFill>
                            <a:schemeClr val="bg1"/>
                          </a:solidFill>
                          <a:effectLst/>
                          <a:latin typeface="+mn-lt"/>
                          <a:ea typeface="Century Schoolbook"/>
                          <a:cs typeface="Century Schoolbook"/>
                        </a:rPr>
                        <a:t>buttons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301,101</a:t>
                      </a:r>
                      <a:endParaRPr lang="en-US" sz="1400" dirty="0">
                        <a:solidFill>
                          <a:schemeClr val="bg1"/>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19%</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(10%)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6</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Ensure </a:t>
                      </a:r>
                      <a:r>
                        <a:rPr lang="en-US" sz="1400" dirty="0">
                          <a:solidFill>
                            <a:schemeClr val="bg1"/>
                          </a:solidFill>
                          <a:effectLst/>
                          <a:latin typeface="+mn-lt"/>
                          <a:ea typeface="Century Schoolbook"/>
                          <a:cs typeface="Century Schoolbook"/>
                        </a:rPr>
                        <a:t>frame titles are </a:t>
                      </a:r>
                      <a:r>
                        <a:rPr lang="en-US" sz="1400" dirty="0" smtClean="0">
                          <a:solidFill>
                            <a:schemeClr val="bg1"/>
                          </a:solidFill>
                          <a:effectLst/>
                          <a:latin typeface="+mn-lt"/>
                          <a:ea typeface="Century Schoolbook"/>
                          <a:cs typeface="Century Schoolbook"/>
                        </a:rPr>
                        <a:t>meaningful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118,147</a:t>
                      </a:r>
                      <a:endParaRPr lang="en-US" sz="1400" dirty="0">
                        <a:solidFill>
                          <a:schemeClr val="bg1"/>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9</a:t>
                      </a:r>
                      <a:r>
                        <a:rPr lang="en-US" sz="1400" dirty="0" smtClean="0">
                          <a:solidFill>
                            <a:schemeClr val="bg1"/>
                          </a:solidFill>
                          <a:effectLst/>
                          <a:latin typeface="+mn-lt"/>
                          <a:ea typeface="Century Schoolbook"/>
                          <a:cs typeface="Century Schoolbook"/>
                        </a:rPr>
                        <a:t>%</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(8%)</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7</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Ensure link text is meaningful within context </a:t>
                      </a:r>
                      <a:r>
                        <a:rPr lang="en-US" sz="1100" dirty="0" smtClean="0">
                          <a:solidFill>
                            <a:srgbClr val="C8C8C8"/>
                          </a:solidFill>
                          <a:effectLst/>
                          <a:latin typeface="+mn-lt"/>
                          <a:ea typeface="Century Schoolbook"/>
                          <a:cs typeface="Century Schoolbook"/>
                        </a:rPr>
                        <a: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2,881,976</a:t>
                      </a:r>
                      <a:endParaRPr lang="en-US" sz="1400" dirty="0">
                        <a:solidFill>
                          <a:schemeClr val="bg1"/>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54%</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6</a:t>
                      </a:r>
                      <a:endParaRPr lang="en-US" sz="1400" dirty="0">
                        <a:solidFill>
                          <a:schemeClr val="bg1"/>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6</a:t>
                      </a:r>
                      <a:endParaRPr lang="en-US" sz="1400" dirty="0">
                        <a:solidFill>
                          <a:schemeClr val="bg1"/>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Ensure </a:t>
                      </a:r>
                      <a:r>
                        <a:rPr lang="en-US" sz="1400" dirty="0" err="1">
                          <a:solidFill>
                            <a:schemeClr val="bg1"/>
                          </a:solidFill>
                          <a:effectLst/>
                          <a:latin typeface="+mn-lt"/>
                          <a:ea typeface="Century Schoolbook"/>
                          <a:cs typeface="Century Schoolbook"/>
                        </a:rPr>
                        <a:t>hr</a:t>
                      </a:r>
                      <a:r>
                        <a:rPr lang="en-US" sz="1400" dirty="0">
                          <a:solidFill>
                            <a:schemeClr val="bg1"/>
                          </a:solidFill>
                          <a:effectLst/>
                          <a:latin typeface="+mn-lt"/>
                          <a:ea typeface="Century Schoolbook"/>
                          <a:cs typeface="Century Schoolbook"/>
                        </a:rPr>
                        <a:t> elements utilize relative </a:t>
                      </a:r>
                      <a:r>
                        <a:rPr lang="en-US" sz="1400" dirty="0" smtClean="0">
                          <a:solidFill>
                            <a:schemeClr val="bg1"/>
                          </a:solidFill>
                          <a:effectLst/>
                          <a:latin typeface="+mn-lt"/>
                          <a:ea typeface="Century Schoolbook"/>
                          <a:cs typeface="Century Schoolbook"/>
                        </a:rPr>
                        <a:t>sizing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2,042</a:t>
                      </a:r>
                      <a:endParaRPr lang="en-US" sz="1400" dirty="0">
                        <a:solidFill>
                          <a:schemeClr val="bg1"/>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0</a:t>
                      </a:r>
                      <a:r>
                        <a:rPr lang="en-US" sz="1400" dirty="0" smtClean="0">
                          <a:solidFill>
                            <a:schemeClr val="bg1"/>
                          </a:solidFill>
                          <a:effectLst/>
                          <a:latin typeface="+mn-lt"/>
                          <a:ea typeface="Century Schoolbook"/>
                          <a:cs typeface="Century Schoolbook"/>
                        </a:rPr>
                        <a:t>%</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4</a:t>
                      </a: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Avoid </a:t>
                      </a:r>
                      <a:r>
                        <a:rPr lang="en-US" sz="1400" dirty="0">
                          <a:solidFill>
                            <a:schemeClr val="bg1"/>
                          </a:solidFill>
                          <a:effectLst/>
                          <a:latin typeface="+mn-lt"/>
                          <a:ea typeface="Century Schoolbook"/>
                          <a:cs typeface="Century Schoolbook"/>
                        </a:rPr>
                        <a:t>unnecessary use of heading </a:t>
                      </a:r>
                      <a:r>
                        <a:rPr lang="en-US" sz="1400" dirty="0" smtClean="0">
                          <a:solidFill>
                            <a:schemeClr val="bg1"/>
                          </a:solidFill>
                          <a:effectLst/>
                          <a:latin typeface="+mn-lt"/>
                          <a:ea typeface="Century Schoolbook"/>
                          <a:cs typeface="Century Schoolbook"/>
                        </a:rPr>
                        <a:t>elements </a:t>
                      </a:r>
                      <a:r>
                        <a:rPr lang="en-US" sz="1100" dirty="0" smtClean="0">
                          <a:solidFill>
                            <a:srgbClr val="C8C8C8"/>
                          </a:solidFill>
                          <a:effectLst/>
                          <a:latin typeface="+mn-lt"/>
                          <a:ea typeface="Century Schoolbook"/>
                          <a:cs typeface="Century Schoolbook"/>
                        </a:rPr>
                        <a:t>(1(T))</a:t>
                      </a:r>
                      <a:endParaRPr lang="en-US" sz="1400" dirty="0">
                        <a:solidFill>
                          <a:srgbClr val="C8C8C8"/>
                        </a:solidFill>
                        <a:effectLst/>
                        <a:latin typeface="+mn-lt"/>
                        <a:ea typeface="Century Schoolbook"/>
                        <a:cs typeface="Century Schoolbook"/>
                      </a:endParaRPr>
                    </a:p>
                  </a:txBody>
                  <a:tcPr marL="0" marR="0" marT="0" marB="0"/>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814,490</a:t>
                      </a:r>
                      <a:endParaRPr lang="en-US" sz="1400" dirty="0">
                        <a:solidFill>
                          <a:schemeClr val="bg1"/>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smtClean="0">
                          <a:solidFill>
                            <a:schemeClr val="bg1"/>
                          </a:solidFill>
                          <a:effectLst/>
                          <a:latin typeface="+mn-lt"/>
                          <a:ea typeface="Century Schoolbook"/>
                          <a:cs typeface="Century Schoolbook"/>
                        </a:rPr>
                        <a:t>8%</a:t>
                      </a:r>
                      <a:br>
                        <a:rPr lang="en-US" sz="1400" dirty="0" smtClean="0">
                          <a:solidFill>
                            <a:schemeClr val="bg1"/>
                          </a:solidFill>
                          <a:effectLst/>
                          <a:latin typeface="+mn-lt"/>
                          <a:ea typeface="Century Schoolbook"/>
                          <a:cs typeface="Century Schoolbook"/>
                        </a:rPr>
                      </a:br>
                      <a:r>
                        <a:rPr lang="en-US" sz="1100" dirty="0" smtClean="0">
                          <a:solidFill>
                            <a:srgbClr val="C8C8C8"/>
                          </a:solidFill>
                          <a:effectLst/>
                          <a:latin typeface="+mn-lt"/>
                          <a:ea typeface="Century Schoolbook"/>
                          <a:cs typeface="Century Schoolbook"/>
                        </a:rPr>
                        <a:t>(10%)</a:t>
                      </a:r>
                      <a:endParaRPr lang="en-US" sz="1400" dirty="0">
                        <a:solidFill>
                          <a:srgbClr val="C8C8C8"/>
                        </a:solidFill>
                        <a:effectLst/>
                        <a:latin typeface="+mn-lt"/>
                        <a:ea typeface="Century Schoolbook"/>
                        <a:cs typeface="Century Schoolbook"/>
                      </a:endParaRPr>
                    </a:p>
                  </a:txBody>
                  <a:tcPr marL="0" marR="0" marT="0" marB="0">
                    <a:noFill/>
                  </a:tcPr>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3</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solidFill>
                      <a:schemeClr val="tx1">
                        <a:alpha val="20000"/>
                      </a:schemeClr>
                    </a:solidFill>
                  </a:tcPr>
                </a:tc>
              </a:tr>
            </a:tbl>
          </a:graphicData>
        </a:graphic>
      </p:graphicFrame>
    </p:spTree>
    <p:extLst>
      <p:ext uri="{BB962C8B-B14F-4D97-AF65-F5344CB8AC3E}">
        <p14:creationId xmlns:p14="http://schemas.microsoft.com/office/powerpoint/2010/main" val="412338440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Deque</a:t>
            </a:r>
            <a:r>
              <a:rPr lang="en-US" dirty="0" smtClean="0"/>
              <a:t> University</a:t>
            </a:r>
            <a:endParaRPr lang="en-US" dirty="0"/>
          </a:p>
        </p:txBody>
      </p:sp>
      <p:sp>
        <p:nvSpPr>
          <p:cNvPr id="3" name="Content Placeholder 2"/>
          <p:cNvSpPr>
            <a:spLocks noGrp="1"/>
          </p:cNvSpPr>
          <p:nvPr>
            <p:ph idx="1"/>
          </p:nvPr>
        </p:nvSpPr>
        <p:spPr/>
        <p:txBody>
          <a:bodyPr/>
          <a:lstStyle/>
          <a:p>
            <a:r>
              <a:rPr lang="en-US" dirty="0" smtClean="0"/>
              <a:t>Web accessibility training from </a:t>
            </a:r>
            <a:r>
              <a:rPr lang="en-US" dirty="0" err="1" smtClean="0"/>
              <a:t>Deque</a:t>
            </a:r>
            <a:endParaRPr lang="en-US" dirty="0" smtClean="0"/>
          </a:p>
          <a:p>
            <a:r>
              <a:rPr lang="en-US" dirty="0" smtClean="0"/>
              <a:t>Online and Instructor-led classes</a:t>
            </a:r>
          </a:p>
          <a:p>
            <a:r>
              <a:rPr lang="en-US" dirty="0" smtClean="0"/>
              <a:t>Curriculum packages and boot camps</a:t>
            </a:r>
          </a:p>
          <a:p>
            <a:r>
              <a:rPr lang="en-US" dirty="0">
                <a:hlinkClick r:id="rId2"/>
              </a:rPr>
              <a:t>https://dequeuniversity.com</a:t>
            </a:r>
            <a:r>
              <a:rPr lang="en-US" dirty="0" smtClean="0">
                <a:hlinkClick r:id="rId2"/>
              </a:rPr>
              <a:t>/</a:t>
            </a:r>
            <a:endParaRPr lang="en-US" dirty="0"/>
          </a:p>
        </p:txBody>
      </p:sp>
    </p:spTree>
    <p:extLst>
      <p:ext uri="{BB962C8B-B14F-4D97-AF65-F5344CB8AC3E}">
        <p14:creationId xmlns:p14="http://schemas.microsoft.com/office/powerpoint/2010/main" val="4002446659"/>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Tree>
    <p:extLst>
      <p:ext uri="{BB962C8B-B14F-4D97-AF65-F5344CB8AC3E}">
        <p14:creationId xmlns:p14="http://schemas.microsoft.com/office/powerpoint/2010/main" val="1736071935"/>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Meeting</a:t>
            </a:r>
            <a:endParaRPr lang="en-US" dirty="0"/>
          </a:p>
        </p:txBody>
      </p:sp>
      <p:sp>
        <p:nvSpPr>
          <p:cNvPr id="3" name="Content Placeholder 2"/>
          <p:cNvSpPr>
            <a:spLocks noGrp="1"/>
          </p:cNvSpPr>
          <p:nvPr>
            <p:ph idx="1"/>
          </p:nvPr>
        </p:nvSpPr>
        <p:spPr/>
        <p:txBody>
          <a:bodyPr anchor="ctr">
            <a:normAutofit/>
          </a:bodyPr>
          <a:lstStyle/>
          <a:p>
            <a:pPr marL="0" indent="0">
              <a:buNone/>
            </a:pPr>
            <a:r>
              <a:rPr lang="en-US" sz="3600" b="1" dirty="0" smtClean="0"/>
              <a:t>Tuesday, July 14, 2015</a:t>
            </a:r>
          </a:p>
          <a:p>
            <a:pPr marL="0" indent="0">
              <a:buNone/>
            </a:pPr>
            <a:r>
              <a:rPr lang="en-US" sz="3600" dirty="0" smtClean="0"/>
              <a:t>Time:</a:t>
            </a:r>
          </a:p>
          <a:p>
            <a:pPr marL="0" indent="0">
              <a:buNone/>
            </a:pPr>
            <a:r>
              <a:rPr lang="en-US" sz="3600" dirty="0" smtClean="0"/>
              <a:t>	2:30–4:30 PM</a:t>
            </a:r>
          </a:p>
          <a:p>
            <a:pPr marL="0" indent="0">
              <a:buNone/>
            </a:pPr>
            <a:r>
              <a:rPr lang="en-US" sz="3600" dirty="0" smtClean="0"/>
              <a:t>Location:</a:t>
            </a:r>
          </a:p>
          <a:p>
            <a:pPr marL="0" indent="0">
              <a:buNone/>
            </a:pPr>
            <a:r>
              <a:rPr lang="en-US" sz="3600" dirty="0" smtClean="0"/>
              <a:t>	Landon State </a:t>
            </a:r>
            <a:r>
              <a:rPr lang="en-US" sz="3600" dirty="0"/>
              <a:t>Office Building</a:t>
            </a:r>
          </a:p>
          <a:p>
            <a:pPr marL="0" indent="0">
              <a:buNone/>
            </a:pPr>
            <a:r>
              <a:rPr lang="en-US" sz="3600" dirty="0"/>
              <a:t>	Room </a:t>
            </a:r>
            <a:r>
              <a:rPr lang="en-US" sz="3600" dirty="0" smtClean="0"/>
              <a:t>509</a:t>
            </a:r>
            <a:br>
              <a:rPr lang="en-US" sz="3600" dirty="0" smtClean="0"/>
            </a:br>
            <a:r>
              <a:rPr lang="en-US" sz="3600" dirty="0" smtClean="0"/>
              <a:t>	900 </a:t>
            </a:r>
            <a:r>
              <a:rPr lang="en-US" sz="3600" dirty="0"/>
              <a:t>SW Jackson Street</a:t>
            </a:r>
          </a:p>
        </p:txBody>
      </p:sp>
    </p:spTree>
    <p:extLst>
      <p:ext uri="{BB962C8B-B14F-4D97-AF65-F5344CB8AC3E}">
        <p14:creationId xmlns:p14="http://schemas.microsoft.com/office/powerpoint/2010/main" val="22764608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AMP Training</a:t>
            </a:r>
            <a:endParaRPr lang="en-US" dirty="0"/>
          </a:p>
        </p:txBody>
      </p:sp>
      <p:sp>
        <p:nvSpPr>
          <p:cNvPr id="3" name="Content Placeholder 2"/>
          <p:cNvSpPr>
            <a:spLocks noGrp="1"/>
          </p:cNvSpPr>
          <p:nvPr>
            <p:ph idx="1"/>
          </p:nvPr>
        </p:nvSpPr>
        <p:spPr/>
        <p:txBody>
          <a:bodyPr/>
          <a:lstStyle/>
          <a:p>
            <a:r>
              <a:rPr lang="en-US" dirty="0" smtClean="0"/>
              <a:t>Held another AMP Training session last month</a:t>
            </a:r>
          </a:p>
          <a:p>
            <a:r>
              <a:rPr lang="en-US" dirty="0" smtClean="0"/>
              <a:t>Trained 13 people from 10 organizations</a:t>
            </a:r>
          </a:p>
          <a:p>
            <a:r>
              <a:rPr lang="en-US" dirty="0" smtClean="0"/>
              <a:t>The next session is scheduled for </a:t>
            </a:r>
            <a:r>
              <a:rPr lang="en-US" b="1" dirty="0" smtClean="0"/>
              <a:t>Thursday, June 11</a:t>
            </a:r>
          </a:p>
          <a:p>
            <a:r>
              <a:rPr lang="en-US" dirty="0" smtClean="0"/>
              <a:t>Info </a:t>
            </a:r>
            <a:r>
              <a:rPr lang="en-US" dirty="0"/>
              <a:t>and registration at </a:t>
            </a:r>
            <a:r>
              <a:rPr lang="en-US" dirty="0">
                <a:hlinkClick r:id="rId2"/>
              </a:rPr>
              <a:t>http://</a:t>
            </a:r>
            <a:r>
              <a:rPr lang="en-US" dirty="0" smtClean="0">
                <a:hlinkClick r:id="rId2"/>
              </a:rPr>
              <a:t>oits.ks.gov/kpat/tool/training</a:t>
            </a:r>
            <a:endParaRPr lang="en-US" dirty="0" smtClean="0"/>
          </a:p>
        </p:txBody>
      </p:sp>
    </p:spTree>
    <p:extLst>
      <p:ext uri="{BB962C8B-B14F-4D97-AF65-F5344CB8AC3E}">
        <p14:creationId xmlns:p14="http://schemas.microsoft.com/office/powerpoint/2010/main" val="81901870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91600" y="164592"/>
            <a:ext cx="7269520" cy="685800"/>
          </a:xfrm>
        </p:spPr>
        <p:txBody>
          <a:bodyPr/>
          <a:lstStyle/>
          <a:p>
            <a:r>
              <a:rPr lang="en-US" dirty="0" smtClean="0"/>
              <a:t>AMP Release</a:t>
            </a:r>
            <a:endParaRPr lang="en-US" dirty="0"/>
          </a:p>
        </p:txBody>
      </p:sp>
      <p:sp>
        <p:nvSpPr>
          <p:cNvPr id="5" name="Content Placeholder 4"/>
          <p:cNvSpPr>
            <a:spLocks noGrp="1"/>
          </p:cNvSpPr>
          <p:nvPr>
            <p:ph idx="1"/>
          </p:nvPr>
        </p:nvSpPr>
        <p:spPr/>
        <p:txBody>
          <a:bodyPr>
            <a:normAutofit/>
          </a:bodyPr>
          <a:lstStyle/>
          <a:p>
            <a:r>
              <a:rPr lang="en-US" dirty="0" smtClean="0"/>
              <a:t>AMP has been updated to the Winter 2015 Release since we last met.</a:t>
            </a:r>
          </a:p>
          <a:p>
            <a:pPr lvl="1"/>
            <a:r>
              <a:rPr lang="en-US" dirty="0" smtClean="0"/>
              <a:t>Features include:</a:t>
            </a:r>
          </a:p>
          <a:p>
            <a:pPr lvl="2"/>
            <a:r>
              <a:rPr lang="en-US" dirty="0" smtClean="0"/>
              <a:t>Editable instance severity</a:t>
            </a:r>
          </a:p>
          <a:p>
            <a:pPr lvl="2"/>
            <a:r>
              <a:rPr lang="en-US" dirty="0" smtClean="0"/>
              <a:t>Ability to attach screenshots to reports for individual violation instances</a:t>
            </a:r>
          </a:p>
          <a:p>
            <a:pPr lvl="1"/>
            <a:r>
              <a:rPr lang="en-US" dirty="0" smtClean="0"/>
              <a:t>Info on what’s new at </a:t>
            </a:r>
            <a:r>
              <a:rPr lang="en-US" dirty="0" smtClean="0">
                <a:hlinkClick r:id="rId3"/>
              </a:rPr>
              <a:t>http://bit.ly/1HRCbif</a:t>
            </a:r>
            <a:endParaRPr lang="en-US" dirty="0" smtClean="0"/>
          </a:p>
          <a:p>
            <a:pPr lvl="1"/>
            <a:r>
              <a:rPr lang="en-US" dirty="0"/>
              <a:t>Demo video at </a:t>
            </a:r>
            <a:r>
              <a:rPr lang="en-US" dirty="0">
                <a:hlinkClick r:id="rId4"/>
              </a:rPr>
              <a:t>https://</a:t>
            </a:r>
            <a:r>
              <a:rPr lang="en-US" dirty="0" smtClean="0">
                <a:hlinkClick r:id="rId4"/>
              </a:rPr>
              <a:t>youtu.be/X0JMPrdhjVU</a:t>
            </a:r>
            <a:endParaRPr lang="en-US" dirty="0"/>
          </a:p>
        </p:txBody>
      </p:sp>
    </p:spTree>
    <p:extLst>
      <p:ext uri="{BB962C8B-B14F-4D97-AF65-F5344CB8AC3E}">
        <p14:creationId xmlns:p14="http://schemas.microsoft.com/office/powerpoint/2010/main" val="287594411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AMP for Mobile</a:t>
            </a:r>
            <a:endParaRPr lang="en-US" dirty="0"/>
          </a:p>
        </p:txBody>
      </p:sp>
      <p:sp>
        <p:nvSpPr>
          <p:cNvPr id="3" name="Content Placeholder 2"/>
          <p:cNvSpPr>
            <a:spLocks noGrp="1"/>
          </p:cNvSpPr>
          <p:nvPr>
            <p:ph idx="1"/>
          </p:nvPr>
        </p:nvSpPr>
        <p:spPr/>
        <p:txBody>
          <a:bodyPr/>
          <a:lstStyle/>
          <a:p>
            <a:r>
              <a:rPr lang="en-US" dirty="0" smtClean="0"/>
              <a:t>New product from SSB BART Group</a:t>
            </a:r>
          </a:p>
          <a:p>
            <a:r>
              <a:rPr lang="en-US" dirty="0" smtClean="0"/>
              <a:t>Beta release</a:t>
            </a:r>
          </a:p>
          <a:p>
            <a:r>
              <a:rPr lang="en-US" dirty="0" smtClean="0"/>
              <a:t>Tests accessibility of mobile apps and content</a:t>
            </a:r>
          </a:p>
          <a:p>
            <a:pPr lvl="1"/>
            <a:r>
              <a:rPr lang="en-US" dirty="0" smtClean="0"/>
              <a:t>Tests native mobile and hybrid apps</a:t>
            </a:r>
          </a:p>
          <a:p>
            <a:pPr lvl="1"/>
            <a:r>
              <a:rPr lang="en-US" dirty="0" smtClean="0"/>
              <a:t>Tests the on-device experience</a:t>
            </a:r>
          </a:p>
          <a:p>
            <a:pPr lvl="1"/>
            <a:r>
              <a:rPr lang="en-US" smtClean="0"/>
              <a:t>Supports iOS and Android</a:t>
            </a:r>
          </a:p>
          <a:p>
            <a:r>
              <a:rPr lang="en-US" smtClean="0"/>
              <a:t>Seamlessly integrated with AMP</a:t>
            </a:r>
            <a:endParaRPr lang="en-US" dirty="0"/>
          </a:p>
        </p:txBody>
      </p:sp>
    </p:spTree>
    <p:extLst>
      <p:ext uri="{BB962C8B-B14F-4D97-AF65-F5344CB8AC3E}">
        <p14:creationId xmlns:p14="http://schemas.microsoft.com/office/powerpoint/2010/main" val="197509590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AMP for Mobile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Partnership with IBM</a:t>
            </a:r>
          </a:p>
          <a:p>
            <a:pPr lvl="1"/>
            <a:r>
              <a:rPr lang="en-US" dirty="0" smtClean="0"/>
              <a:t>Incorporates IBM </a:t>
            </a:r>
            <a:r>
              <a:rPr lang="en-US" dirty="0" err="1" smtClean="0"/>
              <a:t>AbilityLab</a:t>
            </a:r>
            <a:r>
              <a:rPr lang="en-US" dirty="0" smtClean="0"/>
              <a:t> Mobile Accessibility Checker</a:t>
            </a:r>
          </a:p>
          <a:p>
            <a:r>
              <a:rPr lang="en-US" dirty="0" smtClean="0"/>
              <a:t>Offered as an add-on to the AMP Enterprise License</a:t>
            </a:r>
          </a:p>
          <a:p>
            <a:r>
              <a:rPr lang="en-US" dirty="0" smtClean="0"/>
              <a:t>More information:</a:t>
            </a:r>
          </a:p>
          <a:p>
            <a:pPr lvl="1"/>
            <a:r>
              <a:rPr lang="en-US" dirty="0" smtClean="0"/>
              <a:t>Home page</a:t>
            </a:r>
            <a:r>
              <a:rPr lang="en-US" dirty="0"/>
              <a:t>: </a:t>
            </a:r>
            <a:r>
              <a:rPr lang="en-US" dirty="0">
                <a:hlinkClick r:id="rId3"/>
              </a:rPr>
              <a:t>http://</a:t>
            </a:r>
            <a:r>
              <a:rPr lang="en-US" dirty="0" smtClean="0">
                <a:hlinkClick r:id="rId3"/>
              </a:rPr>
              <a:t>info.ssbbartgroup.com/AMPforMobile.html</a:t>
            </a:r>
            <a:endParaRPr lang="en-US" dirty="0" smtClean="0"/>
          </a:p>
          <a:p>
            <a:pPr lvl="1"/>
            <a:r>
              <a:rPr lang="en-US" dirty="0" smtClean="0"/>
              <a:t>Blog announcement</a:t>
            </a:r>
            <a:r>
              <a:rPr lang="en-US" dirty="0"/>
              <a:t>: </a:t>
            </a:r>
            <a:r>
              <a:rPr lang="en-US" dirty="0">
                <a:hlinkClick r:id="rId4"/>
              </a:rPr>
              <a:t>http://www.ssbbartgroup.com/blog/amp-for-mobile-is-here</a:t>
            </a:r>
            <a:r>
              <a:rPr lang="en-US" dirty="0" smtClean="0">
                <a:hlinkClick r:id="rId4"/>
              </a:rPr>
              <a:t>/</a:t>
            </a:r>
            <a:endParaRPr lang="en-US" dirty="0" smtClean="0"/>
          </a:p>
          <a:p>
            <a:pPr lvl="1"/>
            <a:r>
              <a:rPr lang="en-US" dirty="0" smtClean="0"/>
              <a:t>Press release</a:t>
            </a:r>
            <a:r>
              <a:rPr lang="en-US" dirty="0"/>
              <a:t>: </a:t>
            </a:r>
            <a:r>
              <a:rPr lang="en-US" dirty="0">
                <a:hlinkClick r:id="rId5"/>
              </a:rPr>
              <a:t>http://</a:t>
            </a:r>
            <a:r>
              <a:rPr lang="en-US" dirty="0" smtClean="0">
                <a:hlinkClick r:id="rId5"/>
              </a:rPr>
              <a:t>prn.to/1IKGoEz</a:t>
            </a:r>
            <a:endParaRPr lang="en-US" dirty="0" smtClean="0"/>
          </a:p>
          <a:p>
            <a:pPr lvl="1"/>
            <a:r>
              <a:rPr lang="en-US" dirty="0" smtClean="0"/>
              <a:t>IBM </a:t>
            </a:r>
            <a:r>
              <a:rPr lang="en-US" dirty="0" err="1" smtClean="0"/>
              <a:t>AbilityLab</a:t>
            </a:r>
            <a:r>
              <a:rPr lang="en-US" dirty="0" smtClean="0"/>
              <a:t> Mobile Accessibility Checker</a:t>
            </a:r>
            <a:r>
              <a:rPr lang="en-US" dirty="0"/>
              <a:t>: </a:t>
            </a:r>
            <a:r>
              <a:rPr lang="en-US" dirty="0">
                <a:hlinkClick r:id="rId6"/>
              </a:rPr>
              <a:t>http://</a:t>
            </a:r>
            <a:r>
              <a:rPr lang="en-US" dirty="0" smtClean="0">
                <a:hlinkClick r:id="rId6"/>
              </a:rPr>
              <a:t>ibm.co/1Fipboh</a:t>
            </a:r>
            <a:endParaRPr lang="en-US" dirty="0" smtClean="0"/>
          </a:p>
          <a:p>
            <a:r>
              <a:rPr lang="en-US" dirty="0" smtClean="0"/>
              <a:t>Interest?</a:t>
            </a:r>
          </a:p>
        </p:txBody>
      </p:sp>
    </p:spTree>
    <p:extLst>
      <p:ext uri="{BB962C8B-B14F-4D97-AF65-F5344CB8AC3E}">
        <p14:creationId xmlns:p14="http://schemas.microsoft.com/office/powerpoint/2010/main" val="197509590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Accessibility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On February 26 the W3C Mobile Accessibility Task Force published a First Public Working Draft entitled </a:t>
            </a:r>
            <a:r>
              <a:rPr lang="en-US" i="1" dirty="0" smtClean="0"/>
              <a:t>Mobile Accessibility: How WCAG 2.0 and Other W3C/WAI Guidelines Apply to Mobile</a:t>
            </a:r>
            <a:r>
              <a:rPr lang="en-US" dirty="0" smtClean="0"/>
              <a:t>.</a:t>
            </a:r>
          </a:p>
          <a:p>
            <a:r>
              <a:rPr lang="en-US" dirty="0" smtClean="0"/>
              <a:t>Describes how WCAG applies to mobile, provide guidance on mobile accessibility issues, and links to WCAG Techniques that apply to mobile. Also highlights the relevance of UAAG and ATAG to mobile.</a:t>
            </a:r>
          </a:p>
          <a:p>
            <a:r>
              <a:rPr lang="en-US" dirty="0" smtClean="0"/>
              <a:t>Document: </a:t>
            </a:r>
            <a:r>
              <a:rPr lang="en-US" dirty="0" smtClean="0">
                <a:hlinkClick r:id="rId3"/>
              </a:rPr>
              <a:t>http</a:t>
            </a:r>
            <a:r>
              <a:rPr lang="en-US" dirty="0">
                <a:hlinkClick r:id="rId3"/>
              </a:rPr>
              <a:t>://</a:t>
            </a:r>
            <a:r>
              <a:rPr lang="en-US" dirty="0" smtClean="0">
                <a:hlinkClick r:id="rId3"/>
              </a:rPr>
              <a:t>bit.ly/1AOSDxn</a:t>
            </a:r>
            <a:endParaRPr lang="en-US" dirty="0" smtClean="0"/>
          </a:p>
          <a:p>
            <a:r>
              <a:rPr lang="en-US" dirty="0" smtClean="0"/>
              <a:t>Blog announcement</a:t>
            </a:r>
            <a:r>
              <a:rPr lang="en-US" dirty="0"/>
              <a:t>: </a:t>
            </a:r>
            <a:r>
              <a:rPr lang="en-US" dirty="0">
                <a:hlinkClick r:id="rId4"/>
              </a:rPr>
              <a:t>http://</a:t>
            </a:r>
            <a:r>
              <a:rPr lang="en-US" dirty="0" smtClean="0">
                <a:hlinkClick r:id="rId4"/>
              </a:rPr>
              <a:t>www.w3.org/blog/news/archives/4447</a:t>
            </a:r>
            <a:endParaRPr lang="en-US" dirty="0" smtClean="0"/>
          </a:p>
          <a:p>
            <a:endParaRPr lang="en-US" dirty="0"/>
          </a:p>
        </p:txBody>
      </p:sp>
    </p:spTree>
    <p:extLst>
      <p:ext uri="{BB962C8B-B14F-4D97-AF65-F5344CB8AC3E}">
        <p14:creationId xmlns:p14="http://schemas.microsoft.com/office/powerpoint/2010/main" val="3144973240"/>
      </p:ext>
    </p:extLst>
  </p:cSld>
  <p:clrMapOvr>
    <a:masterClrMapping/>
  </p:clrMapOvr>
  <p:transition/>
</p:sld>
</file>

<file path=ppt/theme/theme1.xml><?xml version="1.0" encoding="utf-8"?>
<a:theme xmlns:a="http://schemas.openxmlformats.org/drawingml/2006/main" name="OITS">
  <a:themeElements>
    <a:clrScheme name="Custom 2">
      <a:dk1>
        <a:sysClr val="windowText" lastClr="000000"/>
      </a:dk1>
      <a:lt1>
        <a:sysClr val="window" lastClr="FFFFFF"/>
      </a:lt1>
      <a:dk2>
        <a:srgbClr val="343434"/>
      </a:dk2>
      <a:lt2>
        <a:srgbClr val="EEECE1"/>
      </a:lt2>
      <a:accent1>
        <a:srgbClr val="9BBB59"/>
      </a:accent1>
      <a:accent2>
        <a:srgbClr val="F1AD02"/>
      </a:accent2>
      <a:accent3>
        <a:srgbClr val="C0504D"/>
      </a:accent3>
      <a:accent4>
        <a:srgbClr val="8064A2"/>
      </a:accent4>
      <a:accent5>
        <a:srgbClr val="4BACC6"/>
      </a:accent5>
      <a:accent6>
        <a:srgbClr val="F1AD02"/>
      </a:accent6>
      <a:hlink>
        <a:srgbClr val="F1AD02"/>
      </a:hlink>
      <a:folHlink>
        <a:srgbClr val="F0CD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cO8W/2gkdrRsoSWsBDlIy3F7xZg=" PDFTag="H2" order="_x0031_"/>
  <Shape xmlns="" id="eNYoPZsq3r9xaO6Gk686ihNLttw=" PDFTag=""/>
  <Shape xmlns="" id="nd7T0SEwaMvc1vE3X3CvCrEU6KQ=" PDFTag="H2" order="_x0031_"/>
  <Shape xmlns="" id="jcUuy3C4TQ0YARThFJr6NYV6URI=" PDFTag=""/>
  <Shape xmlns="" id="lB2AxQC9zuVOCurrXlZi7QB6szQ=" PDFTag="H2" order="_x0031_"/>
  <Shape xmlns="" id="tG2DklbH/hYhsheL1xK7gFfhLBk=" PDFTag="" order="_x0031_"/>
  <Shape xmlns="" id="6EG4IwUETzeLkNfvxQ4w01Lb6Oc=" PDFTag="H2" order="_x0031_"/>
  <Shape xmlns="" id="btW8a/hCdwN5n+hHIP7apiAMFXs=" PDFTag="" order="_x0031_"/>
  <Shape xmlns="" id="yZqVxhDrP2QCblfiR5aNcGT8iQI=" PDFTag="H1" Artifact="_x0030_" order="_x0031_"/>
  <Shape xmlns="" id="dEASjHSo6lar80b+i0cCvmRcigA=" PDFTag="H2" Artifact="_x0030_" order="_x0032_"/>
  <Shape xmlns="" id="4Yn7pjkeILvjzTCiW0hSi8aGqd0=" PDFTag="H2" order="_x0031_"/>
  <Shape xmlns="" id="b+UUPPAPxCgGvtT1whtgJmbWZx0=" PDFTag="H2" order="_x0031_"/>
  <Shape xmlns="" id="TeOKQzPnCvr3Ls4sAuJmatE0+LQ=" PDFTag="P" Artifact="_x0030_" order="_x0032_"/>
  <Shape xmlns="" id="O3hu90DE+iSBnMLExIEFc3Vg4Uo=" PDFTag="H2" order="_x0031_"/>
  <Shape xmlns="" id="P5Y2Q7BdEAZkB7PetW+0MReG2rI=" PDFTag="P" order="_x0032_"/>
  <Shape xmlns="" id="wt83yZjzPHlTvpildN/o1svACa4=" PDFTag="H2" order="_x0031_"/>
  <Shape xmlns="" id="Z4w2ics5bjqJPzdzcoFDP4HOBzo=" PDFTag="P" order="_x0032_"/>
  <Shape xmlns="" id="5ZT7l/BxJu2HJ4paRSabD2lCm00=" PDFTag="H2" order="_x0031_"/>
  <Shape xmlns="" id="ddL5n9Le3JuFqOx8t9kiVFxFnqU=" PDFTag="P" order="_x0032_"/>
  <Shape xmlns="" id="AB9E/9YsG1Eja6fvs6BWkBzczkU=" PDFTag="H2" order="_x0031_"/>
  <Shape xmlns="" id="pg7ClJs+NInuUcn/6dEKr2vqBWI=" PDFTag="P" order="_x0032_"/>
  <Shape xmlns="" id="sr4NqKIoEJGaxOi46OpuJ+OLXeo=" PDFTag="H2" order="_x0031_"/>
  <Shape xmlns="" id="j/fQAm+HE+lrS6tVycDGKKYNjRw=" PDFTag="P" order="_x0032_"/>
  <Shape xmlns="" id="Sp3EDu14LjWrjb7P1scplb9vT74=" PDFTag="H2" order="_x0031_"/>
  <Shape xmlns="" id="ftigaNqcjhazdtnkMqky9Wu+xqw=" PDFTag="P" order="_x0032_"/>
  <Shape xmlns="" id="1cyvssX6aUXfYKDtv2/Fopw1PF8=" PDFTag="H2" order="_x0031_"/>
  <Shape xmlns="" id="9peahEMoTJourDoL/PDyYxwdWB0=" PDFTag="P" Artifact="_x0030_" order="_x0033_"/>
  <Shape xmlns="" id="x8leeUMB0gQ38qPqMRG3092oFcc=" PDFTag="Figure" Artifact="_x0030_" inline="no" validated="yes" order="_x0032_"/>
  <Shape xmlns="" id="B4oYQrJrNBtG/8gS915dwHQFYVo=" PDFTag="H2" order="_x0031_"/>
  <Shape xmlns="" id="xR5KIQKV8OP5EMDPFVpmAAXYlNY=" PDFTag="P" order="_x0032_"/>
  <Shape xmlns="" id="76FeC0ECtA70YqPKe+stdueAlzE=" PDFTag="H2" order="_x0031_"/>
  <Shape xmlns="" id="Fv+Ky7LgYwYy6qb6/HPNWTlllNE=" PDFTag="P" order="_x0032_"/>
  <Shape xmlns="" id="1R9OnrZLJY/a37d/W7HnjUbOlqM=" PDFTag="H2" order="_x0031_"/>
  <Shape xmlns="" id="3C3PViQUG7gdA5ZrH1UGzUfFkwA=" PDFTag="P" order="_x0032_"/>
  <Shape xmlns="" id="BuBKm8CMVbENxRTNYwxv8UfTKOg=" PDFTag="H2" order="_x0031_"/>
  <Shape xmlns="" id="vPlktnHlM2ncQ3vFPmjTidXwgMI=" PDFTag="P" order="_x0032_"/>
  <Shape xmlns="" id="ToT2kx17xvDh+lroQGrl+8Td7WM=" PDFTag="H2" order="_x0031_"/>
  <Shape xmlns="" id="w03FH3/TRg67g+L/i8whi9g+PQU=" PDFTag="P" order="_x0032_"/>
  <Shape xmlns="" id="KcSWvHkYDg+UtqfdCw/gnpPnvvI=" order="_x0033_" PDFTag="_x005B_Artifact_x005D_" Artifact="_x0031_"/>
</PAW>
</file>

<file path=customXml/itemProps1.xml><?xml version="1.0" encoding="utf-8"?>
<ds:datastoreItem xmlns:ds="http://schemas.openxmlformats.org/officeDocument/2006/customXml" ds:itemID="{B4CED783-E688-4D3D-84C6-9C0E86813968}">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OITS.potx</Template>
  <TotalTime>23476</TotalTime>
  <Words>2428</Words>
  <Application>Microsoft Office PowerPoint</Application>
  <PresentationFormat>On-screen Show (4:3)</PresentationFormat>
  <Paragraphs>462</Paragraphs>
  <Slides>41</Slides>
  <Notes>22</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OITS</vt:lpstr>
      <vt:lpstr>Kansas Partnership for Accessible Technology</vt:lpstr>
      <vt:lpstr>Kansas State Capitol Kiosks</vt:lpstr>
      <vt:lpstr>Status Updates and Announcements</vt:lpstr>
      <vt:lpstr>Deque University</vt:lpstr>
      <vt:lpstr>AMP Training</vt:lpstr>
      <vt:lpstr>AMP Release</vt:lpstr>
      <vt:lpstr>AMP for Mobile</vt:lpstr>
      <vt:lpstr>AMP for Mobile</vt:lpstr>
      <vt:lpstr>Mobile Accessibility</vt:lpstr>
      <vt:lpstr>DOJ ANPRM</vt:lpstr>
      <vt:lpstr>DOJ ANPRM &amp; NASCIO</vt:lpstr>
      <vt:lpstr>Other NASCIO Activity</vt:lpstr>
      <vt:lpstr>PDAA</vt:lpstr>
      <vt:lpstr>State ADA Coordinator Report</vt:lpstr>
      <vt:lpstr>ICT Standards and Guidelines</vt:lpstr>
      <vt:lpstr>ICT Standards and Guidelines</vt:lpstr>
      <vt:lpstr>Timeline</vt:lpstr>
      <vt:lpstr>Next Steps</vt:lpstr>
      <vt:lpstr>Documents Released</vt:lpstr>
      <vt:lpstr>Structure and Organization</vt:lpstr>
      <vt:lpstr>Structure and Organization</vt:lpstr>
      <vt:lpstr>Highlighted Issues</vt:lpstr>
      <vt:lpstr>Broad Application of WCAG 2.0</vt:lpstr>
      <vt:lpstr>Delineation of Covered Electronic Content</vt:lpstr>
      <vt:lpstr>Delineation of Covered Electronic Content</vt:lpstr>
      <vt:lpstr>Expanded Interoperability Requirements</vt:lpstr>
      <vt:lpstr>Requirement for RTT Functionality</vt:lpstr>
      <vt:lpstr>Functional Performance Criteria</vt:lpstr>
      <vt:lpstr>Miscellaneous Notes</vt:lpstr>
      <vt:lpstr>KPAT Response</vt:lpstr>
      <vt:lpstr>Accessibility Status of State of Kansas Websites</vt:lpstr>
      <vt:lpstr>Assessment</vt:lpstr>
      <vt:lpstr>Pages</vt:lpstr>
      <vt:lpstr>Numbers of Violations</vt:lpstr>
      <vt:lpstr>Violation Severity</vt:lpstr>
      <vt:lpstr>Most Frequent Violations (by Pages Affected)</vt:lpstr>
      <vt:lpstr>Most Frequent Violations (by Violation Count)</vt:lpstr>
      <vt:lpstr>Most Severe Violations</vt:lpstr>
      <vt:lpstr>Most Tractable Violations</vt:lpstr>
      <vt:lpstr>Open Discussion</vt:lpstr>
      <vt:lpstr>Next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KPAT April 9, 2013 Meeting Presentation</dc:title>
  <dc:creator>Cole.Robison@ks.gov</dc:creator>
  <cp:lastModifiedBy>Cole Robison</cp:lastModifiedBy>
  <cp:revision>378</cp:revision>
  <dcterms:created xsi:type="dcterms:W3CDTF">2011-05-09T15:14:44Z</dcterms:created>
  <dcterms:modified xsi:type="dcterms:W3CDTF">2015-04-15T18:40:02Z</dcterms:modified>
</cp:coreProperties>
</file>