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5"/>
  </p:notesMasterIdLst>
  <p:sldIdLst>
    <p:sldId id="256" r:id="rId3"/>
    <p:sldId id="394" r:id="rId4"/>
    <p:sldId id="433" r:id="rId5"/>
    <p:sldId id="434" r:id="rId6"/>
    <p:sldId id="333" r:id="rId7"/>
    <p:sldId id="396" r:id="rId8"/>
    <p:sldId id="398" r:id="rId9"/>
    <p:sldId id="435" r:id="rId10"/>
    <p:sldId id="436" r:id="rId11"/>
    <p:sldId id="404" r:id="rId12"/>
    <p:sldId id="406" r:id="rId13"/>
    <p:sldId id="407" r:id="rId14"/>
    <p:sldId id="409" r:id="rId15"/>
    <p:sldId id="437" r:id="rId16"/>
    <p:sldId id="438" r:id="rId17"/>
    <p:sldId id="439" r:id="rId18"/>
    <p:sldId id="440" r:id="rId19"/>
    <p:sldId id="441" r:id="rId20"/>
    <p:sldId id="442" r:id="rId21"/>
    <p:sldId id="443" r:id="rId22"/>
    <p:sldId id="444" r:id="rId23"/>
    <p:sldId id="445" r:id="rId24"/>
    <p:sldId id="446" r:id="rId25"/>
    <p:sldId id="309" r:id="rId26"/>
    <p:sldId id="447" r:id="rId27"/>
    <p:sldId id="448" r:id="rId28"/>
    <p:sldId id="449" r:id="rId29"/>
    <p:sldId id="450" r:id="rId30"/>
    <p:sldId id="451" r:id="rId31"/>
    <p:sldId id="452" r:id="rId32"/>
    <p:sldId id="279" r:id="rId33"/>
    <p:sldId id="289" r:id="rId3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e Robison" initials="CDR"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898989"/>
    <a:srgbClr val="717174"/>
    <a:srgbClr val="E62E26"/>
    <a:srgbClr val="0072BC"/>
    <a:srgbClr val="55A1D2"/>
    <a:srgbClr val="AAD0E9"/>
    <a:srgbClr val="F7B85C"/>
    <a:srgbClr val="00A256"/>
    <a:srgbClr val="3BA0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437" autoAdjust="0"/>
    <p:restoredTop sz="88476" autoAdjust="0"/>
  </p:normalViewPr>
  <p:slideViewPr>
    <p:cSldViewPr showGuides="1">
      <p:cViewPr varScale="1">
        <p:scale>
          <a:sx n="91" d="100"/>
          <a:sy n="91" d="100"/>
        </p:scale>
        <p:origin x="-162" y="-102"/>
      </p:cViewPr>
      <p:guideLst>
        <p:guide orient="horz"/>
        <p:guide/>
      </p:guideLst>
    </p:cSldViewPr>
  </p:slideViewPr>
  <p:outlineViewPr>
    <p:cViewPr>
      <p:scale>
        <a:sx n="33" d="100"/>
        <a:sy n="33" d="100"/>
      </p:scale>
      <p:origin x="0" y="6612"/>
    </p:cViewPr>
  </p:outlineViewPr>
  <p:notesTextViewPr>
    <p:cViewPr>
      <p:scale>
        <a:sx n="100" d="100"/>
        <a:sy n="100" d="100"/>
      </p:scale>
      <p:origin x="0" y="0"/>
    </p:cViewPr>
  </p:notesTextViewPr>
  <p:sorterViewPr>
    <p:cViewPr>
      <p:scale>
        <a:sx n="80" d="100"/>
        <a:sy n="80" d="100"/>
      </p:scale>
      <p:origin x="0" y="3852"/>
    </p:cViewPr>
  </p:sorter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A723967-CE7D-4A71-A8B4-FC81B008E3AE}" type="datetimeFigureOut">
              <a:rPr lang="fr-FR"/>
              <a:pPr>
                <a:defRPr/>
              </a:pPr>
              <a:t>14/07/2015</a:t>
            </a:fld>
            <a:endParaRPr lang="fr-F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655695-19F4-4A33-8651-718F84746D26}" type="slidenum">
              <a:rPr lang="fr-FR"/>
              <a:pPr>
                <a:defRPr/>
              </a:pPr>
              <a:t>‹#›</a:t>
            </a:fld>
            <a:endParaRPr lang="fr-FR" dirty="0"/>
          </a:p>
        </p:txBody>
      </p:sp>
    </p:spTree>
    <p:extLst>
      <p:ext uri="{BB962C8B-B14F-4D97-AF65-F5344CB8AC3E}">
        <p14:creationId xmlns:p14="http://schemas.microsoft.com/office/powerpoint/2010/main" val="5178836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Will email more</a:t>
            </a:r>
            <a:r>
              <a:rPr lang="en-US" baseline="0" dirty="0" smtClean="0"/>
              <a:t> info</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a:t>
            </a:fld>
            <a:endParaRPr lang="fr-FR" dirty="0"/>
          </a:p>
        </p:txBody>
      </p:sp>
    </p:spTree>
    <p:extLst>
      <p:ext uri="{BB962C8B-B14F-4D97-AF65-F5344CB8AC3E}">
        <p14:creationId xmlns:p14="http://schemas.microsoft.com/office/powerpoint/2010/main" val="3104237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NASCIO inquiry mentioned last time apparently didn’t amount to anything after all (at least not yet).</a:t>
            </a:r>
          </a:p>
          <a:p>
            <a:endParaRPr lang="en-US" baseline="0" dirty="0" smtClean="0"/>
          </a:p>
          <a:p>
            <a:r>
              <a:rPr lang="en-US" baseline="0" dirty="0" smtClean="0"/>
              <a:t>http://go.usa.gov/3f3PJ → </a:t>
            </a:r>
            <a:r>
              <a:rPr lang="en-US" sz="1200" dirty="0" smtClean="0"/>
              <a:t>http://www.reginfo.gov/public/do/eAgendaViewRule?pubId=201504&amp;RIN=1190-AA65</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5</a:t>
            </a:fld>
            <a:endParaRPr lang="fr-FR" dirty="0"/>
          </a:p>
        </p:txBody>
      </p:sp>
    </p:spTree>
    <p:extLst>
      <p:ext uri="{BB962C8B-B14F-4D97-AF65-F5344CB8AC3E}">
        <p14:creationId xmlns:p14="http://schemas.microsoft.com/office/powerpoint/2010/main" val="218064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“Document</a:t>
            </a:r>
            <a:r>
              <a:rPr lang="en-US" baseline="0" dirty="0" smtClean="0"/>
              <a:t> Accessibility” was this morning.</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6</a:t>
            </a:fld>
            <a:endParaRPr lang="fr-FR" dirty="0"/>
          </a:p>
        </p:txBody>
      </p:sp>
    </p:spTree>
    <p:extLst>
      <p:ext uri="{BB962C8B-B14F-4D97-AF65-F5344CB8AC3E}">
        <p14:creationId xmlns:p14="http://schemas.microsoft.com/office/powerpoint/2010/main" val="4238833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http://bit.ly/1goPVcC → </a:t>
            </a:r>
            <a:r>
              <a:rPr lang="en-US" dirty="0" smtClean="0"/>
              <a:t>https://helpdesk.ssbbartgroup.com/hc/en-us/articles/203840879-AMP-Spring-2015-What-s-New</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7</a:t>
            </a:fld>
            <a:endParaRPr lang="fr-FR" dirty="0"/>
          </a:p>
        </p:txBody>
      </p:sp>
    </p:spTree>
    <p:extLst>
      <p:ext uri="{BB962C8B-B14F-4D97-AF65-F5344CB8AC3E}">
        <p14:creationId xmlns:p14="http://schemas.microsoft.com/office/powerpoint/2010/main" val="1092776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Interest?</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8</a:t>
            </a:fld>
            <a:endParaRPr lang="fr-FR" dirty="0"/>
          </a:p>
        </p:txBody>
      </p:sp>
    </p:spTree>
    <p:extLst>
      <p:ext uri="{BB962C8B-B14F-4D97-AF65-F5344CB8AC3E}">
        <p14:creationId xmlns:p14="http://schemas.microsoft.com/office/powerpoint/2010/main" val="2138678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508 of the Rehabilitation Act</a:t>
            </a:r>
          </a:p>
          <a:p>
            <a:r>
              <a:rPr lang="en-US" dirty="0" smtClean="0"/>
              <a:t>Section 255 of the Telecommunications Act</a:t>
            </a:r>
          </a:p>
          <a:p>
            <a:endParaRPr lang="en-US" dirty="0" smtClean="0"/>
          </a:p>
          <a:p>
            <a:r>
              <a:rPr lang="en-US" dirty="0" smtClean="0"/>
              <a:t>http://go.usa.gov/3WcfA → http://www.access-board.gov/guidelines-and-standards/communications-and-it/about-the-ict-refresh</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12</a:t>
            </a:fld>
            <a:endParaRPr lang="fr-FR" dirty="0"/>
          </a:p>
        </p:txBody>
      </p:sp>
    </p:spTree>
    <p:extLst>
      <p:ext uri="{BB962C8B-B14F-4D97-AF65-F5344CB8AC3E}">
        <p14:creationId xmlns:p14="http://schemas.microsoft.com/office/powerpoint/2010/main" val="2536607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http://go.usa.gov/3Wcf9 </a:t>
            </a:r>
            <a:r>
              <a:rPr lang="en-US" baseline="0" dirty="0" smtClean="0"/>
              <a:t>→ </a:t>
            </a:r>
            <a:r>
              <a:rPr lang="en-US" dirty="0" smtClean="0"/>
              <a:t>http://www.regulations.gov/#!docketDetail;D=ATBCB-2015-0002</a:t>
            </a:r>
          </a:p>
          <a:p>
            <a:r>
              <a:rPr lang="en-US" dirty="0" smtClean="0"/>
              <a:t>http://go.usa.gov/39rfj </a:t>
            </a:r>
            <a:r>
              <a:rPr lang="en-US" baseline="0" dirty="0" smtClean="0"/>
              <a:t>→ http://www.regulations.gov/#!documentDetail;D=ATBCB-2015-0002-0052</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13</a:t>
            </a:fld>
            <a:endParaRPr lang="fr-FR" dirty="0"/>
          </a:p>
        </p:txBody>
      </p:sp>
    </p:spTree>
    <p:extLst>
      <p:ext uri="{BB962C8B-B14F-4D97-AF65-F5344CB8AC3E}">
        <p14:creationId xmlns:p14="http://schemas.microsoft.com/office/powerpoint/2010/main" val="3837421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24</a:t>
            </a:fld>
            <a:endParaRPr lang="fr-FR" dirty="0"/>
          </a:p>
        </p:txBody>
      </p:sp>
    </p:spTree>
    <p:extLst>
      <p:ext uri="{BB962C8B-B14F-4D97-AF65-F5344CB8AC3E}">
        <p14:creationId xmlns:p14="http://schemas.microsoft.com/office/powerpoint/2010/main" val="35224523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9101E-D915-4EE5-8B23-9FDE91499882}" type="slidenum">
              <a:rPr lang="en-US" smtClean="0"/>
              <a:pPr/>
              <a:t>32</a:t>
            </a:fld>
            <a:endParaRPr lang="en-US"/>
          </a:p>
        </p:txBody>
      </p:sp>
    </p:spTree>
    <p:extLst>
      <p:ext uri="{BB962C8B-B14F-4D97-AF65-F5344CB8AC3E}">
        <p14:creationId xmlns:p14="http://schemas.microsoft.com/office/powerpoint/2010/main" val="449058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fr-F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3239717-3A9E-4EE9-B526-A250208D2F8A}" type="datetimeFigureOut">
              <a:rPr lang="fr-FR"/>
              <a:pPr>
                <a:defRPr/>
              </a:pPr>
              <a:t>14/07/2015</a:t>
            </a:fld>
            <a:endParaRPr lang="fr-FR"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56327D7-3B07-4F06-8103-74D6D6F06E13}" type="slidenum">
              <a:rPr lang="fr-FR"/>
              <a:pPr>
                <a:defRPr/>
              </a:pPr>
              <a:t>‹#›</a:t>
            </a:fld>
            <a:endParaRPr lang="fr-F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F732B1F-E52A-4BF9-8CCC-BA7E13C93834}" type="datetimeFigureOut">
              <a:rPr lang="fr-FR"/>
              <a:pPr>
                <a:defRPr/>
              </a:pPr>
              <a:t>14/07/2015</a:t>
            </a:fld>
            <a:endParaRPr lang="fr-FR"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01CF40E-01F6-4311-A266-80EEA2838C0E}" type="slidenum">
              <a:rPr lang="fr-FR"/>
              <a:pPr>
                <a:defRPr/>
              </a:pPr>
              <a:t>‹#›</a:t>
            </a:fld>
            <a:endParaRPr lang="fr-F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CAF9ED5-0AE2-49BF-8A64-9A446670FCC1}" type="datetimeFigureOut">
              <a:rPr lang="fr-FR"/>
              <a:pPr>
                <a:defRPr/>
              </a:pPr>
              <a:t>14/07/2015</a:t>
            </a:fld>
            <a:endParaRPr lang="fr-FR"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48B0FA7-BAB9-4431-8F0F-FCEEB415456B}" type="slidenum">
              <a:rPr lang="fr-FR"/>
              <a:pPr>
                <a:defRPr/>
              </a:pPr>
              <a:t>‹#›</a:t>
            </a:fld>
            <a:endParaRPr lang="fr-F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E32B7D9-73C5-4611-BE3E-BA9C341544D2}" type="datetimeFigureOut">
              <a:rPr lang="fr-FR"/>
              <a:pPr>
                <a:defRPr/>
              </a:pPr>
              <a:t>14/07/2015</a:t>
            </a:fld>
            <a:endParaRPr lang="fr-FR"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64BD93F-B79A-490B-95A5-07E07F614D1A}" type="slidenum">
              <a:rPr lang="fr-FR"/>
              <a:pPr>
                <a:defRPr/>
              </a:pPr>
              <a:t>‹#›</a:t>
            </a:fld>
            <a:endParaRPr lang="fr-F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265257F-1982-4C87-8393-D72C01404573}" type="datetimeFigureOut">
              <a:rPr lang="fr-FR"/>
              <a:pPr>
                <a:defRPr/>
              </a:pPr>
              <a:t>14/07/2015</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6318FB6-C1AF-4B6F-AB35-47F4B1AE2706}" type="slidenum">
              <a:rPr lang="fr-FR"/>
              <a:pPr>
                <a:defRPr/>
              </a:pPr>
              <a:t>‹#›</a:t>
            </a:fld>
            <a:endParaRPr lang="fr-F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Drag picture to placeholder or click icon to add</a:t>
            </a:r>
            <a:endParaRPr lang="fr-FR"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122D4F2-120E-4475-9477-F0D58FCAC0EB}" type="datetimeFigureOut">
              <a:rPr lang="fr-FR"/>
              <a:pPr>
                <a:defRPr/>
              </a:pPr>
              <a:t>14/07/2015</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E1AE213-C0F7-42A1-B7C1-FC1EEC477DE0}" type="slidenum">
              <a:rPr lang="fr-FR"/>
              <a:pPr>
                <a:defRPr/>
              </a:pPr>
              <a:t>‹#›</a:t>
            </a:fld>
            <a:endParaRPr lang="fr-F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21408" y="164592"/>
            <a:ext cx="6839712"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fr-FR" dirty="0"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smtClean="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4647" y="116540"/>
            <a:ext cx="1092278" cy="7921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r" rtl="0" eaLnBrk="1" fontAlgn="base" hangingPunct="1">
        <a:spcBef>
          <a:spcPct val="0"/>
        </a:spcBef>
        <a:spcAft>
          <a:spcPct val="0"/>
        </a:spcAft>
        <a:defRPr sz="4400" kern="1200">
          <a:solidFill>
            <a:schemeClr val="bg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Wingdings" pitchFamily="2" charset="2"/>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go.usa.gov/3Wcf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go.usa.gov/3Wcf9"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go.usa.gov/39rfj"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w3.org/TR/mwbp-wcag/" TargetMode="External"/><Relationship Id="rId2" Type="http://schemas.openxmlformats.org/officeDocument/2006/relationships/hyperlink" Target="http://www.w3.org/TR/mobile-bp/" TargetMode="External"/><Relationship Id="rId1" Type="http://schemas.openxmlformats.org/officeDocument/2006/relationships/slideLayout" Target="../slideLayouts/slideLayout2.xml"/><Relationship Id="rId5" Type="http://schemas.openxmlformats.org/officeDocument/2006/relationships/hyperlink" Target="http://www.w3.org/TR/mobile-accessibility-mapping/" TargetMode="External"/><Relationship Id="rId4" Type="http://schemas.openxmlformats.org/officeDocument/2006/relationships/hyperlink" Target="http://www.w3.org/TR/mwabp/"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w3.org/WAI/mobile/overlap.html" TargetMode="External"/><Relationship Id="rId2" Type="http://schemas.openxmlformats.org/officeDocument/2006/relationships/hyperlink" Target="http://www.w3.org/WAI/mobile/" TargetMode="External"/><Relationship Id="rId1" Type="http://schemas.openxmlformats.org/officeDocument/2006/relationships/slideLayout" Target="../slideLayouts/slideLayout2.xml"/><Relationship Id="rId4" Type="http://schemas.openxmlformats.org/officeDocument/2006/relationships/hyperlink" Target="http://www.w3.org/WAI/mobile/experiences.html"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info.ssbbartgroup.com/AMP-for-Mobile.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oits.ks.gov/kpat/resources#mobi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ada.gov/ada_25th_anniversary"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go.usa.gov/3f3PJ"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william.griffiths@dcf.ks.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oits.ks.gov/kpat/tool/training"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bit.ly/1goPVc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youtu.be/X0JMPrdhjVU"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equidox.c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urveymonkey.com/r/NTJX2FT" TargetMode="External"/><Relationship Id="rId2" Type="http://schemas.openxmlformats.org/officeDocument/2006/relationships/hyperlink" Target="http://webaim.org/projects/screenreadersurvey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Kansas Partnership for Accessible Technology</a:t>
            </a:r>
            <a:endParaRPr lang="en-US" dirty="0"/>
          </a:p>
        </p:txBody>
      </p:sp>
      <p:sp>
        <p:nvSpPr>
          <p:cNvPr id="3" name="Subtitle 2"/>
          <p:cNvSpPr>
            <a:spLocks noGrp="1"/>
          </p:cNvSpPr>
          <p:nvPr>
            <p:ph type="subTitle" idx="1"/>
          </p:nvPr>
        </p:nvSpPr>
        <p:spPr/>
        <p:txBody>
          <a:bodyPr/>
          <a:lstStyle/>
          <a:p>
            <a:r>
              <a:rPr lang="en-US" dirty="0" smtClean="0">
                <a:solidFill>
                  <a:srgbClr val="C8C8C8"/>
                </a:solidFill>
              </a:rPr>
              <a:t>July 14, 2015 Meeting</a:t>
            </a:r>
            <a:endParaRPr lang="en-US" dirty="0">
              <a:solidFill>
                <a:srgbClr val="C8C8C8"/>
              </a:solidFill>
            </a:endParaRPr>
          </a:p>
        </p:txBody>
      </p:sp>
    </p:spTree>
    <p:extLst>
      <p:ext uri="{BB962C8B-B14F-4D97-AF65-F5344CB8AC3E}">
        <p14:creationId xmlns:p14="http://schemas.microsoft.com/office/powerpoint/2010/main" val="314514432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938992"/>
          </a:xfrm>
        </p:spPr>
        <p:txBody>
          <a:bodyPr>
            <a:spAutoFit/>
          </a:bodyPr>
          <a:lstStyle/>
          <a:p>
            <a:r>
              <a:rPr lang="en-US" dirty="0" smtClean="0"/>
              <a:t>Communicating with Deaf and Hard of Hearing Individuals</a:t>
            </a:r>
            <a:endParaRPr lang="en-US" dirty="0"/>
          </a:p>
        </p:txBody>
      </p:sp>
      <p:sp>
        <p:nvSpPr>
          <p:cNvPr id="4" name="Text Placeholder 3"/>
          <p:cNvSpPr>
            <a:spLocks noGrp="1"/>
          </p:cNvSpPr>
          <p:nvPr>
            <p:ph type="body" idx="1"/>
          </p:nvPr>
        </p:nvSpPr>
        <p:spPr/>
        <p:txBody>
          <a:bodyPr/>
          <a:lstStyle/>
          <a:p>
            <a:r>
              <a:rPr lang="en-US" dirty="0" smtClean="0"/>
              <a:t>Robert Cooper</a:t>
            </a:r>
            <a:br>
              <a:rPr lang="en-US" dirty="0" smtClean="0"/>
            </a:br>
            <a:r>
              <a:rPr lang="en-US" dirty="0" smtClean="0"/>
              <a:t>Executive Director, Commission for the Deaf and Hard of Hearing</a:t>
            </a:r>
            <a:endParaRPr lang="en-US" dirty="0"/>
          </a:p>
        </p:txBody>
      </p:sp>
    </p:spTree>
    <p:extLst>
      <p:ext uri="{BB962C8B-B14F-4D97-AF65-F5344CB8AC3E}">
        <p14:creationId xmlns:p14="http://schemas.microsoft.com/office/powerpoint/2010/main" val="7837936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Standards and Guidelines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5558063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Review</a:t>
            </a:r>
            <a:endParaRPr lang="en-US" dirty="0"/>
          </a:p>
        </p:txBody>
      </p:sp>
      <p:sp>
        <p:nvSpPr>
          <p:cNvPr id="3" name="Content Placeholder 2"/>
          <p:cNvSpPr>
            <a:spLocks noGrp="1"/>
          </p:cNvSpPr>
          <p:nvPr>
            <p:ph idx="1"/>
          </p:nvPr>
        </p:nvSpPr>
        <p:spPr/>
        <p:txBody>
          <a:bodyPr>
            <a:normAutofit fontScale="70000" lnSpcReduction="20000"/>
          </a:bodyPr>
          <a:lstStyle/>
          <a:p>
            <a:r>
              <a:rPr lang="en-US" dirty="0"/>
              <a:t>Proposed Information and Communication Technology (ICT) Standards and </a:t>
            </a:r>
            <a:r>
              <a:rPr lang="en-US" dirty="0" smtClean="0"/>
              <a:t>Guidelines</a:t>
            </a:r>
          </a:p>
          <a:p>
            <a:r>
              <a:rPr lang="en-US" dirty="0" smtClean="0"/>
              <a:t>Latest stage in the rulemaking process for the update, or “refresh”, of the federal Section 508 standards and Section 255 guidelines</a:t>
            </a:r>
          </a:p>
          <a:p>
            <a:r>
              <a:rPr lang="en-US" dirty="0" smtClean="0"/>
              <a:t>Updates accessibility requirements for ICT in the federal sector covered by Section 508 and, jointly, telecommunications equipment subject to Section 255</a:t>
            </a:r>
          </a:p>
          <a:p>
            <a:r>
              <a:rPr lang="en-US" dirty="0" smtClean="0"/>
              <a:t>Highlighted changes:</a:t>
            </a:r>
          </a:p>
          <a:p>
            <a:pPr lvl="1"/>
            <a:r>
              <a:rPr lang="en-US" dirty="0" smtClean="0"/>
              <a:t>Broad application of WCAG 2.0</a:t>
            </a:r>
          </a:p>
          <a:p>
            <a:pPr lvl="1"/>
            <a:r>
              <a:rPr lang="en-US" dirty="0" smtClean="0"/>
              <a:t>Delineation of covered electronic content</a:t>
            </a:r>
          </a:p>
          <a:p>
            <a:pPr lvl="1"/>
            <a:r>
              <a:rPr lang="en-US" dirty="0" smtClean="0"/>
              <a:t>Expanded interoperability requirements</a:t>
            </a:r>
          </a:p>
          <a:p>
            <a:pPr lvl="1"/>
            <a:r>
              <a:rPr lang="en-US" dirty="0" smtClean="0"/>
              <a:t>Requirements for RTT functionality</a:t>
            </a:r>
          </a:p>
          <a:p>
            <a:r>
              <a:rPr lang="en-US" dirty="0" smtClean="0">
                <a:hlinkClick r:id="rId3"/>
              </a:rPr>
              <a:t>http</a:t>
            </a:r>
            <a:r>
              <a:rPr lang="en-US" dirty="0">
                <a:hlinkClick r:id="rId3"/>
              </a:rPr>
              <a:t>://</a:t>
            </a:r>
            <a:r>
              <a:rPr lang="en-US" dirty="0" smtClean="0">
                <a:hlinkClick r:id="rId3"/>
              </a:rPr>
              <a:t>go.usa.gov/3WcfA</a:t>
            </a:r>
            <a:endParaRPr lang="en-US" dirty="0"/>
          </a:p>
        </p:txBody>
      </p:sp>
    </p:spTree>
    <p:extLst>
      <p:ext uri="{BB962C8B-B14F-4D97-AF65-F5344CB8AC3E}">
        <p14:creationId xmlns:p14="http://schemas.microsoft.com/office/powerpoint/2010/main" val="17907177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Comments</a:t>
            </a:r>
            <a:endParaRPr lang="en-US" dirty="0"/>
          </a:p>
        </p:txBody>
      </p:sp>
      <p:sp>
        <p:nvSpPr>
          <p:cNvPr id="3" name="Content Placeholder 2"/>
          <p:cNvSpPr>
            <a:spLocks noGrp="1"/>
          </p:cNvSpPr>
          <p:nvPr>
            <p:ph idx="1"/>
          </p:nvPr>
        </p:nvSpPr>
        <p:spPr/>
        <p:txBody>
          <a:bodyPr>
            <a:normAutofit/>
          </a:bodyPr>
          <a:lstStyle/>
          <a:p>
            <a:r>
              <a:rPr lang="en-US" dirty="0"/>
              <a:t>Notice of Proposed Rulemaking (NPRM) published in February</a:t>
            </a:r>
          </a:p>
          <a:p>
            <a:r>
              <a:rPr lang="en-US" dirty="0" smtClean="0"/>
              <a:t>Public comment period ended May 28</a:t>
            </a:r>
          </a:p>
          <a:p>
            <a:r>
              <a:rPr lang="en-US" dirty="0"/>
              <a:t>Comments viewable at </a:t>
            </a:r>
            <a:r>
              <a:rPr lang="en-US" dirty="0">
                <a:hlinkClick r:id="rId3"/>
              </a:rPr>
              <a:t>http://</a:t>
            </a:r>
            <a:r>
              <a:rPr lang="en-US" dirty="0" smtClean="0">
                <a:hlinkClick r:id="rId3"/>
              </a:rPr>
              <a:t>go.usa.gov/3Wcf9</a:t>
            </a:r>
            <a:endParaRPr lang="en-US" dirty="0" smtClean="0"/>
          </a:p>
          <a:p>
            <a:pPr lvl="1"/>
            <a:r>
              <a:rPr lang="en-US" dirty="0" smtClean="0"/>
              <a:t>KPAT comment at </a:t>
            </a:r>
            <a:r>
              <a:rPr lang="x-none">
                <a:hlinkClick r:id="rId4"/>
              </a:rPr>
              <a:t>http://</a:t>
            </a:r>
            <a:r>
              <a:rPr lang="x-none" smtClean="0">
                <a:hlinkClick r:id="rId4"/>
              </a:rPr>
              <a:t>go.usa.gov/39rfj</a:t>
            </a:r>
            <a:endParaRPr lang="x-none"/>
          </a:p>
        </p:txBody>
      </p:sp>
    </p:spTree>
    <p:extLst>
      <p:ext uri="{BB962C8B-B14F-4D97-AF65-F5344CB8AC3E}">
        <p14:creationId xmlns:p14="http://schemas.microsoft.com/office/powerpoint/2010/main" val="169014063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Adapting ITEC Policy 1210</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7.0 PROCEDURES:</a:t>
            </a:r>
          </a:p>
          <a:p>
            <a:pPr marL="400050" lvl="1" indent="0">
              <a:buNone/>
            </a:pPr>
            <a:r>
              <a:rPr lang="en-US" dirty="0"/>
              <a:t>7.1 All Entity websites, web services, and web applications must, at a minimum, comply with:</a:t>
            </a:r>
          </a:p>
          <a:p>
            <a:pPr marL="800100" lvl="2" indent="0">
              <a:buNone/>
            </a:pPr>
            <a:r>
              <a:rPr lang="en-US" dirty="0"/>
              <a:t>7.1.1 W3C Web Content Accessibility Guidelines Level A and AA Success Criteria (http://www.w3.org/TR/WCAG/)</a:t>
            </a:r>
          </a:p>
          <a:p>
            <a:pPr marL="800100" lvl="2" indent="0">
              <a:buNone/>
            </a:pPr>
            <a:r>
              <a:rPr lang="en-US" dirty="0"/>
              <a:t>7.1.2 Section 508 Electronic and Information Technology Accessibility Standards, Web-based intranet and internet information and applications (36 CFR § 1194.22) (http://section508.gov/index.cfm?fuseAction=stdsdoc#Web</a:t>
            </a:r>
            <a:r>
              <a:rPr lang="en-US" dirty="0" smtClean="0"/>
              <a:t>)</a:t>
            </a:r>
            <a:endParaRPr lang="en-US" dirty="0"/>
          </a:p>
        </p:txBody>
      </p:sp>
    </p:spTree>
    <p:extLst>
      <p:ext uri="{BB962C8B-B14F-4D97-AF65-F5344CB8AC3E}">
        <p14:creationId xmlns:p14="http://schemas.microsoft.com/office/powerpoint/2010/main" val="403623521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4000" dirty="0"/>
              <a:t>Expanding Beyond Web Technologies</a:t>
            </a:r>
          </a:p>
        </p:txBody>
      </p:sp>
      <p:sp>
        <p:nvSpPr>
          <p:cNvPr id="3" name="Content Placeholder 2"/>
          <p:cNvSpPr>
            <a:spLocks noGrp="1"/>
          </p:cNvSpPr>
          <p:nvPr>
            <p:ph idx="1"/>
          </p:nvPr>
        </p:nvSpPr>
        <p:spPr/>
        <p:txBody>
          <a:bodyPr>
            <a:normAutofit fontScale="92500" lnSpcReduction="20000"/>
          </a:bodyPr>
          <a:lstStyle/>
          <a:p>
            <a:r>
              <a:rPr lang="en-US" dirty="0" smtClean="0"/>
              <a:t>ITEC 1210 applies only to web technologies; we do not have </a:t>
            </a:r>
            <a:r>
              <a:rPr lang="en-US" i="1" dirty="0" smtClean="0"/>
              <a:t>state</a:t>
            </a:r>
            <a:r>
              <a:rPr lang="en-US" dirty="0" smtClean="0"/>
              <a:t> policy for the accessibility of other IT.</a:t>
            </a:r>
          </a:p>
          <a:p>
            <a:r>
              <a:rPr lang="en-US" dirty="0" smtClean="0"/>
              <a:t>We have often mentioned in the past that we might want to consider addressing non-web IT accessibility.</a:t>
            </a:r>
          </a:p>
          <a:p>
            <a:r>
              <a:rPr lang="en-US" dirty="0" smtClean="0"/>
              <a:t>Adoption of the new ICT Standards and Guidelines might be a good time to do so, if we desire.</a:t>
            </a:r>
          </a:p>
          <a:p>
            <a:r>
              <a:rPr lang="en-US" dirty="0" smtClean="0"/>
              <a:t>Section 508 has always covered all IT, not just the web.</a:t>
            </a:r>
            <a:endParaRPr lang="en-US" dirty="0"/>
          </a:p>
        </p:txBody>
      </p:sp>
    </p:spTree>
    <p:extLst>
      <p:ext uri="{BB962C8B-B14F-4D97-AF65-F5344CB8AC3E}">
        <p14:creationId xmlns:p14="http://schemas.microsoft.com/office/powerpoint/2010/main" val="124038179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380" y="164592"/>
            <a:ext cx="8853740" cy="685800"/>
          </a:xfrm>
        </p:spPr>
        <p:txBody>
          <a:bodyPr/>
          <a:lstStyle/>
          <a:p>
            <a:r>
              <a:rPr lang="en-US" sz="4000" dirty="0" smtClean="0"/>
              <a:t>Current Section 508 Definition of E&amp;IT</a:t>
            </a:r>
            <a:endParaRPr lang="en-US" sz="4000" dirty="0"/>
          </a:p>
        </p:txBody>
      </p:sp>
      <p:sp>
        <p:nvSpPr>
          <p:cNvPr id="3" name="Content Placeholder 2"/>
          <p:cNvSpPr>
            <a:spLocks noGrp="1"/>
          </p:cNvSpPr>
          <p:nvPr>
            <p:ph idx="1"/>
          </p:nvPr>
        </p:nvSpPr>
        <p:spPr/>
        <p:txBody>
          <a:bodyPr>
            <a:normAutofit fontScale="62500" lnSpcReduction="20000"/>
          </a:bodyPr>
          <a:lstStyle/>
          <a:p>
            <a:pPr marL="0" indent="0">
              <a:buNone/>
            </a:pPr>
            <a:r>
              <a:rPr lang="en-US" b="1" i="1" dirty="0"/>
              <a:t>Electronic and information technology</a:t>
            </a:r>
            <a:r>
              <a:rPr lang="en-US" dirty="0"/>
              <a:t>. Includes information technology and any equipment or interconnected system or subsystem of equipment, that is used in the creation, conversion, or duplication of data or information. The term electronic and information technology includes, but is not limited to, telecommunications products (such as telephones), information kiosks and transaction machines, World Wide Web sites, multimedia, and office equipment such as copiers and fax machines. The term does not include any equipment that contains embedded information technology that is used as an integral part of the product, but the principal function of which is not the acquisition, storage, manipulation, management, movement, control, display, switching, interchange, transmission, or reception of data or information. For example, HVAC (heating, ventilation, and air conditioning) equipment such as thermostats or temperature control devices, and medical equipment where information technology is integral to its operation, are not information technology.</a:t>
            </a:r>
          </a:p>
        </p:txBody>
      </p:sp>
    </p:spTree>
    <p:extLst>
      <p:ext uri="{BB962C8B-B14F-4D97-AF65-F5344CB8AC3E}">
        <p14:creationId xmlns:p14="http://schemas.microsoft.com/office/powerpoint/2010/main" val="224868892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4000" dirty="0" smtClean="0"/>
              <a:t>Current Section 508 Definition of IT</a:t>
            </a:r>
            <a:endParaRPr lang="en-US" sz="4000" dirty="0"/>
          </a:p>
        </p:txBody>
      </p:sp>
      <p:sp>
        <p:nvSpPr>
          <p:cNvPr id="3" name="Content Placeholder 2"/>
          <p:cNvSpPr>
            <a:spLocks noGrp="1"/>
          </p:cNvSpPr>
          <p:nvPr>
            <p:ph idx="1"/>
          </p:nvPr>
        </p:nvSpPr>
        <p:spPr/>
        <p:txBody>
          <a:bodyPr>
            <a:normAutofit fontScale="92500" lnSpcReduction="20000"/>
          </a:bodyPr>
          <a:lstStyle/>
          <a:p>
            <a:pPr marL="0" indent="0">
              <a:buNone/>
            </a:pPr>
            <a:r>
              <a:rPr lang="en-US" b="1" i="1" dirty="0"/>
              <a:t>Information technology</a:t>
            </a:r>
            <a:r>
              <a:rPr lang="en-US" dirty="0"/>
              <a:t>. Any equipment or interconnected system or subsystem of equipment, that is used in the automatic acquisition, storage, manipulation, management, movement, control, display, switching, interchange, transmission, or reception of data or information. The term information technology includes computers, ancillary equipment, software, firmware and similar procedures, services (including support services), and related resources.</a:t>
            </a:r>
          </a:p>
        </p:txBody>
      </p:sp>
    </p:spTree>
    <p:extLst>
      <p:ext uri="{BB962C8B-B14F-4D97-AF65-F5344CB8AC3E}">
        <p14:creationId xmlns:p14="http://schemas.microsoft.com/office/powerpoint/2010/main" val="60831304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Section 508 Parts</a:t>
            </a:r>
            <a:endParaRPr lang="en-US" dirty="0"/>
          </a:p>
        </p:txBody>
      </p:sp>
      <p:sp>
        <p:nvSpPr>
          <p:cNvPr id="3" name="Content Placeholder 2"/>
          <p:cNvSpPr>
            <a:spLocks noGrp="1"/>
          </p:cNvSpPr>
          <p:nvPr>
            <p:ph idx="1"/>
          </p:nvPr>
        </p:nvSpPr>
        <p:spPr/>
        <p:txBody>
          <a:bodyPr/>
          <a:lstStyle/>
          <a:p>
            <a:r>
              <a:rPr lang="en-US" dirty="0"/>
              <a:t>1194.21 Software applications and operating </a:t>
            </a:r>
            <a:r>
              <a:rPr lang="en-US" dirty="0" smtClean="0"/>
              <a:t>systems</a:t>
            </a:r>
            <a:endParaRPr lang="en-US" dirty="0"/>
          </a:p>
          <a:p>
            <a:r>
              <a:rPr lang="en-US" dirty="0"/>
              <a:t>1194.22 Web-based intranet and internet information and </a:t>
            </a:r>
            <a:r>
              <a:rPr lang="en-US" dirty="0" smtClean="0"/>
              <a:t>applications</a:t>
            </a:r>
            <a:endParaRPr lang="en-US" dirty="0"/>
          </a:p>
          <a:p>
            <a:r>
              <a:rPr lang="en-US" dirty="0"/>
              <a:t>1194.23 Telecommunications </a:t>
            </a:r>
            <a:r>
              <a:rPr lang="en-US" dirty="0" smtClean="0"/>
              <a:t>products</a:t>
            </a:r>
            <a:endParaRPr lang="en-US" dirty="0"/>
          </a:p>
          <a:p>
            <a:r>
              <a:rPr lang="en-US" dirty="0"/>
              <a:t>1194.24 Video and multimedia </a:t>
            </a:r>
            <a:r>
              <a:rPr lang="en-US" dirty="0" smtClean="0"/>
              <a:t>products</a:t>
            </a:r>
            <a:endParaRPr lang="en-US" dirty="0"/>
          </a:p>
          <a:p>
            <a:r>
              <a:rPr lang="en-US" dirty="0"/>
              <a:t>1194.25 Self contained, closed </a:t>
            </a:r>
            <a:r>
              <a:rPr lang="en-US" dirty="0" smtClean="0"/>
              <a:t>products</a:t>
            </a:r>
            <a:endParaRPr lang="en-US" dirty="0"/>
          </a:p>
          <a:p>
            <a:r>
              <a:rPr lang="en-US" dirty="0"/>
              <a:t>1194.26 Desktop and portable </a:t>
            </a:r>
            <a:r>
              <a:rPr lang="en-US" dirty="0" smtClean="0"/>
              <a:t>computers</a:t>
            </a:r>
            <a:endParaRPr lang="en-US" dirty="0"/>
          </a:p>
        </p:txBody>
      </p:sp>
    </p:spTree>
    <p:extLst>
      <p:ext uri="{BB962C8B-B14F-4D97-AF65-F5344CB8AC3E}">
        <p14:creationId xmlns:p14="http://schemas.microsoft.com/office/powerpoint/2010/main" val="38681997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3600" dirty="0" smtClean="0"/>
              <a:t>Proposed ICT Refresh Definition of ICT</a:t>
            </a:r>
            <a:endParaRPr lang="en-US" sz="3600"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Information and Communication Technology (ICT). Information technology and other equipment, systems, technologies, or processes, for which the principal function is the creation, manipulation, storage, display, receipt, or transmission of electronic data and information, as well as any associated content. Examples of ICT include, but are not limited to: computers and peripheral equipment; information kiosks and transaction machines; telecommunications equipment; customer premises equipment; multifunction office machines; software; applications; websites; videos; and, electronic documents.</a:t>
            </a:r>
            <a:endParaRPr lang="en-US" dirty="0"/>
          </a:p>
        </p:txBody>
      </p:sp>
    </p:spTree>
    <p:extLst>
      <p:ext uri="{BB962C8B-B14F-4D97-AF65-F5344CB8AC3E}">
        <p14:creationId xmlns:p14="http://schemas.microsoft.com/office/powerpoint/2010/main" val="258624104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Updates and Announcements</a:t>
            </a:r>
            <a:endParaRPr lang="en-US" dirty="0"/>
          </a:p>
        </p:txBody>
      </p:sp>
    </p:spTree>
    <p:extLst>
      <p:ext uri="{BB962C8B-B14F-4D97-AF65-F5344CB8AC3E}">
        <p14:creationId xmlns:p14="http://schemas.microsoft.com/office/powerpoint/2010/main" val="293819291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4000" dirty="0" smtClean="0"/>
              <a:t>Proposed ICT Refresh Definition of IT</a:t>
            </a:r>
            <a:endParaRPr lang="en-US" sz="4000" dirty="0"/>
          </a:p>
        </p:txBody>
      </p:sp>
      <p:sp>
        <p:nvSpPr>
          <p:cNvPr id="3" name="Content Placeholder 2"/>
          <p:cNvSpPr>
            <a:spLocks noGrp="1"/>
          </p:cNvSpPr>
          <p:nvPr>
            <p:ph idx="1"/>
          </p:nvPr>
        </p:nvSpPr>
        <p:spPr/>
        <p:txBody>
          <a:bodyPr>
            <a:normAutofit fontScale="55000" lnSpcReduction="20000"/>
          </a:bodyPr>
          <a:lstStyle/>
          <a:p>
            <a:pPr marL="0" indent="0">
              <a:buNone/>
            </a:pPr>
            <a:r>
              <a:rPr lang="en-US" i="1" dirty="0"/>
              <a:t>Information technology.</a:t>
            </a:r>
            <a:r>
              <a:rPr lang="en-US" dirty="0"/>
              <a:t> Shall have the same meaning as the term “information technology” set forth in 40 U.S.C. 11101(6</a:t>
            </a:r>
            <a:r>
              <a:rPr lang="en-US" dirty="0" smtClean="0"/>
              <a:t>).</a:t>
            </a:r>
          </a:p>
          <a:p>
            <a:pPr marL="0" indent="0">
              <a:buNone/>
            </a:pPr>
            <a:r>
              <a:rPr lang="en-US" dirty="0"/>
              <a:t>40 U.S.C. 11101(6) </a:t>
            </a:r>
            <a:r>
              <a:rPr lang="en-US" dirty="0" smtClean="0"/>
              <a:t>(Public Buildings, Property, and Works) </a:t>
            </a:r>
            <a:r>
              <a:rPr lang="en-US" dirty="0"/>
              <a:t>reads:</a:t>
            </a:r>
          </a:p>
          <a:p>
            <a:pPr marL="515938" indent="-515938">
              <a:buNone/>
            </a:pPr>
            <a:r>
              <a:rPr lang="en-US" dirty="0" smtClean="0"/>
              <a:t>(6)	INFORMATION </a:t>
            </a:r>
            <a:r>
              <a:rPr lang="en-US" dirty="0"/>
              <a:t>TECHNOLOGY.—The term ‘‘information technology</a:t>
            </a:r>
            <a:r>
              <a:rPr lang="en-US" dirty="0" smtClean="0"/>
              <a:t>’’—</a:t>
            </a:r>
          </a:p>
          <a:p>
            <a:pPr marL="914400" lvl="1" indent="-514350">
              <a:buNone/>
            </a:pPr>
            <a:r>
              <a:rPr lang="en-US" dirty="0" smtClean="0"/>
              <a:t>(A)	with </a:t>
            </a:r>
            <a:r>
              <a:rPr lang="en-US" dirty="0"/>
              <a:t>respect to an executive agency means any equipment or interconnected system or subsystem of equipment, used in the automatic acquisition, storage, analysis, evaluation, manipulation, management, movement, control, display, switching, interchange, transmission, or reception of data or information by the executive agency, if the equipment is used by the executive agency directly or is used by a contractor under a contract with the executive agency that requires the use</a:t>
            </a:r>
            <a:r>
              <a:rPr lang="en-US" dirty="0" smtClean="0"/>
              <a:t>—</a:t>
            </a:r>
          </a:p>
          <a:p>
            <a:pPr marL="1258888" lvl="2" indent="-458788">
              <a:buNone/>
            </a:pPr>
            <a:r>
              <a:rPr lang="en-US" dirty="0" smtClean="0"/>
              <a:t>(i)	of </a:t>
            </a:r>
            <a:r>
              <a:rPr lang="en-US" dirty="0"/>
              <a:t>that equipment; </a:t>
            </a:r>
            <a:r>
              <a:rPr lang="en-US" dirty="0" smtClean="0"/>
              <a:t>or</a:t>
            </a:r>
          </a:p>
          <a:p>
            <a:pPr marL="1258888" lvl="2" indent="-458788">
              <a:buNone/>
            </a:pPr>
            <a:r>
              <a:rPr lang="en-US" dirty="0" smtClean="0"/>
              <a:t>(ii)	of </a:t>
            </a:r>
            <a:r>
              <a:rPr lang="en-US" dirty="0"/>
              <a:t>that equipment to a significant extent in the performance of a service or the furnishing of a product</a:t>
            </a:r>
            <a:r>
              <a:rPr lang="en-US" dirty="0" smtClean="0"/>
              <a:t>;</a:t>
            </a:r>
          </a:p>
          <a:p>
            <a:pPr marL="914400" lvl="1" indent="-514350">
              <a:buNone/>
            </a:pPr>
            <a:r>
              <a:rPr lang="en-US" dirty="0" smtClean="0"/>
              <a:t>(B)	includes </a:t>
            </a:r>
            <a:r>
              <a:rPr lang="en-US" dirty="0"/>
              <a:t>computers, ancillary equipment (including imaging peripherals, input, output, and storage devices necessary for security and surveillance), peripheral equipment designed to be controlled by the central processing unit of a computer, software, firmware and similar procedures, services (including support services), and related resources; </a:t>
            </a:r>
            <a:r>
              <a:rPr lang="en-US" dirty="0" smtClean="0"/>
              <a:t>but</a:t>
            </a:r>
          </a:p>
          <a:p>
            <a:pPr marL="914400" lvl="1" indent="-514350">
              <a:buNone/>
            </a:pPr>
            <a:r>
              <a:rPr lang="en-US" dirty="0" smtClean="0"/>
              <a:t>(C)	does </a:t>
            </a:r>
            <a:r>
              <a:rPr lang="en-US" dirty="0"/>
              <a:t>not include any equipment acquired by a federal contractor incidental to a federal contract.</a:t>
            </a:r>
            <a:endParaRPr lang="en-US" dirty="0" smtClean="0"/>
          </a:p>
        </p:txBody>
      </p:sp>
    </p:spTree>
    <p:extLst>
      <p:ext uri="{BB962C8B-B14F-4D97-AF65-F5344CB8AC3E}">
        <p14:creationId xmlns:p14="http://schemas.microsoft.com/office/powerpoint/2010/main" val="338599845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Proposed ICT Refresh Chapters</a:t>
            </a:r>
            <a:endParaRPr lang="en-US" dirty="0"/>
          </a:p>
        </p:txBody>
      </p:sp>
      <p:sp>
        <p:nvSpPr>
          <p:cNvPr id="3" name="Content Placeholder 2"/>
          <p:cNvSpPr>
            <a:spLocks noGrp="1"/>
          </p:cNvSpPr>
          <p:nvPr>
            <p:ph idx="1"/>
          </p:nvPr>
        </p:nvSpPr>
        <p:spPr/>
        <p:txBody>
          <a:bodyPr/>
          <a:lstStyle/>
          <a:p>
            <a:r>
              <a:rPr lang="en-US" dirty="0"/>
              <a:t>Chapter 4: Hardware</a:t>
            </a:r>
          </a:p>
          <a:p>
            <a:r>
              <a:rPr lang="en-US" dirty="0"/>
              <a:t>Chapter 5: Software</a:t>
            </a:r>
          </a:p>
          <a:p>
            <a:r>
              <a:rPr lang="en-US" dirty="0"/>
              <a:t>Chapter 6: Support Documentation and </a:t>
            </a:r>
            <a:r>
              <a:rPr lang="en-US" dirty="0" smtClean="0"/>
              <a:t>Services</a:t>
            </a:r>
            <a:endParaRPr lang="en-US" dirty="0"/>
          </a:p>
        </p:txBody>
      </p:sp>
    </p:spTree>
    <p:extLst>
      <p:ext uri="{BB962C8B-B14F-4D97-AF65-F5344CB8AC3E}">
        <p14:creationId xmlns:p14="http://schemas.microsoft.com/office/powerpoint/2010/main" val="102389047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States</a:t>
            </a:r>
            <a:endParaRPr lang="en-US" dirty="0"/>
          </a:p>
        </p:txBody>
      </p:sp>
      <p:sp>
        <p:nvSpPr>
          <p:cNvPr id="3" name="Content Placeholder 2"/>
          <p:cNvSpPr>
            <a:spLocks noGrp="1"/>
          </p:cNvSpPr>
          <p:nvPr>
            <p:ph idx="1"/>
          </p:nvPr>
        </p:nvSpPr>
        <p:spPr/>
        <p:txBody>
          <a:bodyPr/>
          <a:lstStyle/>
          <a:p>
            <a:r>
              <a:rPr lang="en-US" dirty="0" smtClean="0"/>
              <a:t>The following states have comprehensive IT accessibility standards:</a:t>
            </a:r>
          </a:p>
          <a:p>
            <a:pPr lvl="1"/>
            <a:r>
              <a:rPr lang="en-US" dirty="0" smtClean="0"/>
              <a:t>Massachusetts</a:t>
            </a:r>
          </a:p>
          <a:p>
            <a:pPr lvl="1"/>
            <a:r>
              <a:rPr lang="en-US" dirty="0" smtClean="0"/>
              <a:t>Missouri</a:t>
            </a:r>
          </a:p>
          <a:p>
            <a:pPr lvl="1"/>
            <a:r>
              <a:rPr lang="en-US" dirty="0" smtClean="0"/>
              <a:t>Nebraska</a:t>
            </a:r>
          </a:p>
          <a:p>
            <a:pPr lvl="1"/>
            <a:r>
              <a:rPr lang="en-US" dirty="0" smtClean="0"/>
              <a:t>Oklahoma</a:t>
            </a:r>
          </a:p>
          <a:p>
            <a:pPr lvl="1"/>
            <a:r>
              <a:rPr lang="en-US" dirty="0" smtClean="0"/>
              <a:t>Texas</a:t>
            </a:r>
          </a:p>
          <a:p>
            <a:pPr lvl="1"/>
            <a:r>
              <a:rPr lang="en-US" dirty="0" smtClean="0"/>
              <a:t>Virginia</a:t>
            </a:r>
            <a:endParaRPr lang="en-US" dirty="0"/>
          </a:p>
        </p:txBody>
      </p:sp>
    </p:spTree>
    <p:extLst>
      <p:ext uri="{BB962C8B-B14F-4D97-AF65-F5344CB8AC3E}">
        <p14:creationId xmlns:p14="http://schemas.microsoft.com/office/powerpoint/2010/main" val="131488300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4000" dirty="0"/>
              <a:t>Expanding Beyond Web Technologies</a:t>
            </a:r>
          </a:p>
        </p:txBody>
      </p:sp>
      <p:sp>
        <p:nvSpPr>
          <p:cNvPr id="3" name="Content Placeholder 2"/>
          <p:cNvSpPr>
            <a:spLocks noGrp="1"/>
          </p:cNvSpPr>
          <p:nvPr>
            <p:ph idx="1"/>
          </p:nvPr>
        </p:nvSpPr>
        <p:spPr/>
        <p:txBody>
          <a:bodyPr anchor="ctr"/>
          <a:lstStyle/>
          <a:p>
            <a:pPr marL="0" indent="0" algn="ctr">
              <a:buNone/>
            </a:pPr>
            <a:r>
              <a:rPr lang="en-US" sz="4400" dirty="0" smtClean="0"/>
              <a:t>Discussion</a:t>
            </a:r>
            <a:endParaRPr lang="en-US" sz="4400" dirty="0"/>
          </a:p>
        </p:txBody>
      </p:sp>
    </p:spTree>
    <p:extLst>
      <p:ext uri="{BB962C8B-B14F-4D97-AF65-F5344CB8AC3E}">
        <p14:creationId xmlns:p14="http://schemas.microsoft.com/office/powerpoint/2010/main" val="33214163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829983"/>
            <a:ext cx="7772400" cy="707886"/>
          </a:xfrm>
        </p:spPr>
        <p:txBody>
          <a:bodyPr>
            <a:spAutoFit/>
          </a:bodyPr>
          <a:lstStyle/>
          <a:p>
            <a:r>
              <a:rPr lang="en-US" dirty="0" smtClean="0"/>
              <a:t>Mobile Accessibility</a:t>
            </a:r>
            <a:endParaRPr lang="en-US" dirty="0"/>
          </a:p>
        </p:txBody>
      </p:sp>
    </p:spTree>
    <p:extLst>
      <p:ext uri="{BB962C8B-B14F-4D97-AF65-F5344CB8AC3E}">
        <p14:creationId xmlns:p14="http://schemas.microsoft.com/office/powerpoint/2010/main" val="397263359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Overview</a:t>
            </a:r>
            <a:endParaRPr lang="en-US" dirty="0"/>
          </a:p>
        </p:txBody>
      </p:sp>
      <p:sp>
        <p:nvSpPr>
          <p:cNvPr id="5" name="Content Placeholder 4"/>
          <p:cNvSpPr>
            <a:spLocks noGrp="1"/>
          </p:cNvSpPr>
          <p:nvPr>
            <p:ph idx="1"/>
          </p:nvPr>
        </p:nvSpPr>
        <p:spPr/>
        <p:txBody>
          <a:bodyPr>
            <a:normAutofit fontScale="77500" lnSpcReduction="20000"/>
          </a:bodyPr>
          <a:lstStyle/>
          <a:p>
            <a:r>
              <a:rPr lang="en-US" dirty="0" smtClean="0"/>
              <a:t>There is current activity in mobile web and app development, which is expected to dramatically increase in prevalence and importance in the near term and into the foreseeable future.</a:t>
            </a:r>
          </a:p>
          <a:p>
            <a:r>
              <a:rPr lang="en-US" dirty="0" smtClean="0"/>
              <a:t>Major area of focus in upcoming Strategic Plan</a:t>
            </a:r>
          </a:p>
          <a:p>
            <a:r>
              <a:rPr lang="en-US" dirty="0" smtClean="0"/>
              <a:t>Now is the time to set accessibility standards.</a:t>
            </a:r>
          </a:p>
          <a:p>
            <a:r>
              <a:rPr lang="en-US" dirty="0" smtClean="0"/>
              <a:t>What form should they take?</a:t>
            </a:r>
          </a:p>
          <a:p>
            <a:pPr lvl="1"/>
            <a:r>
              <a:rPr lang="en-US" dirty="0" smtClean="0"/>
              <a:t>Application of other policy (e.g., ITEC 1210, perhaps in expanded form)</a:t>
            </a:r>
          </a:p>
          <a:p>
            <a:pPr lvl="1"/>
            <a:r>
              <a:rPr lang="en-US" dirty="0" smtClean="0"/>
              <a:t>Section of another policy (yet to come)</a:t>
            </a:r>
          </a:p>
          <a:p>
            <a:pPr lvl="1"/>
            <a:r>
              <a:rPr lang="en-US" dirty="0" smtClean="0"/>
              <a:t>Standalone mobile accessibility policy</a:t>
            </a:r>
          </a:p>
          <a:p>
            <a:pPr lvl="1"/>
            <a:r>
              <a:rPr lang="en-US" dirty="0" smtClean="0"/>
              <a:t>Other, non-policy guidance</a:t>
            </a:r>
          </a:p>
          <a:p>
            <a:r>
              <a:rPr lang="en-US" dirty="0" smtClean="0"/>
              <a:t>What should their content be?</a:t>
            </a:r>
            <a:endParaRPr lang="en-US" dirty="0"/>
          </a:p>
        </p:txBody>
      </p:sp>
    </p:spTree>
    <p:extLst>
      <p:ext uri="{BB962C8B-B14F-4D97-AF65-F5344CB8AC3E}">
        <p14:creationId xmlns:p14="http://schemas.microsoft.com/office/powerpoint/2010/main" val="270087731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 Sources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Mobile Web Best Practices (MWBP) 1.0 (2008 Recommendation)</a:t>
            </a:r>
          </a:p>
          <a:p>
            <a:pPr lvl="1"/>
            <a:r>
              <a:rPr lang="en-US" dirty="0">
                <a:hlinkClick r:id="rId2"/>
              </a:rPr>
              <a:t>http://www.w3.org/TR/mobile-bp</a:t>
            </a:r>
            <a:r>
              <a:rPr lang="en-US" dirty="0" smtClean="0">
                <a:hlinkClick r:id="rId2"/>
              </a:rPr>
              <a:t>/</a:t>
            </a:r>
            <a:endParaRPr lang="en-US" dirty="0" smtClean="0"/>
          </a:p>
          <a:p>
            <a:r>
              <a:rPr lang="en-US" dirty="0" smtClean="0"/>
              <a:t>Relationship between Mobile Web Best Practices (MWBP) and Web Content Accessibility Guidelines (WCAG) (2009 Working Group Note)</a:t>
            </a:r>
          </a:p>
          <a:p>
            <a:pPr lvl="1"/>
            <a:r>
              <a:rPr lang="en-US" dirty="0">
                <a:hlinkClick r:id="rId3"/>
              </a:rPr>
              <a:t>http://www.w3.org/TR/mwbp-wcag</a:t>
            </a:r>
            <a:r>
              <a:rPr lang="en-US" dirty="0" smtClean="0">
                <a:hlinkClick r:id="rId3"/>
              </a:rPr>
              <a:t>/</a:t>
            </a:r>
            <a:endParaRPr lang="en-US" dirty="0" smtClean="0"/>
          </a:p>
          <a:p>
            <a:r>
              <a:rPr lang="en-US" dirty="0" smtClean="0"/>
              <a:t>Mobile Web Application Best Practices (MWABP) (2010 Recommendation)</a:t>
            </a:r>
          </a:p>
          <a:p>
            <a:pPr lvl="1"/>
            <a:r>
              <a:rPr lang="en-US" dirty="0">
                <a:hlinkClick r:id="rId4"/>
              </a:rPr>
              <a:t>http://www.w3.org/TR/mwabp</a:t>
            </a:r>
            <a:r>
              <a:rPr lang="en-US" dirty="0" smtClean="0">
                <a:hlinkClick r:id="rId4"/>
              </a:rPr>
              <a:t>/</a:t>
            </a:r>
            <a:endParaRPr lang="en-US" dirty="0" smtClean="0"/>
          </a:p>
          <a:p>
            <a:r>
              <a:rPr lang="en-US" dirty="0" smtClean="0"/>
              <a:t>Mobile Accessibility: How WCAG 2.0 and Other W3C/WAI Guidelines Apply to Mobile (2015 Public Working Draft)</a:t>
            </a:r>
          </a:p>
          <a:p>
            <a:pPr lvl="1"/>
            <a:r>
              <a:rPr lang="en-US" dirty="0">
                <a:hlinkClick r:id="rId5"/>
              </a:rPr>
              <a:t>http://www.w3.org/TR/mobile-accessibility-mapping</a:t>
            </a:r>
            <a:r>
              <a:rPr lang="en-US" dirty="0" smtClean="0">
                <a:hlinkClick r:id="rId5"/>
              </a:rPr>
              <a:t>/</a:t>
            </a:r>
            <a:endParaRPr lang="en-US" dirty="0" smtClean="0"/>
          </a:p>
        </p:txBody>
      </p:sp>
    </p:spTree>
    <p:extLst>
      <p:ext uri="{BB962C8B-B14F-4D97-AF65-F5344CB8AC3E}">
        <p14:creationId xmlns:p14="http://schemas.microsoft.com/office/powerpoint/2010/main" val="4059413280"/>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WAI Resources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Mobile Accessibility overview</a:t>
            </a:r>
          </a:p>
          <a:p>
            <a:pPr lvl="1"/>
            <a:r>
              <a:rPr lang="en-US" dirty="0" smtClean="0">
                <a:hlinkClick r:id="rId2"/>
              </a:rPr>
              <a:t>http://www.w3.org/WAI/mobile</a:t>
            </a:r>
            <a:endParaRPr lang="en-US" dirty="0" smtClean="0"/>
          </a:p>
          <a:p>
            <a:r>
              <a:rPr lang="en-US" dirty="0" smtClean="0"/>
              <a:t>Web Content Accessibility and Mobile Web: Making a Website Accessible Both for People with Disabilities and for Mobile Devices</a:t>
            </a:r>
          </a:p>
          <a:p>
            <a:pPr lvl="1"/>
            <a:r>
              <a:rPr lang="en-US" dirty="0">
                <a:hlinkClick r:id="rId3"/>
              </a:rPr>
              <a:t>http://</a:t>
            </a:r>
            <a:r>
              <a:rPr lang="en-US" dirty="0" smtClean="0">
                <a:hlinkClick r:id="rId3"/>
              </a:rPr>
              <a:t>www.w3.org/WAI/mobile/overlap.html</a:t>
            </a:r>
            <a:endParaRPr lang="en-US" dirty="0" smtClean="0"/>
          </a:p>
          <a:p>
            <a:r>
              <a:rPr lang="en-US" dirty="0" smtClean="0"/>
              <a:t>Shared Web Experiences: Barriers Common to Mobile Device Users and People with Disabilities</a:t>
            </a:r>
          </a:p>
          <a:p>
            <a:pPr lvl="1"/>
            <a:r>
              <a:rPr lang="en-US" dirty="0">
                <a:hlinkClick r:id="rId4"/>
              </a:rPr>
              <a:t>http://</a:t>
            </a:r>
            <a:r>
              <a:rPr lang="en-US" dirty="0" smtClean="0">
                <a:hlinkClick r:id="rId4"/>
              </a:rPr>
              <a:t>www.w3.org/WAI/mobile/experiences.html</a:t>
            </a:r>
            <a:endParaRPr lang="en-US" dirty="0"/>
          </a:p>
        </p:txBody>
      </p:sp>
    </p:spTree>
    <p:extLst>
      <p:ext uri="{BB962C8B-B14F-4D97-AF65-F5344CB8AC3E}">
        <p14:creationId xmlns:p14="http://schemas.microsoft.com/office/powerpoint/2010/main" val="138834277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Resources</a:t>
            </a:r>
            <a:endParaRPr lang="en-US" dirty="0"/>
          </a:p>
        </p:txBody>
      </p:sp>
      <p:sp>
        <p:nvSpPr>
          <p:cNvPr id="3" name="Content Placeholder 2"/>
          <p:cNvSpPr>
            <a:spLocks noGrp="1"/>
          </p:cNvSpPr>
          <p:nvPr>
            <p:ph idx="1"/>
          </p:nvPr>
        </p:nvSpPr>
        <p:spPr/>
        <p:txBody>
          <a:bodyPr/>
          <a:lstStyle/>
          <a:p>
            <a:r>
              <a:rPr lang="en-US" dirty="0" smtClean="0"/>
              <a:t>Developer documentation from platform vendors</a:t>
            </a:r>
          </a:p>
          <a:p>
            <a:r>
              <a:rPr lang="en-US" dirty="0" smtClean="0"/>
              <a:t>Best Practices in AMP</a:t>
            </a:r>
          </a:p>
          <a:p>
            <a:r>
              <a:rPr lang="en-US" dirty="0" smtClean="0"/>
              <a:t>AMP for Mobile</a:t>
            </a:r>
          </a:p>
          <a:p>
            <a:pPr lvl="1"/>
            <a:r>
              <a:rPr lang="en-US" dirty="0" smtClean="0"/>
              <a:t>(FYI: SSB is offering a webinar showcasing AMP for Mobile on July 23</a:t>
            </a:r>
            <a:r>
              <a:rPr lang="en-US" baseline="30000" dirty="0" smtClean="0"/>
              <a:t>rd</a:t>
            </a:r>
            <a:r>
              <a:rPr lang="en-US" dirty="0" smtClean="0"/>
              <a:t>. </a:t>
            </a:r>
            <a:r>
              <a:rPr lang="en-US" dirty="0"/>
              <a:t>See </a:t>
            </a:r>
            <a:r>
              <a:rPr lang="en-US" dirty="0" smtClean="0">
                <a:hlinkClick r:id="rId2"/>
              </a:rPr>
              <a:t>info.ssbbartgroup.com/AMP-for-Mobile.html</a:t>
            </a:r>
            <a:r>
              <a:rPr lang="en-US" dirty="0" smtClean="0"/>
              <a:t>)</a:t>
            </a:r>
            <a:endParaRPr lang="en-US" dirty="0"/>
          </a:p>
        </p:txBody>
      </p:sp>
    </p:spTree>
    <p:extLst>
      <p:ext uri="{BB962C8B-B14F-4D97-AF65-F5344CB8AC3E}">
        <p14:creationId xmlns:p14="http://schemas.microsoft.com/office/powerpoint/2010/main" val="35058066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KPAT Resources</a:t>
            </a:r>
            <a:endParaRPr lang="en-US" dirty="0"/>
          </a:p>
        </p:txBody>
      </p:sp>
      <p:sp>
        <p:nvSpPr>
          <p:cNvPr id="3" name="Content Placeholder 2"/>
          <p:cNvSpPr>
            <a:spLocks noGrp="1"/>
          </p:cNvSpPr>
          <p:nvPr>
            <p:ph idx="1"/>
          </p:nvPr>
        </p:nvSpPr>
        <p:spPr/>
        <p:txBody>
          <a:bodyPr/>
          <a:lstStyle/>
          <a:p>
            <a:r>
              <a:rPr lang="en-US" dirty="0" smtClean="0"/>
              <a:t>Many of these are </a:t>
            </a:r>
            <a:r>
              <a:rPr lang="en-US" dirty="0"/>
              <a:t>currently collected at </a:t>
            </a:r>
            <a:r>
              <a:rPr lang="en-US" dirty="0">
                <a:hlinkClick r:id="rId2"/>
              </a:rPr>
              <a:t>http://</a:t>
            </a:r>
            <a:r>
              <a:rPr lang="en-US" dirty="0" smtClean="0">
                <a:hlinkClick r:id="rId2"/>
              </a:rPr>
              <a:t>oits.ks.gov/kpat/resources#mobile</a:t>
            </a:r>
            <a:r>
              <a:rPr lang="en-US" dirty="0" smtClean="0"/>
              <a:t>.</a:t>
            </a:r>
            <a:endParaRPr lang="en-US" dirty="0"/>
          </a:p>
        </p:txBody>
      </p:sp>
    </p:spTree>
    <p:extLst>
      <p:ext uri="{BB962C8B-B14F-4D97-AF65-F5344CB8AC3E}">
        <p14:creationId xmlns:p14="http://schemas.microsoft.com/office/powerpoint/2010/main" val="31880120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ADA 25</a:t>
            </a:r>
            <a:r>
              <a:rPr lang="en-US" baseline="30000" dirty="0" smtClean="0"/>
              <a:t>th</a:t>
            </a:r>
            <a:r>
              <a:rPr lang="en-US" dirty="0" smtClean="0"/>
              <a:t> Anniversary</a:t>
            </a:r>
            <a:endParaRPr lang="en-US" dirty="0"/>
          </a:p>
        </p:txBody>
      </p:sp>
      <p:sp>
        <p:nvSpPr>
          <p:cNvPr id="5" name="Content Placeholder 4"/>
          <p:cNvSpPr>
            <a:spLocks noGrp="1"/>
          </p:cNvSpPr>
          <p:nvPr>
            <p:ph idx="1"/>
          </p:nvPr>
        </p:nvSpPr>
        <p:spPr/>
        <p:txBody>
          <a:bodyPr/>
          <a:lstStyle/>
          <a:p>
            <a:r>
              <a:rPr lang="en-US" dirty="0" smtClean="0"/>
              <a:t>July 26</a:t>
            </a:r>
            <a:r>
              <a:rPr lang="en-US" baseline="30000" dirty="0" smtClean="0"/>
              <a:t>th</a:t>
            </a:r>
            <a:r>
              <a:rPr lang="en-US" dirty="0" smtClean="0"/>
              <a:t> is the 25</a:t>
            </a:r>
            <a:r>
              <a:rPr lang="en-US" baseline="30000" dirty="0" smtClean="0"/>
              <a:t>th</a:t>
            </a:r>
            <a:r>
              <a:rPr lang="en-US" dirty="0" smtClean="0"/>
              <a:t> Anniversary of the Americans with Disabilities Act (ADA).</a:t>
            </a:r>
          </a:p>
          <a:p>
            <a:r>
              <a:rPr lang="en-US" dirty="0" smtClean="0">
                <a:hlinkClick r:id="rId2"/>
              </a:rPr>
              <a:t>www.ada.gov/ada_25th_anniversary</a:t>
            </a:r>
            <a:endParaRPr lang="en-US" dirty="0" smtClean="0"/>
          </a:p>
          <a:p>
            <a:r>
              <a:rPr lang="en-US" dirty="0"/>
              <a:t>The Kansas Commission on Disability Concerns (KCDC) is holding a reception  </a:t>
            </a:r>
            <a:r>
              <a:rPr lang="en-US" dirty="0" smtClean="0"/>
              <a:t>to celebrate</a:t>
            </a:r>
          </a:p>
          <a:p>
            <a:pPr lvl="1"/>
            <a:r>
              <a:rPr lang="en-US" dirty="0" smtClean="0"/>
              <a:t>July 27</a:t>
            </a:r>
            <a:r>
              <a:rPr lang="en-US" baseline="30000" dirty="0" smtClean="0"/>
              <a:t>th</a:t>
            </a:r>
            <a:r>
              <a:rPr lang="en-US" dirty="0" smtClean="0"/>
              <a:t>, </a:t>
            </a:r>
            <a:r>
              <a:rPr lang="en-US" dirty="0"/>
              <a:t>1:00 </a:t>
            </a:r>
            <a:r>
              <a:rPr lang="en-US" dirty="0" smtClean="0"/>
              <a:t>to </a:t>
            </a:r>
            <a:r>
              <a:rPr lang="en-US" dirty="0"/>
              <a:t>2:00 </a:t>
            </a:r>
            <a:r>
              <a:rPr lang="en-US" dirty="0" smtClean="0"/>
              <a:t>pm</a:t>
            </a:r>
          </a:p>
          <a:p>
            <a:pPr lvl="1"/>
            <a:r>
              <a:rPr lang="en-US" dirty="0" smtClean="0"/>
              <a:t>Statehouse 2</a:t>
            </a:r>
            <a:r>
              <a:rPr lang="en-US" baseline="30000" dirty="0" smtClean="0"/>
              <a:t>nd</a:t>
            </a:r>
            <a:r>
              <a:rPr lang="en-US" dirty="0" smtClean="0"/>
              <a:t> </a:t>
            </a:r>
            <a:r>
              <a:rPr lang="en-US" dirty="0"/>
              <a:t>floor </a:t>
            </a:r>
            <a:r>
              <a:rPr lang="en-US" dirty="0" smtClean="0"/>
              <a:t>rotunda</a:t>
            </a:r>
          </a:p>
        </p:txBody>
      </p:sp>
      <p:pic>
        <p:nvPicPr>
          <p:cNvPr id="1026" name="Picture 2" descr="25th Anniversary of the ADA graphic reading &quot;ADA at 25 1990-2015 Advancing Equal Access!&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90" y="414910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331987"/>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Accessibility</a:t>
            </a:r>
            <a:endParaRPr lang="en-US" dirty="0"/>
          </a:p>
        </p:txBody>
      </p:sp>
      <p:sp>
        <p:nvSpPr>
          <p:cNvPr id="3" name="Content Placeholder 2"/>
          <p:cNvSpPr>
            <a:spLocks noGrp="1"/>
          </p:cNvSpPr>
          <p:nvPr>
            <p:ph idx="1"/>
          </p:nvPr>
        </p:nvSpPr>
        <p:spPr/>
        <p:txBody>
          <a:bodyPr anchor="ctr"/>
          <a:lstStyle/>
          <a:p>
            <a:pPr marL="0" indent="0" algn="ctr">
              <a:buNone/>
            </a:pPr>
            <a:r>
              <a:rPr lang="en-US" sz="4400" dirty="0" smtClean="0"/>
              <a:t>Discussion</a:t>
            </a:r>
            <a:endParaRPr lang="en-US" sz="4400" dirty="0"/>
          </a:p>
        </p:txBody>
      </p:sp>
    </p:spTree>
    <p:extLst>
      <p:ext uri="{BB962C8B-B14F-4D97-AF65-F5344CB8AC3E}">
        <p14:creationId xmlns:p14="http://schemas.microsoft.com/office/powerpoint/2010/main" val="29086449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Tree>
    <p:extLst>
      <p:ext uri="{BB962C8B-B14F-4D97-AF65-F5344CB8AC3E}">
        <p14:creationId xmlns:p14="http://schemas.microsoft.com/office/powerpoint/2010/main" val="1736071935"/>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Meeting</a:t>
            </a:r>
            <a:endParaRPr lang="en-US" dirty="0"/>
          </a:p>
        </p:txBody>
      </p:sp>
      <p:sp>
        <p:nvSpPr>
          <p:cNvPr id="3" name="Content Placeholder 2"/>
          <p:cNvSpPr>
            <a:spLocks noGrp="1"/>
          </p:cNvSpPr>
          <p:nvPr>
            <p:ph idx="1"/>
          </p:nvPr>
        </p:nvSpPr>
        <p:spPr/>
        <p:txBody>
          <a:bodyPr anchor="ctr">
            <a:normAutofit/>
          </a:bodyPr>
          <a:lstStyle/>
          <a:p>
            <a:pPr marL="0" indent="0">
              <a:buNone/>
            </a:pPr>
            <a:r>
              <a:rPr lang="en-US" sz="3600" b="1" dirty="0" smtClean="0"/>
              <a:t>Tuesday, October 13, 2015</a:t>
            </a:r>
          </a:p>
          <a:p>
            <a:pPr marL="0" indent="0">
              <a:buNone/>
            </a:pPr>
            <a:r>
              <a:rPr lang="en-US" sz="3600" dirty="0" smtClean="0"/>
              <a:t>Time:</a:t>
            </a:r>
          </a:p>
          <a:p>
            <a:pPr marL="0" indent="0">
              <a:buNone/>
            </a:pPr>
            <a:r>
              <a:rPr lang="en-US" sz="3600" dirty="0" smtClean="0"/>
              <a:t>	2:30–4:30 PM</a:t>
            </a:r>
          </a:p>
          <a:p>
            <a:pPr marL="0" indent="0">
              <a:buNone/>
            </a:pPr>
            <a:r>
              <a:rPr lang="en-US" sz="3600" dirty="0" smtClean="0"/>
              <a:t>Location:</a:t>
            </a:r>
          </a:p>
          <a:p>
            <a:pPr marL="0" indent="0">
              <a:buNone/>
            </a:pPr>
            <a:r>
              <a:rPr lang="en-US" sz="3600" dirty="0" smtClean="0"/>
              <a:t>	Landon State </a:t>
            </a:r>
            <a:r>
              <a:rPr lang="en-US" sz="3600" dirty="0"/>
              <a:t>Office Building</a:t>
            </a:r>
          </a:p>
          <a:p>
            <a:pPr marL="0" indent="0">
              <a:buNone/>
            </a:pPr>
            <a:r>
              <a:rPr lang="en-US" sz="3600" dirty="0"/>
              <a:t>	Room </a:t>
            </a:r>
            <a:r>
              <a:rPr lang="en-US" sz="3600" dirty="0" smtClean="0"/>
              <a:t>509</a:t>
            </a:r>
            <a:br>
              <a:rPr lang="en-US" sz="3600" dirty="0" smtClean="0"/>
            </a:br>
            <a:r>
              <a:rPr lang="en-US" sz="3600" dirty="0" smtClean="0"/>
              <a:t>	900 </a:t>
            </a:r>
            <a:r>
              <a:rPr lang="en-US" sz="3600" dirty="0"/>
              <a:t>SW Jackson Street</a:t>
            </a:r>
          </a:p>
        </p:txBody>
      </p:sp>
    </p:spTree>
    <p:extLst>
      <p:ext uri="{BB962C8B-B14F-4D97-AF65-F5344CB8AC3E}">
        <p14:creationId xmlns:p14="http://schemas.microsoft.com/office/powerpoint/2010/main" val="22764608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Dole Exhibit Opening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“Celebrating Opportunity for People with Disabilities: 70 Years of Dole Leadership”</a:t>
            </a:r>
          </a:p>
          <a:p>
            <a:pPr lvl="1"/>
            <a:r>
              <a:rPr lang="en-US" dirty="0" smtClean="0"/>
              <a:t>Presented by the Dole Institute of Politics and the Robert J. Dole Archive and Special Collections</a:t>
            </a:r>
          </a:p>
          <a:p>
            <a:pPr lvl="1"/>
            <a:r>
              <a:rPr lang="en-US" dirty="0" smtClean="0"/>
              <a:t>Dedicated to stories from Senator Bob Dole’s decades-long advocacy for people with disabilities, featuring documents from the Dole Archives.</a:t>
            </a:r>
          </a:p>
          <a:p>
            <a:pPr lvl="1"/>
            <a:r>
              <a:rPr lang="en-US" dirty="0" smtClean="0"/>
              <a:t>The kick-off event to the Dole Institute’s special series, “</a:t>
            </a:r>
            <a:r>
              <a:rPr lang="en-US" dirty="0" err="1" smtClean="0"/>
              <a:t>commemorateADA</a:t>
            </a:r>
            <a:r>
              <a:rPr lang="en-US" dirty="0" smtClean="0"/>
              <a:t>,” recognizing the 25th anniversary of the signing of the ADA and Senator Dole’s important role in the passage of this legislation.</a:t>
            </a:r>
          </a:p>
          <a:p>
            <a:pPr lvl="1"/>
            <a:r>
              <a:rPr lang="en-US" dirty="0" smtClean="0"/>
              <a:t>July 26th</a:t>
            </a:r>
          </a:p>
          <a:p>
            <a:pPr lvl="2"/>
            <a:r>
              <a:rPr lang="en-US" dirty="0" smtClean="0"/>
              <a:t>Open house 2–4 pm</a:t>
            </a:r>
          </a:p>
          <a:p>
            <a:pPr lvl="2"/>
            <a:r>
              <a:rPr lang="en-US" dirty="0" smtClean="0"/>
              <a:t>Brief speaking program 3 pm</a:t>
            </a:r>
          </a:p>
          <a:p>
            <a:pPr lvl="1"/>
            <a:r>
              <a:rPr lang="en-US" dirty="0" smtClean="0"/>
              <a:t>Simons Media Room, Dole Institute of Politics in Lawrence</a:t>
            </a:r>
          </a:p>
        </p:txBody>
      </p:sp>
    </p:spTree>
    <p:extLst>
      <p:ext uri="{BB962C8B-B14F-4D97-AF65-F5344CB8AC3E}">
        <p14:creationId xmlns:p14="http://schemas.microsoft.com/office/powerpoint/2010/main" val="333378295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DOJ ANPRM</a:t>
            </a:r>
            <a:endParaRPr lang="en-US" dirty="0"/>
          </a:p>
        </p:txBody>
      </p:sp>
      <p:sp>
        <p:nvSpPr>
          <p:cNvPr id="3" name="Content Placeholder 2"/>
          <p:cNvSpPr>
            <a:spLocks noGrp="1"/>
          </p:cNvSpPr>
          <p:nvPr>
            <p:ph idx="1"/>
          </p:nvPr>
        </p:nvSpPr>
        <p:spPr/>
        <p:txBody>
          <a:bodyPr/>
          <a:lstStyle/>
          <a:p>
            <a:pPr marL="0" indent="0">
              <a:buNone/>
            </a:pPr>
            <a:r>
              <a:rPr lang="en-US" dirty="0" smtClean="0"/>
              <a:t>Accessibility of Web Information and Services of State and Local Governments</a:t>
            </a:r>
          </a:p>
          <a:p>
            <a:pPr lvl="1"/>
            <a:r>
              <a:rPr lang="en-US" dirty="0" smtClean="0"/>
              <a:t>Listing in the Spring 2015 Reginfo.gov agenda changed the date for NPRM from unspecified December to unspecified May, and listed an NPRM Comment Period End as unspecified August, but no NPRM has been published.</a:t>
            </a:r>
          </a:p>
          <a:p>
            <a:pPr lvl="1"/>
            <a:r>
              <a:rPr lang="en-US" dirty="0" smtClean="0">
                <a:hlinkClick r:id="rId3"/>
              </a:rPr>
              <a:t>http://go.usa.gov/3f3PJ</a:t>
            </a:r>
            <a:endParaRPr lang="en-US" dirty="0" smtClean="0"/>
          </a:p>
        </p:txBody>
      </p:sp>
    </p:spTree>
    <p:extLst>
      <p:ext uri="{BB962C8B-B14F-4D97-AF65-F5344CB8AC3E}">
        <p14:creationId xmlns:p14="http://schemas.microsoft.com/office/powerpoint/2010/main" val="213967540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Upcoming Training</a:t>
            </a:r>
            <a:endParaRPr lang="en-US" dirty="0"/>
          </a:p>
        </p:txBody>
      </p:sp>
      <p:sp>
        <p:nvSpPr>
          <p:cNvPr id="3" name="Content Placeholder 2"/>
          <p:cNvSpPr>
            <a:spLocks noGrp="1"/>
          </p:cNvSpPr>
          <p:nvPr>
            <p:ph idx="1"/>
          </p:nvPr>
        </p:nvSpPr>
        <p:spPr/>
        <p:txBody>
          <a:bodyPr/>
          <a:lstStyle/>
          <a:p>
            <a:r>
              <a:rPr lang="en-US" dirty="0" smtClean="0"/>
              <a:t>PDF Accessibility</a:t>
            </a:r>
          </a:p>
          <a:p>
            <a:r>
              <a:rPr lang="en-US" dirty="0" smtClean="0"/>
              <a:t>PDF Form Accessibility</a:t>
            </a:r>
          </a:p>
          <a:p>
            <a:pPr lvl="1"/>
            <a:r>
              <a:rPr lang="en-US" dirty="0" smtClean="0"/>
              <a:t>Thursday, July 16</a:t>
            </a:r>
          </a:p>
          <a:p>
            <a:pPr lvl="1"/>
            <a:r>
              <a:rPr lang="en-US" dirty="0" smtClean="0"/>
              <a:t>Info and registration: </a:t>
            </a:r>
            <a:r>
              <a:rPr lang="en-US" dirty="0" smtClean="0">
                <a:hlinkClick r:id="rId3"/>
              </a:rPr>
              <a:t>william.griffiths@dcf.ks.gov</a:t>
            </a:r>
            <a:endParaRPr lang="en-US" dirty="0" smtClean="0"/>
          </a:p>
          <a:p>
            <a:r>
              <a:rPr lang="en-US" dirty="0" smtClean="0"/>
              <a:t>Using AMP for Web Accessibility</a:t>
            </a:r>
          </a:p>
          <a:p>
            <a:pPr lvl="1"/>
            <a:r>
              <a:rPr lang="en-US" dirty="0" smtClean="0"/>
              <a:t>Wednesday, September 9</a:t>
            </a:r>
            <a:endParaRPr lang="en-US" b="1" dirty="0" smtClean="0"/>
          </a:p>
          <a:p>
            <a:pPr lvl="1"/>
            <a:r>
              <a:rPr lang="en-US" dirty="0" smtClean="0"/>
              <a:t>Info </a:t>
            </a:r>
            <a:r>
              <a:rPr lang="en-US" dirty="0"/>
              <a:t>and </a:t>
            </a:r>
            <a:r>
              <a:rPr lang="en-US" dirty="0" smtClean="0"/>
              <a:t>registration: </a:t>
            </a:r>
            <a:r>
              <a:rPr lang="en-US" dirty="0" smtClean="0">
                <a:hlinkClick r:id="rId4"/>
              </a:rPr>
              <a:t>http</a:t>
            </a:r>
            <a:r>
              <a:rPr lang="en-US" dirty="0">
                <a:hlinkClick r:id="rId4"/>
              </a:rPr>
              <a:t>://</a:t>
            </a:r>
            <a:r>
              <a:rPr lang="en-US" dirty="0" smtClean="0">
                <a:hlinkClick r:id="rId4"/>
              </a:rPr>
              <a:t>oits.ks.gov/kpat/tool/training</a:t>
            </a:r>
            <a:endParaRPr lang="en-US" dirty="0" smtClean="0"/>
          </a:p>
        </p:txBody>
      </p:sp>
    </p:spTree>
    <p:extLst>
      <p:ext uri="{BB962C8B-B14F-4D97-AF65-F5344CB8AC3E}">
        <p14:creationId xmlns:p14="http://schemas.microsoft.com/office/powerpoint/2010/main" val="81901870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00" y="164592"/>
            <a:ext cx="7269520" cy="685800"/>
          </a:xfrm>
        </p:spPr>
        <p:txBody>
          <a:bodyPr/>
          <a:lstStyle/>
          <a:p>
            <a:r>
              <a:rPr lang="en-US" dirty="0" smtClean="0"/>
              <a:t>AMP Release</a:t>
            </a:r>
            <a:endParaRPr lang="en-US" dirty="0"/>
          </a:p>
        </p:txBody>
      </p:sp>
      <p:sp>
        <p:nvSpPr>
          <p:cNvPr id="5" name="Content Placeholder 4"/>
          <p:cNvSpPr>
            <a:spLocks noGrp="1"/>
          </p:cNvSpPr>
          <p:nvPr>
            <p:ph idx="1"/>
          </p:nvPr>
        </p:nvSpPr>
        <p:spPr/>
        <p:txBody>
          <a:bodyPr>
            <a:normAutofit/>
          </a:bodyPr>
          <a:lstStyle/>
          <a:p>
            <a:r>
              <a:rPr lang="en-US" dirty="0" smtClean="0"/>
              <a:t>AMP has been updated to the Spring 2015 Release since we last met.</a:t>
            </a:r>
          </a:p>
          <a:p>
            <a:pPr lvl="1"/>
            <a:r>
              <a:rPr lang="en-US" dirty="0" smtClean="0"/>
              <a:t>Introduced AMP for Mobile</a:t>
            </a:r>
          </a:p>
          <a:p>
            <a:pPr lvl="1"/>
            <a:r>
              <a:rPr lang="en-US" dirty="0" smtClean="0"/>
              <a:t>Info on what’s new at </a:t>
            </a:r>
            <a:r>
              <a:rPr lang="en-US" dirty="0" smtClean="0">
                <a:hlinkClick r:id="rId3"/>
              </a:rPr>
              <a:t>http://bit.ly/1goPVcC</a:t>
            </a:r>
            <a:endParaRPr lang="en-US" dirty="0" smtClean="0"/>
          </a:p>
          <a:p>
            <a:pPr lvl="1"/>
            <a:r>
              <a:rPr lang="en-US" dirty="0"/>
              <a:t>Demo video at </a:t>
            </a:r>
            <a:r>
              <a:rPr lang="en-US" dirty="0">
                <a:hlinkClick r:id="rId4"/>
              </a:rPr>
              <a:t>https://</a:t>
            </a:r>
            <a:r>
              <a:rPr lang="en-US" dirty="0" smtClean="0">
                <a:hlinkClick r:id="rId4"/>
              </a:rPr>
              <a:t>youtu.be/X0JMPrdhjVU</a:t>
            </a:r>
            <a:endParaRPr lang="en-US" dirty="0"/>
          </a:p>
        </p:txBody>
      </p:sp>
    </p:spTree>
    <p:extLst>
      <p:ext uri="{BB962C8B-B14F-4D97-AF65-F5344CB8AC3E}">
        <p14:creationId xmlns:p14="http://schemas.microsoft.com/office/powerpoint/2010/main" val="287594411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Equidox</a:t>
            </a:r>
            <a:endParaRPr lang="en-US" dirty="0"/>
          </a:p>
        </p:txBody>
      </p:sp>
      <p:sp>
        <p:nvSpPr>
          <p:cNvPr id="3" name="Content Placeholder 2"/>
          <p:cNvSpPr>
            <a:spLocks noGrp="1"/>
          </p:cNvSpPr>
          <p:nvPr>
            <p:ph idx="1"/>
          </p:nvPr>
        </p:nvSpPr>
        <p:spPr/>
        <p:txBody>
          <a:bodyPr/>
          <a:lstStyle/>
          <a:p>
            <a:r>
              <a:rPr lang="en-US" dirty="0" smtClean="0"/>
              <a:t>Google has approached OITS with a solution that automatically discovers PDF documents and converts them to WCAG 2.0 compliant HTML.</a:t>
            </a:r>
          </a:p>
          <a:p>
            <a:r>
              <a:rPr lang="en-US" dirty="0" smtClean="0">
                <a:hlinkClick r:id="rId3"/>
              </a:rPr>
              <a:t>www.equidox.ca</a:t>
            </a:r>
            <a:endParaRPr lang="en-US" dirty="0"/>
          </a:p>
        </p:txBody>
      </p:sp>
    </p:spTree>
    <p:extLst>
      <p:ext uri="{BB962C8B-B14F-4D97-AF65-F5344CB8AC3E}">
        <p14:creationId xmlns:p14="http://schemas.microsoft.com/office/powerpoint/2010/main" val="277117785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Surveys</a:t>
            </a:r>
            <a:endParaRPr lang="en-US" dirty="0"/>
          </a:p>
        </p:txBody>
      </p:sp>
      <p:sp>
        <p:nvSpPr>
          <p:cNvPr id="3" name="Content Placeholder 2"/>
          <p:cNvSpPr>
            <a:spLocks noGrp="1"/>
          </p:cNvSpPr>
          <p:nvPr>
            <p:ph idx="1"/>
          </p:nvPr>
        </p:nvSpPr>
        <p:spPr/>
        <p:txBody>
          <a:bodyPr/>
          <a:lstStyle/>
          <a:p>
            <a:r>
              <a:rPr lang="en-US" dirty="0" smtClean="0"/>
              <a:t>WebAIM screen reader user survey</a:t>
            </a:r>
          </a:p>
          <a:p>
            <a:pPr lvl="1"/>
            <a:r>
              <a:rPr lang="en-US" dirty="0" smtClean="0">
                <a:hlinkClick r:id="rId2"/>
              </a:rPr>
              <a:t>webaim.org/projects/screenreadersurvey6</a:t>
            </a:r>
            <a:endParaRPr lang="en-US" dirty="0" smtClean="0"/>
          </a:p>
          <a:p>
            <a:pPr lvl="1"/>
            <a:r>
              <a:rPr lang="en-US" dirty="0" smtClean="0"/>
              <a:t>Open through July 24</a:t>
            </a:r>
            <a:r>
              <a:rPr lang="en-US" baseline="30000" dirty="0" smtClean="0"/>
              <a:t>th</a:t>
            </a:r>
            <a:endParaRPr lang="en-US" dirty="0" smtClean="0"/>
          </a:p>
          <a:p>
            <a:r>
              <a:rPr lang="en-US" dirty="0" smtClean="0"/>
              <a:t>Civil Rights Education and Enforcement Center, et al., survey on relay call rejections by businesses</a:t>
            </a:r>
          </a:p>
          <a:p>
            <a:pPr lvl="1"/>
            <a:r>
              <a:rPr lang="en-US" u="sng" dirty="0">
                <a:hlinkClick r:id="rId3"/>
              </a:rPr>
              <a:t>https://www.surveymonkey.com/r/NTJX2FT</a:t>
            </a:r>
            <a:endParaRPr lang="en-US" dirty="0"/>
          </a:p>
        </p:txBody>
      </p:sp>
    </p:spTree>
    <p:extLst>
      <p:ext uri="{BB962C8B-B14F-4D97-AF65-F5344CB8AC3E}">
        <p14:creationId xmlns:p14="http://schemas.microsoft.com/office/powerpoint/2010/main" val="401291013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ITS">
  <a:themeElements>
    <a:clrScheme name="Custom 2">
      <a:dk1>
        <a:sysClr val="windowText" lastClr="000000"/>
      </a:dk1>
      <a:lt1>
        <a:sysClr val="window" lastClr="FFFFFF"/>
      </a:lt1>
      <a:dk2>
        <a:srgbClr val="343434"/>
      </a:dk2>
      <a:lt2>
        <a:srgbClr val="EEECE1"/>
      </a:lt2>
      <a:accent1>
        <a:srgbClr val="9BBB59"/>
      </a:accent1>
      <a:accent2>
        <a:srgbClr val="F1AD02"/>
      </a:accent2>
      <a:accent3>
        <a:srgbClr val="C0504D"/>
      </a:accent3>
      <a:accent4>
        <a:srgbClr val="8064A2"/>
      </a:accent4>
      <a:accent5>
        <a:srgbClr val="4BACC6"/>
      </a:accent5>
      <a:accent6>
        <a:srgbClr val="F1AD02"/>
      </a:accent6>
      <a:hlink>
        <a:srgbClr val="F1AD02"/>
      </a:hlink>
      <a:folHlink>
        <a:srgbClr val="F0CD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cO8W/2gkdrRsoSWsBDlIy3F7xZg=" PDFTag="H2" order="_x0031_"/>
  <Shape xmlns="" id="eNYoPZsq3r9xaO6Gk686ihNLttw=" PDFTag=""/>
  <Shape xmlns="" id="nd7T0SEwaMvc1vE3X3CvCrEU6KQ=" PDFTag="H2" order="_x0031_"/>
  <Shape xmlns="" id="jcUuy3C4TQ0YARThFJr6NYV6URI=" PDFTag=""/>
  <Shape xmlns="" id="lB2AxQC9zuVOCurrXlZi7QB6szQ=" PDFTag="H2" order="_x0031_"/>
  <Shape xmlns="" id="tG2DklbH/hYhsheL1xK7gFfhLBk=" PDFTag="" order="_x0031_"/>
  <Shape xmlns="" id="6EG4IwUETzeLkNfvxQ4w01Lb6Oc=" PDFTag="H2" order="_x0031_"/>
  <Shape xmlns="" id="btW8a/hCdwN5n+hHIP7apiAMFXs=" PDFTag="" order="_x0031_"/>
  <Shape xmlns="" id="yZqVxhDrP2QCblfiR5aNcGT8iQI=" PDFTag="H1" Artifact="_x0030_" order="_x0031_"/>
  <Shape xmlns="" id="dEASjHSo6lar80b+i0cCvmRcigA=" PDFTag="H2" Artifact="_x0030_" order="_x0032_"/>
  <Shape xmlns="" id="4Yn7pjkeILvjzTCiW0hSi8aGqd0=" PDFTag="H2" order="_x0031_"/>
  <Shape xmlns="" id="b+UUPPAPxCgGvtT1whtgJmbWZx0=" PDFTag="H2" order="_x0031_"/>
  <Shape xmlns="" id="TeOKQzPnCvr3Ls4sAuJmatE0+LQ=" PDFTag="P" Artifact="_x0030_" order="_x0032_"/>
  <Shape xmlns="" id="O3hu90DE+iSBnMLExIEFc3Vg4Uo=" PDFTag="H2" order="_x0031_"/>
  <Shape xmlns="" id="P5Y2Q7BdEAZkB7PetW+0MReG2rI=" PDFTag="P" order="_x0032_"/>
  <Shape xmlns="" id="wt83yZjzPHlTvpildN/o1svACa4=" PDFTag="H2" order="_x0031_"/>
  <Shape xmlns="" id="Z4w2ics5bjqJPzdzcoFDP4HOBzo=" PDFTag="P" order="_x0032_"/>
  <Shape xmlns="" id="5ZT7l/BxJu2HJ4paRSabD2lCm00=" PDFTag="H2" order="_x0031_"/>
  <Shape xmlns="" id="ddL5n9Le3JuFqOx8t9kiVFxFnqU=" PDFTag="P" order="_x0032_"/>
  <Shape xmlns="" id="AB9E/9YsG1Eja6fvs6BWkBzczkU=" PDFTag="H2" order="_x0031_"/>
  <Shape xmlns="" id="pg7ClJs+NInuUcn/6dEKr2vqBWI=" PDFTag="P" order="_x0032_"/>
  <Shape xmlns="" id="sr4NqKIoEJGaxOi46OpuJ+OLXeo=" PDFTag="H2" order="_x0031_"/>
  <Shape xmlns="" id="j/fQAm+HE+lrS6tVycDGKKYNjRw=" PDFTag="P" order="_x0032_"/>
  <Shape xmlns="" id="Sp3EDu14LjWrjb7P1scplb9vT74=" PDFTag="H2" order="_x0031_"/>
  <Shape xmlns="" id="ftigaNqcjhazdtnkMqky9Wu+xqw=" PDFTag="P" order="_x0032_"/>
  <Shape xmlns="" id="1cyvssX6aUXfYKDtv2/Fopw1PF8=" PDFTag="H2" order="_x0031_"/>
  <Shape xmlns="" id="9peahEMoTJourDoL/PDyYxwdWB0=" PDFTag="P" Artifact="_x0030_" order="_x0033_"/>
  <Shape xmlns="" id="x8leeUMB0gQ38qPqMRG3092oFcc=" PDFTag="Figure" Artifact="_x0030_" inline="no" validated="yes" order="_x0032_"/>
  <Shape xmlns="" id="B4oYQrJrNBtG/8gS915dwHQFYVo=" PDFTag="H2" order="_x0031_"/>
  <Shape xmlns="" id="xR5KIQKV8OP5EMDPFVpmAAXYlNY=" PDFTag="P" order="_x0032_"/>
  <Shape xmlns="" id="76FeC0ECtA70YqPKe+stdueAlzE=" PDFTag="H2" order="_x0031_"/>
  <Shape xmlns="" id="Fv+Ky7LgYwYy6qb6/HPNWTlllNE=" PDFTag="P" order="_x0032_"/>
  <Shape xmlns="" id="1R9OnrZLJY/a37d/W7HnjUbOlqM=" PDFTag="H2" order="_x0031_"/>
  <Shape xmlns="" id="3C3PViQUG7gdA5ZrH1UGzUfFkwA=" PDFTag="P" order="_x0032_"/>
  <Shape xmlns="" id="BuBKm8CMVbENxRTNYwxv8UfTKOg=" PDFTag="H2" order="_x0031_"/>
  <Shape xmlns="" id="vPlktnHlM2ncQ3vFPmjTidXwgMI=" PDFTag="P" order="_x0032_"/>
  <Shape xmlns="" id="ToT2kx17xvDh+lroQGrl+8Td7WM=" PDFTag="H2" order="_x0031_"/>
  <Shape xmlns="" id="w03FH3/TRg67g+L/i8whi9g+PQU=" PDFTag="P" order="_x0032_"/>
  <Shape xmlns="" id="KcSWvHkYDg+UtqfdCw/gnpPnvvI=" order="_x0033_" PDFTag="_x005B_Artifact_x005D_" Artifact="_x0031_"/>
</PAW>
</file>

<file path=customXml/itemProps1.xml><?xml version="1.0" encoding="utf-8"?>
<ds:datastoreItem xmlns:ds="http://schemas.openxmlformats.org/officeDocument/2006/customXml" ds:itemID="{B4CED783-E688-4D3D-84C6-9C0E86813968}">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OITS.potx</Template>
  <TotalTime>24193</TotalTime>
  <Words>1348</Words>
  <Application>Microsoft Office PowerPoint</Application>
  <PresentationFormat>On-screen Show (4:3)</PresentationFormat>
  <Paragraphs>174</Paragraphs>
  <Slides>32</Slides>
  <Notes>9</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OITS</vt:lpstr>
      <vt:lpstr>Kansas Partnership for Accessible Technology</vt:lpstr>
      <vt:lpstr>Status Updates and Announcements</vt:lpstr>
      <vt:lpstr>ADA 25th Anniversary</vt:lpstr>
      <vt:lpstr>Dole Exhibit Opening</vt:lpstr>
      <vt:lpstr>DOJ ANPRM</vt:lpstr>
      <vt:lpstr>Upcoming Training</vt:lpstr>
      <vt:lpstr>AMP Release</vt:lpstr>
      <vt:lpstr>Equidox</vt:lpstr>
      <vt:lpstr>Surveys</vt:lpstr>
      <vt:lpstr>Communicating with Deaf and Hard of Hearing Individuals</vt:lpstr>
      <vt:lpstr>ICT Standards and Guidelines</vt:lpstr>
      <vt:lpstr>Review</vt:lpstr>
      <vt:lpstr>Public Comments</vt:lpstr>
      <vt:lpstr>Adapting ITEC Policy 1210</vt:lpstr>
      <vt:lpstr>Expanding Beyond Web Technologies</vt:lpstr>
      <vt:lpstr>Current Section 508 Definition of E&amp;IT</vt:lpstr>
      <vt:lpstr>Current Section 508 Definition of IT</vt:lpstr>
      <vt:lpstr>Current Section 508 Parts</vt:lpstr>
      <vt:lpstr>Proposed ICT Refresh Definition of ICT</vt:lpstr>
      <vt:lpstr>Proposed ICT Refresh Definition of IT</vt:lpstr>
      <vt:lpstr>Proposed ICT Refresh Chapters</vt:lpstr>
      <vt:lpstr>Other States</vt:lpstr>
      <vt:lpstr>Expanding Beyond Web Technologies</vt:lpstr>
      <vt:lpstr>Mobile Accessibility</vt:lpstr>
      <vt:lpstr>Overview</vt:lpstr>
      <vt:lpstr>WAI Sources</vt:lpstr>
      <vt:lpstr>Other WAI Resources</vt:lpstr>
      <vt:lpstr>Other Resources</vt:lpstr>
      <vt:lpstr>KPAT Resources</vt:lpstr>
      <vt:lpstr>Mobile Accessibility</vt:lpstr>
      <vt:lpstr>Open Discussion</vt:lpstr>
      <vt:lpstr>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KPAT April 9, 2013 Meeting Presentation</dc:title>
  <dc:creator>Cole.Robison@ks.gov</dc:creator>
  <cp:lastModifiedBy>Cole Robison</cp:lastModifiedBy>
  <cp:revision>393</cp:revision>
  <dcterms:created xsi:type="dcterms:W3CDTF">2011-05-09T15:14:44Z</dcterms:created>
  <dcterms:modified xsi:type="dcterms:W3CDTF">2015-07-14T17:38:25Z</dcterms:modified>
</cp:coreProperties>
</file>