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0"/>
  </p:notesMasterIdLst>
  <p:sldIdLst>
    <p:sldId id="256" r:id="rId3"/>
    <p:sldId id="394" r:id="rId4"/>
    <p:sldId id="445" r:id="rId5"/>
    <p:sldId id="443" r:id="rId6"/>
    <p:sldId id="444" r:id="rId7"/>
    <p:sldId id="396" r:id="rId8"/>
    <p:sldId id="398" r:id="rId9"/>
    <p:sldId id="446" r:id="rId10"/>
    <p:sldId id="442" r:id="rId11"/>
    <p:sldId id="406" r:id="rId12"/>
    <p:sldId id="407" r:id="rId13"/>
    <p:sldId id="438" r:id="rId14"/>
    <p:sldId id="439" r:id="rId15"/>
    <p:sldId id="441" r:id="rId16"/>
    <p:sldId id="404" r:id="rId17"/>
    <p:sldId id="279" r:id="rId18"/>
    <p:sldId id="289" r:id="rId1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e Robison" initials="CDR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8C8"/>
    <a:srgbClr val="898989"/>
    <a:srgbClr val="717174"/>
    <a:srgbClr val="E62E26"/>
    <a:srgbClr val="0072BC"/>
    <a:srgbClr val="55A1D2"/>
    <a:srgbClr val="AAD0E9"/>
    <a:srgbClr val="F7B85C"/>
    <a:srgbClr val="00A256"/>
    <a:srgbClr val="3BA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437" autoAdjust="0"/>
    <p:restoredTop sz="88476" autoAdjust="0"/>
  </p:normalViewPr>
  <p:slideViewPr>
    <p:cSldViewPr showGuides="1">
      <p:cViewPr varScale="1">
        <p:scale>
          <a:sx n="92" d="100"/>
          <a:sy n="92" d="100"/>
        </p:scale>
        <p:origin x="324" y="84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6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http://go.usa.gov/3JXDV → https://18f.gsa.gov/2015/09/28/web-design-standards/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603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http://bit.ly/1WkTTCy → https://www.w3.org/blog/2015/09/more-accessible-web-authoring-with-atag-2-0/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169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“Document</a:t>
            </a:r>
            <a:r>
              <a:rPr lang="en-US" baseline="0" dirty="0" smtClean="0"/>
              <a:t> Accessibility” was this morning.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8833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http://bit.ly/1VJ41CQ → </a:t>
            </a:r>
            <a:r>
              <a:rPr lang="en-US" dirty="0" smtClean="0"/>
              <a:t>https://helpdesk.ssbbartgroup.com/hc/en-us/articles/203840879-AMP-Summer-2015-What-s-New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77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http://go.usa.gov/3J9Sw → https://www.whitehouse.gov/the-press-office/2015/10/01/presidential-proclamation-national-disability-employment-awareness-month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9521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 508 of the Rehabilitation Act</a:t>
            </a:r>
          </a:p>
          <a:p>
            <a:r>
              <a:rPr lang="en-US" dirty="0" smtClean="0"/>
              <a:t>Section 255 of the Telecommunications Act</a:t>
            </a:r>
          </a:p>
          <a:p>
            <a:endParaRPr lang="en-US" dirty="0" smtClean="0"/>
          </a:p>
          <a:p>
            <a:r>
              <a:rPr lang="en-US" dirty="0" smtClean="0"/>
              <a:t>http://go.usa.gov/3WcfA → http://www.access-board.gov/guidelines-and-standards/communications-and-it/about-the-ict-refresh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6607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9101E-D915-4EE5-8B23-9FDE9149988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5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12/10/2015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o.usa.gov/3Wcf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book.cio.gov/designstandard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o.usa.gov/3JXD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WkTTC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3.org/TR/ATAG20/" TargetMode="External"/><Relationship Id="rId4" Type="http://schemas.openxmlformats.org/officeDocument/2006/relationships/hyperlink" Target="http://www.w3.org/WAI/intro/atag.ph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its.ks.gov/kpat/tool/train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dagreat.powweb.com/Webinar/AccessibleTechnology/register.ph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VJ41CQ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l.gov/odep/topics/ndea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hyperlink" Target="http://go.usa.gov/3J9Sw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nvisibledisabilitiesweek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Kansas Partnership for Accessible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C8C8C8"/>
                </a:solidFill>
              </a:rPr>
              <a:t>October 13, </a:t>
            </a:r>
            <a:r>
              <a:rPr lang="en-US" dirty="0" smtClean="0">
                <a:solidFill>
                  <a:srgbClr val="C8C8C8"/>
                </a:solidFill>
              </a:rPr>
              <a:t>2015 Meeting</a:t>
            </a:r>
            <a:endParaRPr lang="en-US" dirty="0">
              <a:solidFill>
                <a:srgbClr val="C8C8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938992"/>
          </a:xfrm>
        </p:spPr>
        <p:txBody>
          <a:bodyPr>
            <a:spAutoFit/>
          </a:bodyPr>
          <a:lstStyle/>
          <a:p>
            <a:r>
              <a:rPr lang="en-US" dirty="0" smtClean="0"/>
              <a:t>Adopting ICT Standards and Guidelines in State Policy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8063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/>
          <a:lstStyle/>
          <a:p>
            <a:r>
              <a:rPr lang="en-US" sz="3600" dirty="0" smtClean="0"/>
              <a:t>Review: ICT Standards and Guidelines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Proposed Information and Communication Technology (ICT) Standards and </a:t>
            </a:r>
            <a:r>
              <a:rPr lang="en-US" dirty="0" smtClean="0"/>
              <a:t>Guidelines</a:t>
            </a:r>
          </a:p>
          <a:p>
            <a:r>
              <a:rPr lang="en-US" dirty="0" smtClean="0"/>
              <a:t>Latest stage in the rulemaking process for the update, or “refresh”, of the federal Section 508 standards and Section 255 guidelines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go.usa.gov/3WcfA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177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/>
          <a:lstStyle/>
          <a:p>
            <a:r>
              <a:rPr lang="en-US" sz="3200" dirty="0" smtClean="0"/>
              <a:t>Review: Expanding </a:t>
            </a:r>
            <a:r>
              <a:rPr lang="en-US" sz="3200" dirty="0"/>
              <a:t>Beyond Web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Section 508 has always covered all IT, not just the web.</a:t>
            </a:r>
          </a:p>
          <a:p>
            <a:r>
              <a:rPr lang="en-US" dirty="0" smtClean="0"/>
              <a:t>ITEC 1210 applies only to web technologies; we do not have </a:t>
            </a:r>
            <a:r>
              <a:rPr lang="en-US" i="1" dirty="0" smtClean="0"/>
              <a:t>state</a:t>
            </a:r>
            <a:r>
              <a:rPr lang="en-US" dirty="0" smtClean="0"/>
              <a:t> policy for the accessibility of other IT.</a:t>
            </a:r>
          </a:p>
          <a:p>
            <a:r>
              <a:rPr lang="en-US" dirty="0" smtClean="0"/>
              <a:t>We have often mentioned in the past that we might want to consider addressing non-web IT accessibility.</a:t>
            </a:r>
          </a:p>
          <a:p>
            <a:r>
              <a:rPr lang="en-US" dirty="0" smtClean="0"/>
              <a:t>Adoption of the new ICT Standards and Guidelines might be a good time to do so, if we desire.</a:t>
            </a:r>
          </a:p>
          <a:p>
            <a:r>
              <a:rPr lang="en-US" dirty="0" smtClean="0"/>
              <a:t>Consensus was expressed at the last meeting to pursue expanding state policy to cover all IT and fully harmonize with the new ICT Standards and Guidelines.</a:t>
            </a:r>
          </a:p>
        </p:txBody>
      </p:sp>
    </p:spTree>
    <p:extLst>
      <p:ext uri="{BB962C8B-B14F-4D97-AF65-F5344CB8AC3E}">
        <p14:creationId xmlns:p14="http://schemas.microsoft.com/office/powerpoint/2010/main" val="124038179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Policy Draft</a:t>
            </a:r>
            <a:endParaRPr lang="en-US" dirty="0"/>
          </a:p>
        </p:txBody>
      </p:sp>
      <p:pic>
        <p:nvPicPr>
          <p:cNvPr id="4" name="Content Placeholder 3" descr="Thumbnail image of the first page of the proposed policy draft document entitled &quot;Information and Communicaitons Technology Accessibility Standards&quot;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332" y="1600200"/>
            <a:ext cx="3497335" cy="4525963"/>
          </a:xfrm>
        </p:spPr>
      </p:pic>
    </p:spTree>
    <p:extLst>
      <p:ext uri="{BB962C8B-B14F-4D97-AF65-F5344CB8AC3E}">
        <p14:creationId xmlns:p14="http://schemas.microsoft.com/office/powerpoint/2010/main" val="350398924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/>
          <a:lstStyle/>
          <a:p>
            <a:r>
              <a:rPr lang="en-US" sz="4000" dirty="0" smtClean="0"/>
              <a:t>Assessing Impacts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4400" dirty="0" smtClean="0"/>
              <a:t>Ideas?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3391315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23439"/>
          </a:xfrm>
        </p:spPr>
        <p:txBody>
          <a:bodyPr>
            <a:spAutoFit/>
          </a:bodyPr>
          <a:lstStyle/>
          <a:p>
            <a:r>
              <a:rPr lang="en-US" dirty="0" smtClean="0"/>
              <a:t>Video Communications Platforms Update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Robert Cooper</a:t>
            </a:r>
            <a:br>
              <a:rPr lang="en-US" dirty="0" smtClean="0"/>
            </a:br>
            <a:r>
              <a:rPr lang="en-US" dirty="0" smtClean="0"/>
              <a:t>Executive Director, Commission for the Deaf and Hard of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9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Tuesday, January 12, 2016</a:t>
            </a:r>
          </a:p>
          <a:p>
            <a:pPr marL="0" indent="0">
              <a:buNone/>
            </a:pPr>
            <a:r>
              <a:rPr lang="en-US" sz="3600" dirty="0" smtClean="0"/>
              <a:t>Time:</a:t>
            </a:r>
          </a:p>
          <a:p>
            <a:pPr marL="0" indent="0">
              <a:buNone/>
            </a:pPr>
            <a:r>
              <a:rPr lang="en-US" sz="3600" dirty="0" smtClean="0"/>
              <a:t>	2:30–4:30 PM</a:t>
            </a:r>
          </a:p>
          <a:p>
            <a:pPr marL="0" indent="0">
              <a:buNone/>
            </a:pPr>
            <a:r>
              <a:rPr lang="en-US" sz="3600" dirty="0" smtClean="0"/>
              <a:t>Location:</a:t>
            </a:r>
          </a:p>
          <a:p>
            <a:pPr marL="0" indent="0">
              <a:buNone/>
            </a:pPr>
            <a:r>
              <a:rPr lang="en-US" sz="3600" dirty="0" smtClean="0"/>
              <a:t>	Landon State </a:t>
            </a:r>
            <a:r>
              <a:rPr lang="en-US" sz="3600" dirty="0"/>
              <a:t>Office Building</a:t>
            </a:r>
          </a:p>
          <a:p>
            <a:pPr marL="0" indent="0">
              <a:buNone/>
            </a:pPr>
            <a:r>
              <a:rPr lang="en-US" sz="3600" dirty="0"/>
              <a:t>	Room </a:t>
            </a:r>
            <a:r>
              <a:rPr lang="en-US" sz="3600" dirty="0" smtClean="0"/>
              <a:t>560</a:t>
            </a:r>
            <a:br>
              <a:rPr lang="en-US" sz="3600" dirty="0" smtClean="0"/>
            </a:br>
            <a:r>
              <a:rPr lang="en-US" sz="3600" dirty="0" smtClean="0"/>
              <a:t>	900 </a:t>
            </a:r>
            <a:r>
              <a:rPr lang="en-US" sz="3600" dirty="0"/>
              <a:t>SW Jackson Street</a:t>
            </a:r>
          </a:p>
        </p:txBody>
      </p:sp>
    </p:spTree>
    <p:extLst>
      <p:ext uri="{BB962C8B-B14F-4D97-AF65-F5344CB8AC3E}">
        <p14:creationId xmlns:p14="http://schemas.microsoft.com/office/powerpoint/2010/main" val="22764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Updates and Announcements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1929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/>
          <a:lstStyle/>
          <a:p>
            <a:r>
              <a:rPr lang="en-US" dirty="0" smtClean="0"/>
              <a:t>U.S. Web Design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U.S. government has released open source UI components and a visual style guide to create consistent and accessible user experiences across federal government websites.</a:t>
            </a:r>
          </a:p>
          <a:p>
            <a:pPr lvl="1"/>
            <a:r>
              <a:rPr lang="en-US" dirty="0" smtClean="0"/>
              <a:t>In alpha</a:t>
            </a:r>
          </a:p>
          <a:p>
            <a:pPr lvl="1"/>
            <a:r>
              <a:rPr lang="en-US" dirty="0">
                <a:hlinkClick r:id="rId3"/>
              </a:rPr>
              <a:t>https://playbook.cio.gov/designstandards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Blog post introducing the standards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go.usa.gov/3JXDV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32889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ATAG 2.0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September 24 Authoring Tool Accessibility Guidelines (ATAG) 2.0 was published as a W3C Recommendation.</a:t>
            </a:r>
          </a:p>
          <a:p>
            <a:r>
              <a:rPr lang="en-US" dirty="0" smtClean="0"/>
              <a:t>ATAG </a:t>
            </a:r>
            <a:r>
              <a:rPr lang="en-US" dirty="0"/>
              <a:t> provides guidelines </a:t>
            </a:r>
            <a:r>
              <a:rPr lang="en-US" dirty="0" smtClean="0"/>
              <a:t>for designing </a:t>
            </a:r>
            <a:r>
              <a:rPr lang="en-US" dirty="0"/>
              <a:t>web content authoring tools that are both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more </a:t>
            </a:r>
            <a:r>
              <a:rPr lang="en-US" dirty="0"/>
              <a:t>accessible to authors with </a:t>
            </a:r>
            <a:r>
              <a:rPr lang="en-US" dirty="0" smtClean="0"/>
              <a:t>disabilities</a:t>
            </a:r>
          </a:p>
          <a:p>
            <a:pPr lvl="1"/>
            <a:r>
              <a:rPr lang="en-US" dirty="0" smtClean="0"/>
              <a:t>designed </a:t>
            </a:r>
            <a:r>
              <a:rPr lang="en-US" dirty="0"/>
              <a:t>to enable, support, and promote the production of more accessible web content by all </a:t>
            </a:r>
            <a:r>
              <a:rPr lang="en-US" dirty="0" smtClean="0"/>
              <a:t>authors.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076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ATAG 2.0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W3C blog post “More Accessible Web Authoring with ATAG 2.0”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bit.ly/1WkTTCy</a:t>
            </a:r>
            <a:endParaRPr lang="en-US" dirty="0" smtClean="0"/>
          </a:p>
          <a:p>
            <a:r>
              <a:rPr lang="en-US" dirty="0" smtClean="0"/>
              <a:t> ATAG Overview</a:t>
            </a:r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www.w3.org/WAI/intro/atag.php</a:t>
            </a:r>
            <a:endParaRPr lang="en-US" dirty="0" smtClean="0"/>
          </a:p>
          <a:p>
            <a:r>
              <a:rPr lang="en-US" dirty="0" smtClean="0"/>
              <a:t>ATAG</a:t>
            </a:r>
          </a:p>
          <a:p>
            <a:pPr lvl="1"/>
            <a:r>
              <a:rPr lang="en-US" dirty="0">
                <a:hlinkClick r:id="rId5"/>
              </a:rPr>
              <a:t>http://www.w3.org/TR/ATAG20</a:t>
            </a:r>
            <a:r>
              <a:rPr lang="en-US" dirty="0" smtClean="0">
                <a:hlinkClick r:id="rId5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58656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Using AMP for Web Accessibility</a:t>
            </a:r>
          </a:p>
          <a:p>
            <a:pPr lvl="1"/>
            <a:r>
              <a:rPr lang="en-US" dirty="0" smtClean="0"/>
              <a:t>Tuesday, December 8—FULL</a:t>
            </a:r>
            <a:endParaRPr lang="en-US" b="1" dirty="0" smtClean="0"/>
          </a:p>
          <a:p>
            <a:pPr lvl="1"/>
            <a:r>
              <a:rPr lang="en-US" dirty="0" smtClean="0"/>
              <a:t>Info: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oits.ks.gov/kpat/tool/training</a:t>
            </a:r>
            <a:endParaRPr lang="en-US" dirty="0" smtClean="0"/>
          </a:p>
          <a:p>
            <a:r>
              <a:rPr lang="en-US" dirty="0" smtClean="0"/>
              <a:t>ADA National Network Accessible Technology series webinar: “Social Media, Accessibility and Disability Inclusion”</a:t>
            </a:r>
          </a:p>
          <a:p>
            <a:pPr lvl="1"/>
            <a:r>
              <a:rPr lang="en-US" dirty="0"/>
              <a:t>Thursday, November </a:t>
            </a:r>
            <a:r>
              <a:rPr lang="en-US" dirty="0" smtClean="0"/>
              <a:t>19</a:t>
            </a:r>
          </a:p>
          <a:p>
            <a:pPr lvl="1"/>
            <a:r>
              <a:rPr lang="en-US" dirty="0" smtClean="0"/>
              <a:t>Registratio</a:t>
            </a:r>
            <a:r>
              <a:rPr lang="en-US" dirty="0"/>
              <a:t>n: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adagreat.powweb.com/Webinar/</a:t>
            </a:r>
            <a:br>
              <a:rPr lang="en-US" dirty="0" smtClean="0">
                <a:hlinkClick r:id="rId4"/>
              </a:rPr>
            </a:br>
            <a:r>
              <a:rPr lang="en-US" dirty="0" err="1" smtClean="0">
                <a:hlinkClick r:id="rId4"/>
              </a:rPr>
              <a:t>AccessibleTechnology</a:t>
            </a:r>
            <a:r>
              <a:rPr lang="en-US" dirty="0" smtClean="0">
                <a:hlinkClick r:id="rId4"/>
              </a:rPr>
              <a:t>/</a:t>
            </a:r>
            <a:r>
              <a:rPr lang="en-US" dirty="0" err="1" smtClean="0">
                <a:hlinkClick r:id="rId4"/>
              </a:rPr>
              <a:t>register.php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9018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91600" y="164592"/>
            <a:ext cx="7269520" cy="685800"/>
          </a:xfrm>
        </p:spPr>
        <p:txBody>
          <a:bodyPr/>
          <a:lstStyle/>
          <a:p>
            <a:r>
              <a:rPr lang="en-US" dirty="0" smtClean="0"/>
              <a:t>AMP Release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AMP has been updated to the Summer 2015 Release since we last met.</a:t>
            </a:r>
          </a:p>
          <a:p>
            <a:pPr lvl="1"/>
            <a:r>
              <a:rPr lang="en-US" dirty="0" smtClean="0"/>
              <a:t>Introduces Alchemy in beta</a:t>
            </a:r>
          </a:p>
          <a:p>
            <a:pPr lvl="2"/>
            <a:r>
              <a:rPr lang="en-US" dirty="0" smtClean="0"/>
              <a:t>Adds fixing functionality to the testing process</a:t>
            </a:r>
          </a:p>
          <a:p>
            <a:pPr lvl="1"/>
            <a:r>
              <a:rPr lang="en-US" dirty="0" smtClean="0"/>
              <a:t>Info on what’s new at </a:t>
            </a:r>
            <a:r>
              <a:rPr lang="en-US" dirty="0" smtClean="0">
                <a:hlinkClick r:id="rId3"/>
              </a:rPr>
              <a:t>http://bit.ly/1VJ41CQ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5944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NDEAM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October is National Disability Employment Awareness Month.</a:t>
            </a:r>
          </a:p>
          <a:p>
            <a:pPr lvl="1"/>
            <a:r>
              <a:rPr lang="en-US" dirty="0" smtClean="0"/>
              <a:t>This year marks 70 years since the first observance</a:t>
            </a:r>
          </a:p>
          <a:p>
            <a:pPr lvl="1"/>
            <a:r>
              <a:rPr lang="en-US" dirty="0" smtClean="0"/>
              <a:t>The theme for this year is “My Disability Is One Part of Who I Am.”</a:t>
            </a:r>
          </a:p>
          <a:p>
            <a:pPr lvl="1"/>
            <a:r>
              <a:rPr lang="en-US" dirty="0" smtClean="0"/>
              <a:t>Department of Labor Office of </a:t>
            </a:r>
            <a:r>
              <a:rPr lang="en-US" dirty="0"/>
              <a:t>Disability Employment Policy site: </a:t>
            </a:r>
            <a:r>
              <a:rPr lang="en-US" dirty="0">
                <a:hlinkClick r:id="rId3"/>
              </a:rPr>
              <a:t>http://www.dol.gov/odep/topics/ndeam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Presidential proclamation</a:t>
            </a:r>
            <a:r>
              <a:rPr lang="en-US" dirty="0"/>
              <a:t>: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go.usa.gov/3J9Sw</a:t>
            </a:r>
            <a:endParaRPr lang="en-US" dirty="0"/>
          </a:p>
        </p:txBody>
      </p:sp>
      <p:pic>
        <p:nvPicPr>
          <p:cNvPr id="5" name="Content Placeholder 4" descr="National Disability Employment Awareness Month 2015 poster. The text of the poster reads: &quot;My disability is one part of who I am. At work, it's what people can do that matters. National Disability Employment Awareness Month — Celebrating 70 Years! Office of Disability Employment Policy, United States Department of Labor, dol.gov/odep&quot;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56576"/>
            <a:ext cx="4038600" cy="2613211"/>
          </a:xfrm>
        </p:spPr>
      </p:pic>
    </p:spTree>
    <p:extLst>
      <p:ext uri="{BB962C8B-B14F-4D97-AF65-F5344CB8AC3E}">
        <p14:creationId xmlns:p14="http://schemas.microsoft.com/office/powerpoint/2010/main" val="282644701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Invisible Disabilities Week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Invisible Disabilities Association has declared October 18 through 24 Invisible Disabilities Week, with open online events highlighting disabilities that are not always obvious to the onlooker, such as </a:t>
            </a:r>
            <a:r>
              <a:rPr lang="en-US" dirty="0"/>
              <a:t>debilitating pain, fatigue, dizziness, cognitive dysfunctions, brain injuries, learning differences and mental health disorders, as well as hearing and vision impairments</a:t>
            </a:r>
            <a:r>
              <a:rPr lang="en-US" dirty="0" smtClean="0"/>
              <a:t>.</a:t>
            </a:r>
          </a:p>
          <a:p>
            <a:r>
              <a:rPr lang="en-US" dirty="0">
                <a:hlinkClick r:id="rId2"/>
              </a:rPr>
              <a:t>http://invisibledisabilitiesweek.org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47617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cO8W/2gkdrRsoSWsBDlIy3F7xZg=" PDFTag="H2" order="_x0031_"/>
  <Shape xmlns="" id="eNYoPZsq3r9xaO6Gk686ihNLttw=" PDFTag=""/>
  <Shape xmlns="" id="nd7T0SEwaMvc1vE3X3CvCrEU6KQ=" PDFTag="H2" order="_x0031_"/>
  <Shape xmlns="" id="jcUuy3C4TQ0YARThFJr6NYV6URI=" PDFTag=""/>
  <Shape xmlns="" id="lB2AxQC9zuVOCurrXlZi7QB6szQ=" PDFTag="H2" order="_x0031_"/>
  <Shape xmlns="" id="tG2DklbH/hYhsheL1xK7gFfhLBk=" PDFTag="" order="_x0031_"/>
  <Shape xmlns="" id="6EG4IwUETzeLkNfvxQ4w01Lb6Oc=" PDFTag="H2" order="_x0031_"/>
  <Shape xmlns="" id="btW8a/hCdwN5n+hHIP7apiAMFXs=" PDFTag="" order="_x0031_"/>
  <Shape xmlns="" id="yZqVxhDrP2QCblfiR5aNcGT8iQI=" PDFTag="H1" Artifact="_x0030_" order="_x0031_"/>
  <Shape xmlns="" id="dEASjHSo6lar80b+i0cCvmRcigA=" PDFTag="H2" Artifact="_x0030_" order="_x0032_"/>
  <Shape xmlns="" id="4Yn7pjkeILvjzTCiW0hSi8aGqd0=" PDFTag="H2" order="_x0031_"/>
  <Shape xmlns="" id="b+UUPPAPxCgGvtT1whtgJmbWZx0=" PDFTag="H2" order="_x0031_"/>
  <Shape xmlns="" id="TeOKQzPnCvr3Ls4sAuJmatE0+LQ=" PDFTag="P" Artifact="_x0030_" order="_x0032_"/>
  <Shape xmlns="" id="O3hu90DE+iSBnMLExIEFc3Vg4Uo=" PDFTag="H2" order="_x0031_"/>
  <Shape xmlns="" id="P5Y2Q7BdEAZkB7PetW+0MReG2rI=" PDFTag="P" order="_x0032_"/>
  <Shape xmlns="" id="wt83yZjzPHlTvpildN/o1svACa4=" PDFTag="H2" order="_x0031_"/>
  <Shape xmlns="" id="Z4w2ics5bjqJPzdzcoFDP4HOBzo=" PDFTag="P" order="_x0032_"/>
  <Shape xmlns="" id="5ZT7l/BxJu2HJ4paRSabD2lCm00=" PDFTag="H2" order="_x0031_"/>
  <Shape xmlns="" id="ddL5n9Le3JuFqOx8t9kiVFxFnqU=" PDFTag="P" order="_x0032_"/>
  <Shape xmlns="" id="AB9E/9YsG1Eja6fvs6BWkBzczkU=" PDFTag="H2" order="_x0031_"/>
  <Shape xmlns="" id="pg7ClJs+NInuUcn/6dEKr2vqBWI=" PDFTag="P" order="_x0032_"/>
  <Shape xmlns="" id="sr4NqKIoEJGaxOi46OpuJ+OLXeo=" PDFTag="H2" order="_x0031_"/>
  <Shape xmlns="" id="j/fQAm+HE+lrS6tVycDGKKYNjRw=" PDFTag="P" order="_x0032_"/>
  <Shape xmlns="" id="Sp3EDu14LjWrjb7P1scplb9vT74=" PDFTag="H2" order="_x0031_"/>
  <Shape xmlns="" id="ftigaNqcjhazdtnkMqky9Wu+xqw=" PDFTag="P" order="_x0032_"/>
  <Shape xmlns="" id="1cyvssX6aUXfYKDtv2/Fopw1PF8=" PDFTag="H2" order="_x0031_"/>
  <Shape xmlns="" id="9peahEMoTJourDoL/PDyYxwdWB0=" PDFTag="P" Artifact="_x0030_" order="_x0033_"/>
  <Shape xmlns="" id="x8leeUMB0gQ38qPqMRG3092oFcc=" PDFTag="Figure" Artifact="_x0030_" inline="no" validated="yes" order="_x0032_"/>
  <Shape xmlns="" id="B4oYQrJrNBtG/8gS915dwHQFYVo=" PDFTag="H2" order="_x0031_"/>
  <Shape xmlns="" id="xR5KIQKV8OP5EMDPFVpmAAXYlNY=" PDFTag="P" order="_x0032_"/>
  <Shape xmlns="" id="76FeC0ECtA70YqPKe+stdueAlzE=" PDFTag="H2" order="_x0031_"/>
  <Shape xmlns="" id="Fv+Ky7LgYwYy6qb6/HPNWTlllNE=" PDFTag="P" order="_x0032_"/>
  <Shape xmlns="" id="1R9OnrZLJY/a37d/W7HnjUbOlqM=" PDFTag="H2" order="_x0031_"/>
  <Shape xmlns="" id="3C3PViQUG7gdA5ZrH1UGzUfFkwA=" PDFTag="P" order="_x0032_"/>
  <Shape xmlns="" id="BuBKm8CMVbENxRTNYwxv8UfTKOg=" PDFTag="H2" order="_x0031_"/>
  <Shape xmlns="" id="vPlktnHlM2ncQ3vFPmjTidXwgMI=" PDFTag="P" order="_x0032_"/>
  <Shape xmlns="" id="ToT2kx17xvDh+lroQGrl+8Td7WM=" PDFTag="H2" order="_x0031_"/>
  <Shape xmlns="" id="w03FH3/TRg67g+L/i8whi9g+PQU=" PDFTag="P" order="_x0032_"/>
  <Shape xmlns="" id="KcSWvHkYDg+UtqfdCw/gnpPnvvI=" order="_x0033_" PDFTag="_x005B_Artifact_x005D_" Artifact="_x0031_"/>
</PAW>
</file>

<file path=customXml/itemProps1.xml><?xml version="1.0" encoding="utf-8"?>
<ds:datastoreItem xmlns:ds="http://schemas.openxmlformats.org/officeDocument/2006/customXml" ds:itemID="{B4CED783-E688-4D3D-84C6-9C0E86813968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24581</TotalTime>
  <Words>526</Words>
  <Application>Microsoft Office PowerPoint</Application>
  <PresentationFormat>On-screen Show (4:3)</PresentationFormat>
  <Paragraphs>81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OITS</vt:lpstr>
      <vt:lpstr>Kansas Partnership for Accessible Technology</vt:lpstr>
      <vt:lpstr>Status Updates and Announcements</vt:lpstr>
      <vt:lpstr>U.S. Web Design Standards</vt:lpstr>
      <vt:lpstr>ATAG 2.0</vt:lpstr>
      <vt:lpstr>ATAG 2.0 Links</vt:lpstr>
      <vt:lpstr>Upcoming Training</vt:lpstr>
      <vt:lpstr>AMP Release</vt:lpstr>
      <vt:lpstr>NDEAM</vt:lpstr>
      <vt:lpstr>Invisible Disabilities Week</vt:lpstr>
      <vt:lpstr>Adopting ICT Standards and Guidelines in State Policy</vt:lpstr>
      <vt:lpstr>Review: ICT Standards and Guidelines</vt:lpstr>
      <vt:lpstr>Review: Expanding Beyond Web Technologies</vt:lpstr>
      <vt:lpstr>Proposed Policy Draft</vt:lpstr>
      <vt:lpstr>Assessing Impacts</vt:lpstr>
      <vt:lpstr>Video Communications Platforms Update</vt:lpstr>
      <vt:lpstr>Open Discussion</vt:lpstr>
      <vt:lpstr>Next Meeting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KPAT April 9, 2013 Meeting Presentation</dc:title>
  <dc:creator>Cole.Robison@ks.gov</dc:creator>
  <cp:lastModifiedBy>Cole Robison</cp:lastModifiedBy>
  <cp:revision>408</cp:revision>
  <dcterms:created xsi:type="dcterms:W3CDTF">2011-05-09T15:14:44Z</dcterms:created>
  <dcterms:modified xsi:type="dcterms:W3CDTF">2015-10-12T22:10:54Z</dcterms:modified>
</cp:coreProperties>
</file>