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2"/>
  </p:notesMasterIdLst>
  <p:sldIdLst>
    <p:sldId id="256" r:id="rId3"/>
    <p:sldId id="394" r:id="rId4"/>
    <p:sldId id="448" r:id="rId5"/>
    <p:sldId id="447" r:id="rId6"/>
    <p:sldId id="450" r:id="rId7"/>
    <p:sldId id="451" r:id="rId8"/>
    <p:sldId id="396" r:id="rId9"/>
    <p:sldId id="398" r:id="rId10"/>
    <p:sldId id="452" r:id="rId11"/>
    <p:sldId id="449" r:id="rId12"/>
    <p:sldId id="453" r:id="rId13"/>
    <p:sldId id="406" r:id="rId14"/>
    <p:sldId id="454" r:id="rId15"/>
    <p:sldId id="455" r:id="rId16"/>
    <p:sldId id="456" r:id="rId17"/>
    <p:sldId id="457" r:id="rId18"/>
    <p:sldId id="458" r:id="rId19"/>
    <p:sldId id="459" r:id="rId20"/>
    <p:sldId id="460" r:id="rId21"/>
    <p:sldId id="461" r:id="rId22"/>
    <p:sldId id="404" r:id="rId23"/>
    <p:sldId id="462" r:id="rId24"/>
    <p:sldId id="463" r:id="rId25"/>
    <p:sldId id="465" r:id="rId26"/>
    <p:sldId id="466" r:id="rId27"/>
    <p:sldId id="464" r:id="rId28"/>
    <p:sldId id="467" r:id="rId29"/>
    <p:sldId id="279" r:id="rId30"/>
    <p:sldId id="289" r:id="rId3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91" autoAdjust="0"/>
    <p:restoredTop sz="88490" autoAdjust="0"/>
  </p:normalViewPr>
  <p:slideViewPr>
    <p:cSldViewPr showGuides="1">
      <p:cViewPr varScale="1">
        <p:scale>
          <a:sx n="92" d="100"/>
          <a:sy n="92" d="100"/>
        </p:scale>
        <p:origin x="372" y="84"/>
      </p:cViewPr>
      <p:guideLst>
        <p:guide orient="horz"/>
        <p:guide/>
      </p:guideLst>
    </p:cSldViewPr>
  </p:slideViewPr>
  <p:outlineViewPr>
    <p:cViewPr>
      <p:scale>
        <a:sx n="33" d="100"/>
        <a:sy n="33" d="100"/>
      </p:scale>
      <p:origin x="0" y="-8316"/>
    </p:cViewPr>
  </p:outlineViewPr>
  <p:notesTextViewPr>
    <p:cViewPr>
      <p:scale>
        <a:sx n="100" d="100"/>
        <a:sy n="100" d="100"/>
      </p:scale>
      <p:origin x="0" y="0"/>
    </p:cViewPr>
  </p:notesTextViewPr>
  <p:sorterViewPr>
    <p:cViewPr>
      <p:scale>
        <a:sx n="80" d="100"/>
        <a:sy n="80" d="100"/>
      </p:scale>
      <p:origin x="0" y="0"/>
    </p:cViewPr>
  </p:sorter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11/01/2016</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http://go.usa.gov/cnQQC → </a:t>
            </a:r>
            <a:r>
              <a:rPr lang="en-US" sz="1200" dirty="0" smtClean="0"/>
              <a:t>http://www.reginfo.gov/public/do/eAgendaViewRule?pubId=201510&amp;RIN=1190-AA65</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a:t>
            </a:fld>
            <a:endParaRPr lang="fr-FR" dirty="0"/>
          </a:p>
        </p:txBody>
      </p:sp>
    </p:spTree>
    <p:extLst>
      <p:ext uri="{BB962C8B-B14F-4D97-AF65-F5344CB8AC3E}">
        <p14:creationId xmlns:p14="http://schemas.microsoft.com/office/powerpoint/2010/main" val="25925549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101E-D915-4EE5-8B23-9FDE91499882}" type="slidenum">
              <a:rPr lang="en-US" smtClean="0"/>
              <a:pPr/>
              <a:t>29</a:t>
            </a:fld>
            <a:endParaRPr lang="en-US"/>
          </a:p>
        </p:txBody>
      </p:sp>
    </p:spTree>
    <p:extLst>
      <p:ext uri="{BB962C8B-B14F-4D97-AF65-F5344CB8AC3E}">
        <p14:creationId xmlns:p14="http://schemas.microsoft.com/office/powerpoint/2010/main" val="44905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http://go.usa.gov/cnQUT → </a:t>
            </a:r>
            <a:r>
              <a:rPr lang="en-US" sz="1200" dirty="0" smtClean="0"/>
              <a:t>http://www.reginfo.gov/public/do/eAgendaViewRule?pubId=201510&amp;RIN=3014-AA37</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a:t>
            </a:fld>
            <a:endParaRPr lang="fr-FR" dirty="0"/>
          </a:p>
        </p:txBody>
      </p:sp>
    </p:spTree>
    <p:extLst>
      <p:ext uri="{BB962C8B-B14F-4D97-AF65-F5344CB8AC3E}">
        <p14:creationId xmlns:p14="http://schemas.microsoft.com/office/powerpoint/2010/main" val="531916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G3ict is </a:t>
            </a:r>
            <a:r>
              <a:rPr lang="en-US" sz="1200" b="0" i="0" kern="1200" dirty="0" smtClean="0">
                <a:solidFill>
                  <a:schemeClr val="tx1"/>
                </a:solidFill>
                <a:effectLst/>
                <a:latin typeface="+mn-lt"/>
                <a:ea typeface="+mn-ea"/>
                <a:cs typeface="+mn-cs"/>
              </a:rPr>
              <a:t>a digital inclusion and human rights advocacy organization launched in 2006 at the initiative of the United Nations.</a:t>
            </a:r>
          </a:p>
          <a:p>
            <a:endParaRPr lang="en-US" sz="1200" b="0" i="0" kern="1200" dirty="0" smtClean="0">
              <a:solidFill>
                <a:schemeClr val="tx1"/>
              </a:solidFill>
              <a:effectLst/>
              <a:latin typeface="+mn-lt"/>
              <a:ea typeface="+mn-ea"/>
              <a:cs typeface="+mn-cs"/>
            </a:endParaRPr>
          </a:p>
          <a:p>
            <a:r>
              <a:rPr lang="en-US" dirty="0" smtClean="0"/>
              <a:t>http://bit.ly/1n8ACbf </a:t>
            </a:r>
            <a:r>
              <a:rPr lang="en-US" baseline="0" dirty="0" smtClean="0"/>
              <a:t>→</a:t>
            </a:r>
            <a:r>
              <a:rPr lang="en-US" dirty="0" smtClean="0"/>
              <a:t> http://g3ict.org/resource_center/g3ict_global_charter</a:t>
            </a:r>
          </a:p>
          <a:p>
            <a:r>
              <a:rPr lang="en-US" dirty="0" smtClean="0"/>
              <a:t>http://bit.ly/1Zgpcn6 </a:t>
            </a:r>
            <a:r>
              <a:rPr lang="en-US" baseline="0" dirty="0" smtClean="0"/>
              <a:t>→</a:t>
            </a:r>
            <a:r>
              <a:rPr lang="en-US" dirty="0" smtClean="0"/>
              <a:t> http://hosted-p0.vresp.com/606411/6c2dbd521e/ARCHIVE</a:t>
            </a:r>
          </a:p>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5</a:t>
            </a:fld>
            <a:endParaRPr lang="fr-FR" dirty="0"/>
          </a:p>
        </p:txBody>
      </p:sp>
    </p:spTree>
    <p:extLst>
      <p:ext uri="{BB962C8B-B14F-4D97-AF65-F5344CB8AC3E}">
        <p14:creationId xmlns:p14="http://schemas.microsoft.com/office/powerpoint/2010/main" val="434686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“Document</a:t>
            </a:r>
            <a:r>
              <a:rPr lang="en-US" baseline="0" dirty="0" smtClean="0"/>
              <a:t> Accessibility” was this morning.</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7</a:t>
            </a:fld>
            <a:endParaRPr lang="fr-FR" dirty="0"/>
          </a:p>
        </p:txBody>
      </p:sp>
    </p:spTree>
    <p:extLst>
      <p:ext uri="{BB962C8B-B14F-4D97-AF65-F5344CB8AC3E}">
        <p14:creationId xmlns:p14="http://schemas.microsoft.com/office/powerpoint/2010/main" val="4238833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http://bit.ly/1JzFqjV → </a:t>
            </a:r>
            <a:r>
              <a:rPr lang="en-US" dirty="0" smtClean="0"/>
              <a:t>https://support.ssbbartgroup.com/hc/en-us/articles/205725309</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8</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http://bit.ly/1P38Pnx </a:t>
            </a:r>
            <a:r>
              <a:rPr lang="en-US" sz="1200" dirty="0" smtClean="0"/>
              <a:t>→</a:t>
            </a:r>
            <a:r>
              <a:rPr lang="en-US" dirty="0" smtClean="0"/>
              <a:t> http://commonlook.com/accessibility-software/commonlook-pdf-validator/</a:t>
            </a:r>
          </a:p>
          <a:p>
            <a:r>
              <a:rPr lang="en-US" dirty="0" smtClean="0"/>
              <a:t>http://</a:t>
            </a:r>
            <a:r>
              <a:rPr lang="en-US" smtClean="0"/>
              <a:t>bit.ly/1O9pRyh </a:t>
            </a:r>
            <a:r>
              <a:rPr lang="en-US" sz="1200" smtClean="0"/>
              <a:t>→</a:t>
            </a:r>
            <a:r>
              <a:rPr lang="en-US" smtClean="0"/>
              <a:t> </a:t>
            </a:r>
            <a:r>
              <a:rPr lang="en-US" dirty="0" smtClean="0"/>
              <a:t>http://commonlook.com/commonlook-pdf-validator-installation/</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9</a:t>
            </a:fld>
            <a:endParaRPr lang="fr-FR" dirty="0"/>
          </a:p>
        </p:txBody>
      </p:sp>
    </p:spTree>
    <p:extLst>
      <p:ext uri="{BB962C8B-B14F-4D97-AF65-F5344CB8AC3E}">
        <p14:creationId xmlns:p14="http://schemas.microsoft.com/office/powerpoint/2010/main" val="1062079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a:ln/>
        </p:spPr>
      </p:sp>
      <p:sp>
        <p:nvSpPr>
          <p:cNvPr id="61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panose="02020603050405020304" pitchFamily="18" charset="0"/>
            </a:endParaRPr>
          </a:p>
        </p:txBody>
      </p:sp>
      <p:sp>
        <p:nvSpPr>
          <p:cNvPr id="6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1BC52411-A320-474F-BE8A-9522E3CC994B}" type="slidenum">
              <a:rPr lang="en-US" altLang="en-US" sz="1200" smtClean="0"/>
              <a:pPr/>
              <a:t>24</a:t>
            </a:fld>
            <a:endParaRPr lang="en-US" altLang="en-US" sz="1200" dirty="0" smtClean="0"/>
          </a:p>
        </p:txBody>
      </p:sp>
    </p:spTree>
    <p:extLst>
      <p:ext uri="{BB962C8B-B14F-4D97-AF65-F5344CB8AC3E}">
        <p14:creationId xmlns:p14="http://schemas.microsoft.com/office/powerpoint/2010/main" val="2534813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a:ln/>
        </p:spPr>
      </p:sp>
      <p:sp>
        <p:nvSpPr>
          <p:cNvPr id="61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panose="02020603050405020304" pitchFamily="18" charset="0"/>
            </a:endParaRPr>
          </a:p>
        </p:txBody>
      </p:sp>
      <p:sp>
        <p:nvSpPr>
          <p:cNvPr id="6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1BC52411-A320-474F-BE8A-9522E3CC994B}" type="slidenum">
              <a:rPr lang="en-US" altLang="en-US" sz="1200" smtClean="0"/>
              <a:pPr/>
              <a:t>25</a:t>
            </a:fld>
            <a:endParaRPr lang="en-US" altLang="en-US" sz="1200" dirty="0" smtClean="0"/>
          </a:p>
        </p:txBody>
      </p:sp>
    </p:spTree>
    <p:extLst>
      <p:ext uri="{BB962C8B-B14F-4D97-AF65-F5344CB8AC3E}">
        <p14:creationId xmlns:p14="http://schemas.microsoft.com/office/powerpoint/2010/main" val="3332155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http://bit.ly/1ndGmk4 → http://info.ssbbartgroup.com/Alchemy-Demo-Webinar_Resources.html</a:t>
            </a:r>
          </a:p>
          <a:p>
            <a:r>
              <a:rPr lang="en-US" dirty="0" smtClean="0"/>
              <a:t>http://bit.ly/1ZWWlRw → https://support.ssbbartgroup.com/hc/en-us/sections/201307245-Alchemy</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27</a:t>
            </a:fld>
            <a:endParaRPr lang="fr-FR" dirty="0"/>
          </a:p>
        </p:txBody>
      </p:sp>
    </p:spTree>
    <p:extLst>
      <p:ext uri="{BB962C8B-B14F-4D97-AF65-F5344CB8AC3E}">
        <p14:creationId xmlns:p14="http://schemas.microsoft.com/office/powerpoint/2010/main" val="4140529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11/01/2016</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962400" y="1295400"/>
            <a:ext cx="5181600" cy="381000"/>
          </a:xfrm>
        </p:spPr>
        <p:txBody>
          <a:bodyPr/>
          <a:lstStyle>
            <a:lvl1pPr marL="0" indent="0" algn="r">
              <a:buNone/>
              <a:defRPr sz="1800" b="1">
                <a:solidFill>
                  <a:schemeClr val="bg1"/>
                </a:solidFill>
                <a:latin typeface="+mj-lt"/>
              </a:defRPr>
            </a:lvl1pPr>
          </a:lstStyle>
          <a:p>
            <a:pPr lvl="0"/>
            <a:r>
              <a:rPr lang="en-US" dirty="0" smtClean="0"/>
              <a:t>Click to edit Master text</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5302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11/01/2016</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11/01/2016</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11/01/2016</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11/01/2016</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11/01/2016</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smtClean="0"/>
          </a:p>
        </p:txBody>
      </p:sp>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nLst>
      <p:par>
        <p:cTn id="1" dur="indefinite" restart="never" nodeType="tmRoot"/>
      </p:par>
    </p:tnLst>
  </p:timing>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xtranet.who.int/dataform/35555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oits.ks.gov/kpat/meetings/past#2013-10-15" TargetMode="External"/><Relationship Id="rId2" Type="http://schemas.openxmlformats.org/officeDocument/2006/relationships/hyperlink" Target="http://oits.ks.gov/kpat/meetings/past#2013-07-09"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bit.ly/1ndGmk4"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bit.ly/1ZWWlRw"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go.usa.gov/cnQQ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go.usa.gov/cnQU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it.ly/1n8ACb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bit.ly/1Zgpcn6"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oits.ks.gov/kpat/tool/train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it.ly/1JzFqj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it.ly/1P38Pn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bit.ly/1O9pRy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Kansas Partnership for Accessible Technology</a:t>
            </a:r>
            <a:endParaRPr lang="en-US" dirty="0"/>
          </a:p>
        </p:txBody>
      </p:sp>
      <p:sp>
        <p:nvSpPr>
          <p:cNvPr id="3" name="Subtitle 2"/>
          <p:cNvSpPr>
            <a:spLocks noGrp="1"/>
          </p:cNvSpPr>
          <p:nvPr>
            <p:ph type="subTitle" idx="1"/>
          </p:nvPr>
        </p:nvSpPr>
        <p:spPr/>
        <p:txBody>
          <a:bodyPr/>
          <a:lstStyle/>
          <a:p>
            <a:r>
              <a:rPr lang="en-US" dirty="0" smtClean="0">
                <a:solidFill>
                  <a:srgbClr val="C8C8C8"/>
                </a:solidFill>
              </a:rPr>
              <a:t>January 12, 2016 Meeting</a:t>
            </a:r>
            <a:endParaRPr lang="en-US" dirty="0">
              <a:solidFill>
                <a:srgbClr val="C8C8C8"/>
              </a:solidFill>
            </a:endParaRPr>
          </a:p>
        </p:txBody>
      </p:sp>
    </p:spTree>
    <p:extLst>
      <p:ext uri="{BB962C8B-B14F-4D97-AF65-F5344CB8AC3E}">
        <p14:creationId xmlns:p14="http://schemas.microsoft.com/office/powerpoint/2010/main" val="314514432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3" name="Content Placeholder 2"/>
          <p:cNvSpPr>
            <a:spLocks noGrp="1"/>
          </p:cNvSpPr>
          <p:nvPr>
            <p:ph idx="1"/>
          </p:nvPr>
        </p:nvSpPr>
        <p:spPr/>
        <p:txBody>
          <a:bodyPr/>
          <a:lstStyle/>
          <a:p>
            <a:r>
              <a:rPr lang="en-US" dirty="0" smtClean="0"/>
              <a:t>WHO Priority Assistive Products List</a:t>
            </a:r>
          </a:p>
          <a:p>
            <a:pPr lvl="1"/>
            <a:r>
              <a:rPr lang="en-US" dirty="0" smtClean="0">
                <a:hlinkClick r:id="rId2"/>
              </a:rPr>
              <a:t>https://extranet.who.int/dataform/355553/</a:t>
            </a:r>
            <a:endParaRPr lang="en-US" dirty="0" smtClean="0"/>
          </a:p>
          <a:p>
            <a:pPr lvl="1"/>
            <a:r>
              <a:rPr lang="en-US" dirty="0" smtClean="0"/>
              <a:t>Open through March 3rd</a:t>
            </a:r>
          </a:p>
        </p:txBody>
      </p:sp>
    </p:spTree>
    <p:extLst>
      <p:ext uri="{BB962C8B-B14F-4D97-AF65-F5344CB8AC3E}">
        <p14:creationId xmlns:p14="http://schemas.microsoft.com/office/powerpoint/2010/main" val="64113400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ADA Coordinator Report</a:t>
            </a:r>
            <a:endParaRPr lang="en-US" dirty="0"/>
          </a:p>
        </p:txBody>
      </p:sp>
      <p:sp>
        <p:nvSpPr>
          <p:cNvPr id="4" name="Text Placeholder 3"/>
          <p:cNvSpPr>
            <a:spLocks noGrp="1"/>
          </p:cNvSpPr>
          <p:nvPr>
            <p:ph type="body" idx="1"/>
          </p:nvPr>
        </p:nvSpPr>
        <p:spPr/>
        <p:txBody>
          <a:bodyPr/>
          <a:lstStyle/>
          <a:p>
            <a:r>
              <a:rPr lang="en-US" dirty="0" smtClean="0"/>
              <a:t>Anthony Fadale</a:t>
            </a:r>
            <a:br>
              <a:rPr lang="en-US" dirty="0" smtClean="0"/>
            </a:br>
            <a:r>
              <a:rPr lang="en-US" dirty="0" smtClean="0"/>
              <a:t>State ADA Coordinator</a:t>
            </a:r>
            <a:endParaRPr lang="en-US" dirty="0"/>
          </a:p>
        </p:txBody>
      </p:sp>
    </p:spTree>
    <p:extLst>
      <p:ext uri="{BB962C8B-B14F-4D97-AF65-F5344CB8AC3E}">
        <p14:creationId xmlns:p14="http://schemas.microsoft.com/office/powerpoint/2010/main" val="391059616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ITEC Policy 1210</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5558063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 Proposal</a:t>
            </a:r>
            <a:endParaRPr lang="en-US" dirty="0"/>
          </a:p>
        </p:txBody>
      </p:sp>
      <p:sp>
        <p:nvSpPr>
          <p:cNvPr id="3" name="Content Placeholder 2"/>
          <p:cNvSpPr>
            <a:spLocks noGrp="1"/>
          </p:cNvSpPr>
          <p:nvPr>
            <p:ph idx="1"/>
          </p:nvPr>
        </p:nvSpPr>
        <p:spPr/>
        <p:txBody>
          <a:bodyPr/>
          <a:lstStyle/>
          <a:p>
            <a:r>
              <a:rPr lang="en-US" dirty="0" smtClean="0"/>
              <a:t>We’ve discussed recommending a sweeping policy change in the near future, to coincide with the publication of the ICT refresh, that will adopt it and expand the scope of coverage beyond just the web.</a:t>
            </a:r>
          </a:p>
          <a:p>
            <a:r>
              <a:rPr lang="en-US" dirty="0" smtClean="0"/>
              <a:t>Today I propose making a smaller revision without waiting for that forthcoming change: adding a specific “best meets” exception for COTS products.</a:t>
            </a:r>
            <a:endParaRPr lang="en-US" dirty="0"/>
          </a:p>
        </p:txBody>
      </p:sp>
    </p:spTree>
    <p:extLst>
      <p:ext uri="{BB962C8B-B14F-4D97-AF65-F5344CB8AC3E}">
        <p14:creationId xmlns:p14="http://schemas.microsoft.com/office/powerpoint/2010/main" val="308948824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smtClean="0"/>
              <a:t>IT Project Planning for COTS Items</a:t>
            </a:r>
            <a:endParaRPr lang="en-US" sz="4000" dirty="0"/>
          </a:p>
        </p:txBody>
      </p:sp>
      <p:sp>
        <p:nvSpPr>
          <p:cNvPr id="3" name="Content Placeholder 2"/>
          <p:cNvSpPr>
            <a:spLocks noGrp="1"/>
          </p:cNvSpPr>
          <p:nvPr>
            <p:ph idx="1"/>
          </p:nvPr>
        </p:nvSpPr>
        <p:spPr/>
        <p:txBody>
          <a:bodyPr/>
          <a:lstStyle/>
          <a:p>
            <a:r>
              <a:rPr lang="en-US" dirty="0" smtClean="0"/>
              <a:t>The aim is to address a concern we explored in 2013 (cf. the July and October meeting materials)</a:t>
            </a:r>
          </a:p>
          <a:p>
            <a:pPr lvl="1"/>
            <a:r>
              <a:rPr lang="en-US" dirty="0" smtClean="0">
                <a:hlinkClick r:id="rId2"/>
              </a:rPr>
              <a:t>oits.ks.gov/</a:t>
            </a:r>
            <a:r>
              <a:rPr lang="en-US" dirty="0" err="1" smtClean="0">
                <a:hlinkClick r:id="rId2"/>
              </a:rPr>
              <a:t>kpat</a:t>
            </a:r>
            <a:r>
              <a:rPr lang="en-US" dirty="0" smtClean="0">
                <a:hlinkClick r:id="rId2"/>
              </a:rPr>
              <a:t>/meetings/past#2013-07-09</a:t>
            </a:r>
            <a:endParaRPr lang="en-US" dirty="0" smtClean="0"/>
          </a:p>
          <a:p>
            <a:pPr lvl="1"/>
            <a:r>
              <a:rPr lang="en-US" dirty="0" smtClean="0">
                <a:hlinkClick r:id="rId3"/>
              </a:rPr>
              <a:t>oits.ks.gov/</a:t>
            </a:r>
            <a:r>
              <a:rPr lang="en-US" dirty="0" err="1" smtClean="0">
                <a:hlinkClick r:id="rId3"/>
              </a:rPr>
              <a:t>kpat</a:t>
            </a:r>
            <a:r>
              <a:rPr lang="en-US" dirty="0" smtClean="0">
                <a:hlinkClick r:id="rId3"/>
              </a:rPr>
              <a:t>/meetings/past#2013-10-15</a:t>
            </a:r>
            <a:endParaRPr lang="en-US" dirty="0" smtClean="0"/>
          </a:p>
          <a:p>
            <a:r>
              <a:rPr lang="en-US" dirty="0" smtClean="0"/>
              <a:t>The ICT refresh provides a clear way forward.</a:t>
            </a:r>
          </a:p>
          <a:p>
            <a:r>
              <a:rPr lang="en-US" dirty="0" smtClean="0"/>
              <a:t>KITO, ADA Coordinator affirm need</a:t>
            </a:r>
            <a:endParaRPr lang="en-US" dirty="0"/>
          </a:p>
        </p:txBody>
      </p:sp>
    </p:spTree>
    <p:extLst>
      <p:ext uri="{BB962C8B-B14F-4D97-AF65-F5344CB8AC3E}">
        <p14:creationId xmlns:p14="http://schemas.microsoft.com/office/powerpoint/2010/main" val="308948824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Best Meets</a:t>
            </a:r>
            <a:endParaRPr lang="en-US" dirty="0"/>
          </a:p>
        </p:txBody>
      </p:sp>
      <p:sp>
        <p:nvSpPr>
          <p:cNvPr id="7" name="Content Placeholder 6"/>
          <p:cNvSpPr>
            <a:spLocks noGrp="1"/>
          </p:cNvSpPr>
          <p:nvPr>
            <p:ph idx="1"/>
          </p:nvPr>
        </p:nvSpPr>
        <p:spPr/>
        <p:txBody>
          <a:bodyPr/>
          <a:lstStyle/>
          <a:p>
            <a:pPr marL="0" indent="0">
              <a:buNone/>
            </a:pPr>
            <a:r>
              <a:rPr lang="en-US" dirty="0"/>
              <a:t>For “commercial off-the-shelf (COTS)” products consisting of, including, or producing websites, web services, or web applications, where such a product conforming to the requirements in this policy is not commercially available, the entity shall procure the product that best meets these requirements consistent with the entity’s business needs.</a:t>
            </a:r>
            <a:endParaRPr lang="en-US" dirty="0"/>
          </a:p>
        </p:txBody>
      </p:sp>
    </p:spTree>
    <p:extLst>
      <p:ext uri="{BB962C8B-B14F-4D97-AF65-F5344CB8AC3E}">
        <p14:creationId xmlns:p14="http://schemas.microsoft.com/office/powerpoint/2010/main" val="279317123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Documentation</a:t>
            </a:r>
            <a:endParaRPr lang="en-US" dirty="0"/>
          </a:p>
        </p:txBody>
      </p:sp>
      <p:sp>
        <p:nvSpPr>
          <p:cNvPr id="3" name="Content Placeholder 2"/>
          <p:cNvSpPr>
            <a:spLocks noGrp="1"/>
          </p:cNvSpPr>
          <p:nvPr>
            <p:ph idx="1"/>
          </p:nvPr>
        </p:nvSpPr>
        <p:spPr/>
        <p:txBody>
          <a:bodyPr/>
          <a:lstStyle/>
          <a:p>
            <a:r>
              <a:rPr lang="en-US" dirty="0" smtClean="0"/>
              <a:t>the </a:t>
            </a:r>
            <a:r>
              <a:rPr lang="en-US" dirty="0" err="1"/>
              <a:t>nonavailability</a:t>
            </a:r>
            <a:r>
              <a:rPr lang="en-US" dirty="0"/>
              <a:t> of conforming products, including a description of market research performed and which provisions cannot be </a:t>
            </a:r>
            <a:r>
              <a:rPr lang="en-US" dirty="0" smtClean="0"/>
              <a:t>met</a:t>
            </a:r>
          </a:p>
          <a:p>
            <a:r>
              <a:rPr lang="en-US" dirty="0"/>
              <a:t>the basis for determining that the product to be procured best meets the </a:t>
            </a:r>
            <a:r>
              <a:rPr lang="en-US" dirty="0" smtClean="0"/>
              <a:t>requirements</a:t>
            </a:r>
          </a:p>
          <a:p>
            <a:r>
              <a:rPr lang="en-US" dirty="0"/>
              <a:t>alternative means to be provided</a:t>
            </a:r>
            <a:endParaRPr lang="en-US" dirty="0"/>
          </a:p>
        </p:txBody>
      </p:sp>
    </p:spTree>
    <p:extLst>
      <p:ext uri="{BB962C8B-B14F-4D97-AF65-F5344CB8AC3E}">
        <p14:creationId xmlns:p14="http://schemas.microsoft.com/office/powerpoint/2010/main" val="291108623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for Entities</a:t>
            </a:r>
            <a:endParaRPr lang="en-US" dirty="0"/>
          </a:p>
        </p:txBody>
      </p:sp>
      <p:sp>
        <p:nvSpPr>
          <p:cNvPr id="3" name="Content Placeholder 2"/>
          <p:cNvSpPr>
            <a:spLocks noGrp="1"/>
          </p:cNvSpPr>
          <p:nvPr>
            <p:ph idx="1"/>
          </p:nvPr>
        </p:nvSpPr>
        <p:spPr/>
        <p:txBody>
          <a:bodyPr/>
          <a:lstStyle/>
          <a:p>
            <a:r>
              <a:rPr lang="en-US" dirty="0" smtClean="0"/>
              <a:t>Changes documentation requirements for exception request</a:t>
            </a:r>
          </a:p>
          <a:p>
            <a:r>
              <a:rPr lang="en-US" dirty="0" smtClean="0"/>
              <a:t>Pushes for accessibility evaluation to occur before product is chosen, not after</a:t>
            </a:r>
            <a:endParaRPr lang="en-US" dirty="0"/>
          </a:p>
        </p:txBody>
      </p:sp>
    </p:spTree>
    <p:extLst>
      <p:ext uri="{BB962C8B-B14F-4D97-AF65-F5344CB8AC3E}">
        <p14:creationId xmlns:p14="http://schemas.microsoft.com/office/powerpoint/2010/main" val="216402470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Recommended Process</a:t>
            </a:r>
            <a:endParaRPr lang="en-US" dirty="0"/>
          </a:p>
        </p:txBody>
      </p:sp>
      <p:sp>
        <p:nvSpPr>
          <p:cNvPr id="7" name="Flowchart: Terminator 6"/>
          <p:cNvSpPr/>
          <p:nvPr/>
        </p:nvSpPr>
        <p:spPr>
          <a:xfrm>
            <a:off x="57100" y="1110968"/>
            <a:ext cx="914400" cy="301752"/>
          </a:xfrm>
          <a:prstGeom prst="flowChartTerminator">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Start</a:t>
            </a:r>
            <a:endParaRPr lang="en-US" sz="1600" dirty="0"/>
          </a:p>
        </p:txBody>
      </p:sp>
      <p:cxnSp>
        <p:nvCxnSpPr>
          <p:cNvPr id="22" name="Elbow Connector 21" descr="Next step"/>
          <p:cNvCxnSpPr>
            <a:stCxn id="7" idx="3"/>
            <a:endCxn id="8" idx="0"/>
          </p:cNvCxnSpPr>
          <p:nvPr/>
        </p:nvCxnSpPr>
        <p:spPr>
          <a:xfrm>
            <a:off x="971500" y="1261844"/>
            <a:ext cx="57608" cy="29489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Flowchart: Process 7"/>
          <p:cNvSpPr/>
          <p:nvPr/>
        </p:nvSpPr>
        <p:spPr>
          <a:xfrm>
            <a:off x="294606" y="1556740"/>
            <a:ext cx="1469004" cy="830997"/>
          </a:xfrm>
          <a:prstGeom prst="flowChartProcess">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Evaluate compliance of each option</a:t>
            </a:r>
            <a:endParaRPr lang="en-US" sz="1600" dirty="0"/>
          </a:p>
        </p:txBody>
      </p:sp>
      <p:cxnSp>
        <p:nvCxnSpPr>
          <p:cNvPr id="30" name="Elbow Connector 29" descr="Next step"/>
          <p:cNvCxnSpPr>
            <a:stCxn id="8" idx="2"/>
            <a:endCxn id="9" idx="1"/>
          </p:cNvCxnSpPr>
          <p:nvPr/>
        </p:nvCxnSpPr>
        <p:spPr>
          <a:xfrm rot="5400000">
            <a:off x="634162" y="2659579"/>
            <a:ext cx="666788" cy="123105"/>
          </a:xfrm>
          <a:prstGeom prst="bentConnector4">
            <a:avLst>
              <a:gd name="adj1" fmla="val 46029"/>
              <a:gd name="adj2" fmla="val 394068"/>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Flowchart: Decision 8"/>
          <p:cNvSpPr>
            <a:spLocks noChangeAspect="1"/>
          </p:cNvSpPr>
          <p:nvPr/>
        </p:nvSpPr>
        <p:spPr>
          <a:xfrm>
            <a:off x="906003" y="2188266"/>
            <a:ext cx="2585848" cy="1732518"/>
          </a:xfrm>
          <a:prstGeom prst="flowChartDecision">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Are there one or more that fully comply?</a:t>
            </a:r>
            <a:endParaRPr lang="en-US" sz="1600" dirty="0"/>
          </a:p>
        </p:txBody>
      </p:sp>
      <p:sp>
        <p:nvSpPr>
          <p:cNvPr id="56" name="TextBox 55"/>
          <p:cNvSpPr txBox="1"/>
          <p:nvPr/>
        </p:nvSpPr>
        <p:spPr>
          <a:xfrm>
            <a:off x="3477445" y="2780910"/>
            <a:ext cx="518475" cy="338554"/>
          </a:xfrm>
          <a:prstGeom prst="rect">
            <a:avLst/>
          </a:prstGeom>
          <a:noFill/>
        </p:spPr>
        <p:txBody>
          <a:bodyPr wrap="none" rtlCol="0">
            <a:spAutoFit/>
          </a:bodyPr>
          <a:lstStyle/>
          <a:p>
            <a:r>
              <a:rPr lang="en-US" sz="1600" dirty="0" smtClean="0">
                <a:solidFill>
                  <a:schemeClr val="bg1"/>
                </a:solidFill>
              </a:rPr>
              <a:t>Yes</a:t>
            </a:r>
            <a:endParaRPr lang="en-US" sz="1600" dirty="0">
              <a:solidFill>
                <a:schemeClr val="bg1"/>
              </a:solidFill>
            </a:endParaRPr>
          </a:p>
        </p:txBody>
      </p:sp>
      <p:cxnSp>
        <p:nvCxnSpPr>
          <p:cNvPr id="41" name="Straight Arrow Connector 40" descr="Next step if there are one or more options that fully comply"/>
          <p:cNvCxnSpPr>
            <a:stCxn id="9" idx="3"/>
            <a:endCxn id="10" idx="1"/>
          </p:cNvCxnSpPr>
          <p:nvPr/>
        </p:nvCxnSpPr>
        <p:spPr>
          <a:xfrm>
            <a:off x="3491851" y="3054525"/>
            <a:ext cx="54007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p:cNvSpPr/>
          <p:nvPr/>
        </p:nvSpPr>
        <p:spPr>
          <a:xfrm>
            <a:off x="4031925" y="2762138"/>
            <a:ext cx="1440200" cy="584775"/>
          </a:xfrm>
          <a:prstGeom prst="flowChartProcess">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Choose from among them</a:t>
            </a:r>
            <a:endParaRPr lang="en-US" sz="1600" dirty="0"/>
          </a:p>
        </p:txBody>
      </p:sp>
      <p:cxnSp>
        <p:nvCxnSpPr>
          <p:cNvPr id="44" name="Straight Arrow Connector 43" descr="Next step"/>
          <p:cNvCxnSpPr>
            <a:stCxn id="10" idx="3"/>
            <a:endCxn id="12" idx="1"/>
          </p:cNvCxnSpPr>
          <p:nvPr/>
        </p:nvCxnSpPr>
        <p:spPr>
          <a:xfrm>
            <a:off x="5472125" y="3054526"/>
            <a:ext cx="5400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Flowchart: Terminator 11"/>
          <p:cNvSpPr/>
          <p:nvPr/>
        </p:nvSpPr>
        <p:spPr>
          <a:xfrm>
            <a:off x="6012200" y="2470256"/>
            <a:ext cx="2786660" cy="1168539"/>
          </a:xfrm>
          <a:prstGeom prst="flowChartTerminator">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Congratulations! You will be implementing a compliant solution.</a:t>
            </a:r>
            <a:endParaRPr lang="en-US" sz="1600" dirty="0"/>
          </a:p>
        </p:txBody>
      </p:sp>
      <p:sp>
        <p:nvSpPr>
          <p:cNvPr id="55" name="TextBox 54"/>
          <p:cNvSpPr txBox="1"/>
          <p:nvPr/>
        </p:nvSpPr>
        <p:spPr>
          <a:xfrm>
            <a:off x="2410454" y="3789050"/>
            <a:ext cx="445956" cy="338554"/>
          </a:xfrm>
          <a:prstGeom prst="rect">
            <a:avLst/>
          </a:prstGeom>
          <a:noFill/>
        </p:spPr>
        <p:txBody>
          <a:bodyPr wrap="none" rtlCol="0">
            <a:spAutoFit/>
          </a:bodyPr>
          <a:lstStyle/>
          <a:p>
            <a:r>
              <a:rPr lang="en-US" sz="1600" dirty="0" smtClean="0">
                <a:solidFill>
                  <a:schemeClr val="bg1"/>
                </a:solidFill>
              </a:rPr>
              <a:t>No</a:t>
            </a:r>
            <a:endParaRPr lang="en-US" sz="1600" dirty="0">
              <a:solidFill>
                <a:schemeClr val="bg1"/>
              </a:solidFill>
            </a:endParaRPr>
          </a:p>
        </p:txBody>
      </p:sp>
      <p:cxnSp>
        <p:nvCxnSpPr>
          <p:cNvPr id="38" name="Elbow Connector 37" descr="Next step if there are no options that fully comply"/>
          <p:cNvCxnSpPr>
            <a:stCxn id="9" idx="2"/>
            <a:endCxn id="11" idx="1"/>
          </p:cNvCxnSpPr>
          <p:nvPr/>
        </p:nvCxnSpPr>
        <p:spPr>
          <a:xfrm rot="16200000" flipH="1">
            <a:off x="2563559" y="3556151"/>
            <a:ext cx="139745" cy="86900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owchart: Process 10"/>
          <p:cNvSpPr/>
          <p:nvPr/>
        </p:nvSpPr>
        <p:spPr>
          <a:xfrm>
            <a:off x="3067936" y="3645030"/>
            <a:ext cx="2152972" cy="830997"/>
          </a:xfrm>
          <a:prstGeom prst="flowChartProcess">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Choose the one with the highest level of compliance</a:t>
            </a:r>
            <a:endParaRPr lang="en-US" sz="1600" dirty="0"/>
          </a:p>
        </p:txBody>
      </p:sp>
      <p:cxnSp>
        <p:nvCxnSpPr>
          <p:cNvPr id="62" name="Elbow Connector 61" descr="Next step"/>
          <p:cNvCxnSpPr>
            <a:stCxn id="11" idx="2"/>
            <a:endCxn id="13" idx="1"/>
          </p:cNvCxnSpPr>
          <p:nvPr/>
        </p:nvCxnSpPr>
        <p:spPr>
          <a:xfrm rot="16200000" flipH="1">
            <a:off x="3986157" y="4634291"/>
            <a:ext cx="625765" cy="30923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Flowchart: Process 12"/>
          <p:cNvSpPr/>
          <p:nvPr/>
        </p:nvSpPr>
        <p:spPr>
          <a:xfrm>
            <a:off x="4453657" y="4686293"/>
            <a:ext cx="1965746" cy="830997"/>
          </a:xfrm>
          <a:prstGeom prst="flowChartProcess">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Provide documentation to ADA Coordinator</a:t>
            </a:r>
            <a:endParaRPr lang="en-US" sz="1600" dirty="0"/>
          </a:p>
        </p:txBody>
      </p:sp>
      <p:cxnSp>
        <p:nvCxnSpPr>
          <p:cNvPr id="53" name="Elbow Connector 52" descr="Next step"/>
          <p:cNvCxnSpPr>
            <a:stCxn id="13" idx="3"/>
            <a:endCxn id="14" idx="0"/>
          </p:cNvCxnSpPr>
          <p:nvPr/>
        </p:nvCxnSpPr>
        <p:spPr>
          <a:xfrm>
            <a:off x="6419403" y="5101792"/>
            <a:ext cx="986127" cy="55951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Terminator 13"/>
          <p:cNvSpPr/>
          <p:nvPr/>
        </p:nvSpPr>
        <p:spPr>
          <a:xfrm>
            <a:off x="5724160" y="5661310"/>
            <a:ext cx="3362740" cy="1168539"/>
          </a:xfrm>
          <a:prstGeom prst="flowChartTerminator">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dirty="0" smtClean="0"/>
              <a:t>Solution not fully compliant, but best meets requirements consistent with business needs</a:t>
            </a:r>
            <a:endParaRPr lang="en-US" sz="1600" dirty="0"/>
          </a:p>
        </p:txBody>
      </p:sp>
      <p:sp>
        <p:nvSpPr>
          <p:cNvPr id="58" name="TextBox 57"/>
          <p:cNvSpPr txBox="1"/>
          <p:nvPr/>
        </p:nvSpPr>
        <p:spPr>
          <a:xfrm>
            <a:off x="3338207" y="1556740"/>
            <a:ext cx="2133918" cy="646331"/>
          </a:xfrm>
          <a:prstGeom prst="rect">
            <a:avLst/>
          </a:prstGeom>
          <a:noFill/>
        </p:spPr>
        <p:txBody>
          <a:bodyPr wrap="none" rtlCol="0">
            <a:spAutoFit/>
          </a:bodyPr>
          <a:lstStyle/>
          <a:p>
            <a:pPr algn="r"/>
            <a:r>
              <a:rPr lang="en-US" dirty="0" smtClean="0">
                <a:solidFill>
                  <a:schemeClr val="accent4">
                    <a:lumMod val="60000"/>
                    <a:lumOff val="40000"/>
                  </a:schemeClr>
                </a:solidFill>
              </a:rPr>
              <a:t>Regular Evaluation</a:t>
            </a:r>
          </a:p>
          <a:p>
            <a:pPr algn="r"/>
            <a:r>
              <a:rPr lang="en-US" dirty="0" smtClean="0">
                <a:solidFill>
                  <a:schemeClr val="accent4">
                    <a:lumMod val="60000"/>
                    <a:lumOff val="40000"/>
                  </a:schemeClr>
                </a:solidFill>
              </a:rPr>
              <a:t>Process</a:t>
            </a:r>
            <a:endParaRPr lang="en-US" dirty="0">
              <a:solidFill>
                <a:schemeClr val="accent4">
                  <a:lumMod val="60000"/>
                  <a:lumOff val="40000"/>
                </a:schemeClr>
              </a:solidFill>
            </a:endParaRPr>
          </a:p>
        </p:txBody>
      </p:sp>
      <p:sp>
        <p:nvSpPr>
          <p:cNvPr id="57" name="Rectangle 56" descr="Box encompassing evaluation, decision, and choice steps, to indicate that they are all to be part of the regular evaluation process"/>
          <p:cNvSpPr/>
          <p:nvPr/>
        </p:nvSpPr>
        <p:spPr>
          <a:xfrm>
            <a:off x="107380" y="1484731"/>
            <a:ext cx="5472759" cy="3096429"/>
          </a:xfrm>
          <a:prstGeom prst="rect">
            <a:avLst/>
          </a:prstGeom>
          <a:noFill/>
          <a:ln>
            <a:solidFill>
              <a:schemeClr val="accent4">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671824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Changes</a:t>
            </a:r>
            <a:endParaRPr lang="en-US" dirty="0"/>
          </a:p>
        </p:txBody>
      </p:sp>
      <p:sp>
        <p:nvSpPr>
          <p:cNvPr id="3" name="Content Placeholder 2"/>
          <p:cNvSpPr>
            <a:spLocks noGrp="1"/>
          </p:cNvSpPr>
          <p:nvPr>
            <p:ph idx="1"/>
          </p:nvPr>
        </p:nvSpPr>
        <p:spPr/>
        <p:txBody>
          <a:bodyPr/>
          <a:lstStyle/>
          <a:p>
            <a:r>
              <a:rPr lang="en-US" dirty="0" smtClean="0"/>
              <a:t>Update undue burden language</a:t>
            </a:r>
          </a:p>
          <a:p>
            <a:r>
              <a:rPr lang="en-US" dirty="0" smtClean="0"/>
              <a:t>Update URLs</a:t>
            </a:r>
            <a:endParaRPr lang="en-US" dirty="0"/>
          </a:p>
        </p:txBody>
      </p:sp>
    </p:spTree>
    <p:extLst>
      <p:ext uri="{BB962C8B-B14F-4D97-AF65-F5344CB8AC3E}">
        <p14:creationId xmlns:p14="http://schemas.microsoft.com/office/powerpoint/2010/main" val="128011160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Updates and Announcements</a:t>
            </a:r>
            <a:endParaRPr lang="en-US" dirty="0"/>
          </a:p>
        </p:txBody>
      </p:sp>
    </p:spTree>
    <p:extLst>
      <p:ext uri="{BB962C8B-B14F-4D97-AF65-F5344CB8AC3E}">
        <p14:creationId xmlns:p14="http://schemas.microsoft.com/office/powerpoint/2010/main" val="293819291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18 month window?</a:t>
            </a:r>
          </a:p>
          <a:p>
            <a:r>
              <a:rPr lang="en-US" dirty="0" smtClean="0"/>
              <a:t>Implementation and rollout steps?</a:t>
            </a:r>
          </a:p>
          <a:p>
            <a:r>
              <a:rPr lang="en-US" dirty="0" smtClean="0"/>
              <a:t>Proceed?</a:t>
            </a:r>
            <a:endParaRPr lang="en-US" dirty="0"/>
          </a:p>
        </p:txBody>
      </p:sp>
    </p:spTree>
    <p:extLst>
      <p:ext uri="{BB962C8B-B14F-4D97-AF65-F5344CB8AC3E}">
        <p14:creationId xmlns:p14="http://schemas.microsoft.com/office/powerpoint/2010/main" val="294989385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Alchemy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7837936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Alchemy?</a:t>
            </a:r>
            <a:endParaRPr lang="en-US" dirty="0"/>
          </a:p>
        </p:txBody>
      </p:sp>
      <p:sp>
        <p:nvSpPr>
          <p:cNvPr id="3" name="Content Placeholder 2"/>
          <p:cNvSpPr>
            <a:spLocks noGrp="1"/>
          </p:cNvSpPr>
          <p:nvPr>
            <p:ph sz="half" idx="1"/>
          </p:nvPr>
        </p:nvSpPr>
        <p:spPr>
          <a:xfrm>
            <a:off x="457200" y="1600200"/>
            <a:ext cx="5987060" cy="4525963"/>
          </a:xfrm>
        </p:spPr>
        <p:txBody>
          <a:bodyPr>
            <a:normAutofit fontScale="92500" lnSpcReduction="10000"/>
          </a:bodyPr>
          <a:lstStyle/>
          <a:p>
            <a:r>
              <a:rPr lang="en-US" sz="2000" dirty="0" smtClean="0"/>
              <a:t>Alchemy is a new AMP browser extension that adds fixing functionality to the testing process.</a:t>
            </a:r>
          </a:p>
          <a:p>
            <a:r>
              <a:rPr lang="en-US" sz="2000" dirty="0" smtClean="0"/>
              <a:t>Test</a:t>
            </a:r>
          </a:p>
          <a:p>
            <a:pPr lvl="1"/>
            <a:r>
              <a:rPr lang="en-US" sz="1600" dirty="0" smtClean="0"/>
              <a:t>Automatic, guided automatic and manual testing in the browser</a:t>
            </a:r>
          </a:p>
          <a:p>
            <a:pPr lvl="1"/>
            <a:r>
              <a:rPr lang="en-US" sz="1600" dirty="0" smtClean="0"/>
              <a:t>Results are save to AMP</a:t>
            </a:r>
          </a:p>
          <a:p>
            <a:r>
              <a:rPr lang="en-US" sz="2000" dirty="0" smtClean="0"/>
              <a:t>Evaluate</a:t>
            </a:r>
          </a:p>
          <a:p>
            <a:pPr lvl="1"/>
            <a:r>
              <a:rPr lang="en-US" sz="1600" dirty="0" smtClean="0"/>
              <a:t>Access relevant Best Practices to understand the problems</a:t>
            </a:r>
          </a:p>
          <a:p>
            <a:pPr lvl="1"/>
            <a:r>
              <a:rPr lang="en-US" sz="1600" dirty="0" smtClean="0"/>
              <a:t>Preview each instance directly on the page</a:t>
            </a:r>
          </a:p>
          <a:p>
            <a:r>
              <a:rPr lang="en-US" sz="2000" dirty="0" smtClean="0"/>
              <a:t>Fix</a:t>
            </a:r>
          </a:p>
          <a:p>
            <a:pPr lvl="1"/>
            <a:r>
              <a:rPr lang="en-US" sz="1600" dirty="0" smtClean="0"/>
              <a:t>Fix the most common and high priority issues with no development time</a:t>
            </a:r>
          </a:p>
          <a:p>
            <a:pPr lvl="1"/>
            <a:r>
              <a:rPr lang="en-US" sz="1600" dirty="0" smtClean="0"/>
              <a:t>Delivers fixes to the site when users load the page — with no effect on the performance or appearance of the page</a:t>
            </a:r>
          </a:p>
          <a:p>
            <a:pPr lvl="1"/>
            <a:r>
              <a:rPr lang="en-US" sz="1600" dirty="0" smtClean="0"/>
              <a:t>Does not change the base code, but “applies” corrected code on top of the initial code</a:t>
            </a:r>
            <a:endParaRPr lang="en-US" sz="1600" dirty="0"/>
          </a:p>
        </p:txBody>
      </p:sp>
      <p:pic>
        <p:nvPicPr>
          <p:cNvPr id="5" name="Content Placeholder 4" descr="Screenshot of automated testing control panel"/>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60290" y="1600200"/>
            <a:ext cx="1983983" cy="4525963"/>
          </a:xfrm>
          <a:prstGeom prst="rect">
            <a:avLst/>
          </a:prstGeom>
          <a:ln>
            <a:solidFill>
              <a:schemeClr val="accent4">
                <a:hueOff val="-1488257"/>
                <a:satOff val="8966"/>
                <a:lumOff val="719"/>
              </a:schemeClr>
            </a:solidFill>
          </a:ln>
          <a:effectLst>
            <a:outerShdw blurRad="50800" dist="38100" dir="2700000" algn="tl" rotWithShape="0">
              <a:schemeClr val="bg1">
                <a:lumMod val="85000"/>
                <a:alpha val="40000"/>
              </a:schemeClr>
            </a:outerShdw>
          </a:effectLst>
        </p:spPr>
      </p:pic>
    </p:spTree>
    <p:extLst>
      <p:ext uri="{BB962C8B-B14F-4D97-AF65-F5344CB8AC3E}">
        <p14:creationId xmlns:p14="http://schemas.microsoft.com/office/powerpoint/2010/main" val="21506483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Included?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Included with existing AMP Enterprise subscription:</a:t>
            </a:r>
          </a:p>
          <a:p>
            <a:pPr lvl="1"/>
            <a:r>
              <a:rPr lang="en-US" dirty="0" smtClean="0"/>
              <a:t>Alchemy testing</a:t>
            </a:r>
          </a:p>
          <a:p>
            <a:pPr lvl="1"/>
            <a:r>
              <a:rPr lang="en-US" dirty="0" smtClean="0"/>
              <a:t>AMP reports on Alchemy testing results</a:t>
            </a:r>
          </a:p>
          <a:p>
            <a:pPr lvl="1"/>
            <a:r>
              <a:rPr lang="en-US" i="1" dirty="0" smtClean="0"/>
              <a:t>Specifying</a:t>
            </a:r>
            <a:r>
              <a:rPr lang="en-US" dirty="0" smtClean="0"/>
              <a:t> — but not deploying — fixes in Alchemy</a:t>
            </a:r>
          </a:p>
          <a:p>
            <a:r>
              <a:rPr lang="en-US" dirty="0" smtClean="0"/>
              <a:t>Requiring an additional Alchemy subscription:</a:t>
            </a:r>
          </a:p>
          <a:p>
            <a:pPr lvl="1"/>
            <a:r>
              <a:rPr lang="en-US" dirty="0" smtClean="0"/>
              <a:t>Deploying fixes</a:t>
            </a:r>
          </a:p>
          <a:p>
            <a:pPr lvl="1"/>
            <a:r>
              <a:rPr lang="en-US" dirty="0" smtClean="0"/>
              <a:t>Future monitoring features</a:t>
            </a:r>
          </a:p>
          <a:p>
            <a:r>
              <a:rPr lang="en-US" dirty="0" smtClean="0"/>
              <a:t>Cost of Alchemy subscription = cost of Enterprise AMP subscription</a:t>
            </a:r>
            <a:endParaRPr lang="en-US" dirty="0"/>
          </a:p>
        </p:txBody>
      </p:sp>
    </p:spTree>
    <p:extLst>
      <p:ext uri="{BB962C8B-B14F-4D97-AF65-F5344CB8AC3E}">
        <p14:creationId xmlns:p14="http://schemas.microsoft.com/office/powerpoint/2010/main" val="119456178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p:txBody>
          <a:bodyPr/>
          <a:lstStyle/>
          <a:p>
            <a:r>
              <a:rPr lang="en-US" altLang="en-US" smtClean="0"/>
              <a:t>How Does it Work?</a:t>
            </a:r>
            <a:endParaRPr lang="en-US" altLang="en-US" dirty="0" smtClean="0"/>
          </a:p>
        </p:txBody>
      </p:sp>
      <p:sp>
        <p:nvSpPr>
          <p:cNvPr id="2" name="Content Placeholder 1"/>
          <p:cNvSpPr>
            <a:spLocks noGrp="1"/>
          </p:cNvSpPr>
          <p:nvPr>
            <p:ph idx="1"/>
          </p:nvPr>
        </p:nvSpPr>
        <p:spPr/>
        <p:txBody>
          <a:bodyPr>
            <a:normAutofit fontScale="70000" lnSpcReduction="20000"/>
          </a:bodyPr>
          <a:lstStyle/>
          <a:p>
            <a:r>
              <a:rPr lang="en-US" altLang="en-US" dirty="0" smtClean="0"/>
              <a:t>Testing:</a:t>
            </a:r>
          </a:p>
          <a:p>
            <a:pPr lvl="1"/>
            <a:r>
              <a:rPr lang="en-US" altLang="en-US" dirty="0" smtClean="0"/>
              <a:t>Install the Alchemy browser plugin</a:t>
            </a:r>
          </a:p>
          <a:p>
            <a:pPr lvl="1"/>
            <a:r>
              <a:rPr lang="en-US" altLang="en-US" dirty="0" smtClean="0"/>
              <a:t>Login to AMP</a:t>
            </a:r>
          </a:p>
          <a:p>
            <a:pPr lvl="1"/>
            <a:r>
              <a:rPr lang="en-US" altLang="en-US" dirty="0" smtClean="0"/>
              <a:t>Open the in-browser testing pane and walk through automatic and manual testing steps</a:t>
            </a:r>
          </a:p>
          <a:p>
            <a:r>
              <a:rPr lang="en-US" altLang="en-US" dirty="0" smtClean="0"/>
              <a:t>Fixing: </a:t>
            </a:r>
          </a:p>
          <a:p>
            <a:pPr lvl="1"/>
            <a:r>
              <a:rPr lang="en-US" altLang="en-US" dirty="0" smtClean="0"/>
              <a:t>Complete fixing forms in the in-browser testing pane</a:t>
            </a:r>
          </a:p>
          <a:p>
            <a:pPr lvl="1"/>
            <a:r>
              <a:rPr lang="en-US" altLang="en-US" dirty="0" smtClean="0"/>
              <a:t>Paste site-specific JavaScript (similar to Google Analytics) on each page of your website</a:t>
            </a:r>
          </a:p>
          <a:p>
            <a:r>
              <a:rPr lang="en-US" altLang="en-US" dirty="0" smtClean="0"/>
              <a:t>Using Fixes:</a:t>
            </a:r>
          </a:p>
          <a:p>
            <a:pPr lvl="1"/>
            <a:r>
              <a:rPr lang="en-US" altLang="en-US" dirty="0" smtClean="0"/>
              <a:t>When users load any page of your website, fixes are streamed to the page, sitting on top of the non-accessible code</a:t>
            </a:r>
          </a:p>
          <a:p>
            <a:pPr lvl="1"/>
            <a:r>
              <a:rPr lang="en-US" altLang="en-US" dirty="0" smtClean="0"/>
              <a:t>No additional development work; no plugin installation!</a:t>
            </a:r>
          </a:p>
          <a:p>
            <a:pPr lvl="1"/>
            <a:endParaRPr lang="en-US" altLang="en-US" dirty="0" smtClean="0"/>
          </a:p>
        </p:txBody>
      </p:sp>
    </p:spTree>
    <p:extLst>
      <p:ext uri="{BB962C8B-B14F-4D97-AF65-F5344CB8AC3E}">
        <p14:creationId xmlns:p14="http://schemas.microsoft.com/office/powerpoint/2010/main" val="13120490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1" name="Title 1"/>
          <p:cNvSpPr>
            <a:spLocks noGrp="1"/>
          </p:cNvSpPr>
          <p:nvPr>
            <p:ph type="title"/>
          </p:nvPr>
        </p:nvSpPr>
        <p:spPr>
          <a:xfrm>
            <a:off x="179390" y="164592"/>
            <a:ext cx="8781730" cy="685800"/>
          </a:xfrm>
        </p:spPr>
        <p:txBody>
          <a:bodyPr/>
          <a:lstStyle/>
          <a:p>
            <a:r>
              <a:rPr lang="en-US" altLang="en-US" sz="3200" dirty="0" smtClean="0"/>
              <a:t>How Does Alchemy Streamline the Process?</a:t>
            </a:r>
            <a:endParaRPr lang="en-US" altLang="en-US" sz="3200" dirty="0" smtClean="0"/>
          </a:p>
        </p:txBody>
      </p:sp>
      <p:sp>
        <p:nvSpPr>
          <p:cNvPr id="2" name="Content Placeholder 1"/>
          <p:cNvSpPr>
            <a:spLocks noGrp="1"/>
          </p:cNvSpPr>
          <p:nvPr>
            <p:ph idx="1"/>
          </p:nvPr>
        </p:nvSpPr>
        <p:spPr/>
        <p:txBody>
          <a:bodyPr/>
          <a:lstStyle/>
          <a:p>
            <a:r>
              <a:rPr lang="en-US" altLang="en-US" dirty="0" smtClean="0"/>
              <a:t>Resolution Replay</a:t>
            </a:r>
          </a:p>
          <a:p>
            <a:pPr lvl="1"/>
            <a:r>
              <a:rPr lang="en-US" altLang="en-US" dirty="0" smtClean="0"/>
              <a:t>Alchemy recognizes like components</a:t>
            </a:r>
            <a:br>
              <a:rPr lang="en-US" altLang="en-US" dirty="0" smtClean="0"/>
            </a:br>
            <a:r>
              <a:rPr lang="en-US" altLang="en-US" dirty="0" smtClean="0"/>
              <a:t>(e.g., Menus or toolbars that appear</a:t>
            </a:r>
            <a:br>
              <a:rPr lang="en-US" altLang="en-US" dirty="0" smtClean="0"/>
            </a:br>
            <a:r>
              <a:rPr lang="en-US" altLang="en-US" dirty="0" smtClean="0"/>
              <a:t>on multiple pages)</a:t>
            </a:r>
          </a:p>
          <a:p>
            <a:pPr lvl="1"/>
            <a:r>
              <a:rPr lang="en-US" altLang="en-US" dirty="0" smtClean="0"/>
              <a:t>Like components are tagged with the </a:t>
            </a:r>
            <a:br>
              <a:rPr lang="en-US" altLang="en-US" dirty="0" smtClean="0"/>
            </a:br>
            <a:r>
              <a:rPr lang="en-US" altLang="en-US" dirty="0" smtClean="0"/>
              <a:t>same signature</a:t>
            </a:r>
          </a:p>
          <a:p>
            <a:pPr lvl="1"/>
            <a:r>
              <a:rPr lang="en-US" altLang="en-US" dirty="0" smtClean="0"/>
              <a:t>Review and resolve any violation </a:t>
            </a:r>
            <a:r>
              <a:rPr lang="en-US" altLang="en-US" i="1" dirty="0" smtClean="0"/>
              <a:t>once</a:t>
            </a:r>
            <a:r>
              <a:rPr lang="en-US" altLang="en-US" dirty="0" smtClean="0"/>
              <a:t> and the resolution is applied to all other instances of the same component</a:t>
            </a:r>
            <a:br>
              <a:rPr lang="en-US" altLang="en-US" dirty="0" smtClean="0"/>
            </a:br>
            <a:endParaRPr lang="en-US" altLang="en-US" dirty="0" smtClean="0"/>
          </a:p>
        </p:txBody>
      </p:sp>
    </p:spTree>
    <p:extLst>
      <p:ext uri="{BB962C8B-B14F-4D97-AF65-F5344CB8AC3E}">
        <p14:creationId xmlns:p14="http://schemas.microsoft.com/office/powerpoint/2010/main" val="2425601859"/>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Browser Extensions</a:t>
            </a:r>
            <a:endParaRPr lang="en-US" dirty="0"/>
          </a:p>
        </p:txBody>
      </p:sp>
      <p:sp>
        <p:nvSpPr>
          <p:cNvPr id="3" name="Content Placeholder 2"/>
          <p:cNvSpPr>
            <a:spLocks noGrp="1"/>
          </p:cNvSpPr>
          <p:nvPr>
            <p:ph sz="half" idx="1"/>
          </p:nvPr>
        </p:nvSpPr>
        <p:spPr>
          <a:xfrm>
            <a:off x="457200" y="1600200"/>
            <a:ext cx="5410980" cy="4525963"/>
          </a:xfrm>
        </p:spPr>
        <p:txBody>
          <a:bodyPr/>
          <a:lstStyle/>
          <a:p>
            <a:r>
              <a:rPr lang="en-US" dirty="0" smtClean="0"/>
              <a:t>To be available for Chrome, Firefox, and Internet Explorer</a:t>
            </a:r>
          </a:p>
          <a:p>
            <a:pPr lvl="1"/>
            <a:r>
              <a:rPr lang="en-US" dirty="0" smtClean="0"/>
              <a:t>Initially only Chrome</a:t>
            </a:r>
          </a:p>
          <a:p>
            <a:r>
              <a:rPr lang="en-US" dirty="0" smtClean="0"/>
              <a:t>Will eventually replace AMP Toolbar for Firefox and AMP Toolbar for Internet Explorer</a:t>
            </a:r>
            <a:endParaRPr lang="en-US" dirty="0"/>
          </a:p>
        </p:txBody>
      </p:sp>
      <p:pic>
        <p:nvPicPr>
          <p:cNvPr id="6" name="Content Placeholder 4" descr="Screenshot of automated testing control panel"/>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28230" y="1600200"/>
            <a:ext cx="1983983" cy="4525963"/>
          </a:xfrm>
          <a:prstGeom prst="rect">
            <a:avLst/>
          </a:prstGeom>
          <a:ln>
            <a:solidFill>
              <a:schemeClr val="accent4">
                <a:hueOff val="-1488257"/>
                <a:satOff val="8966"/>
                <a:lumOff val="719"/>
              </a:schemeClr>
            </a:solidFill>
          </a:ln>
          <a:effectLst>
            <a:outerShdw blurRad="50800" dist="38100" dir="2700000" algn="tl" rotWithShape="0">
              <a:schemeClr val="bg1">
                <a:lumMod val="85000"/>
                <a:alpha val="40000"/>
              </a:schemeClr>
            </a:outerShdw>
          </a:effectLst>
        </p:spPr>
      </p:pic>
    </p:spTree>
    <p:extLst>
      <p:ext uri="{BB962C8B-B14F-4D97-AF65-F5344CB8AC3E}">
        <p14:creationId xmlns:p14="http://schemas.microsoft.com/office/powerpoint/2010/main" val="70090794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a:t>
            </a:r>
            <a:endParaRPr lang="en-US" dirty="0"/>
          </a:p>
        </p:txBody>
      </p:sp>
      <p:sp>
        <p:nvSpPr>
          <p:cNvPr id="3" name="Content Placeholder 2"/>
          <p:cNvSpPr>
            <a:spLocks noGrp="1"/>
          </p:cNvSpPr>
          <p:nvPr>
            <p:ph idx="1"/>
          </p:nvPr>
        </p:nvSpPr>
        <p:spPr/>
        <p:txBody>
          <a:bodyPr/>
          <a:lstStyle/>
          <a:p>
            <a:r>
              <a:rPr lang="en-US" dirty="0" smtClean="0"/>
              <a:t>Archive recording of December 9 demo webinar</a:t>
            </a:r>
          </a:p>
          <a:p>
            <a:pPr lvl="1"/>
            <a:r>
              <a:rPr lang="en-US" dirty="0">
                <a:hlinkClick r:id="rId3"/>
              </a:rPr>
              <a:t>http://</a:t>
            </a:r>
            <a:r>
              <a:rPr lang="en-US" dirty="0" smtClean="0">
                <a:hlinkClick r:id="rId3"/>
              </a:rPr>
              <a:t>bit.ly/1ndGmk4</a:t>
            </a:r>
            <a:endParaRPr lang="en-US" dirty="0" smtClean="0"/>
          </a:p>
          <a:p>
            <a:r>
              <a:rPr lang="en-US" dirty="0" smtClean="0"/>
              <a:t>Alchemy section on help site</a:t>
            </a:r>
          </a:p>
          <a:p>
            <a:pPr lvl="1"/>
            <a:r>
              <a:rPr lang="en-US" dirty="0">
                <a:hlinkClick r:id="rId4"/>
              </a:rPr>
              <a:t>http://</a:t>
            </a:r>
            <a:r>
              <a:rPr lang="en-US" dirty="0" smtClean="0">
                <a:hlinkClick r:id="rId4"/>
              </a:rPr>
              <a:t>bit.ly/1ZWWlRw</a:t>
            </a:r>
            <a:endParaRPr lang="en-US" dirty="0" smtClean="0"/>
          </a:p>
        </p:txBody>
      </p:sp>
    </p:spTree>
    <p:extLst>
      <p:ext uri="{BB962C8B-B14F-4D97-AF65-F5344CB8AC3E}">
        <p14:creationId xmlns:p14="http://schemas.microsoft.com/office/powerpoint/2010/main" val="331646423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Tree>
    <p:extLst>
      <p:ext uri="{BB962C8B-B14F-4D97-AF65-F5344CB8AC3E}">
        <p14:creationId xmlns:p14="http://schemas.microsoft.com/office/powerpoint/2010/main" val="1736071935"/>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Meeting</a:t>
            </a:r>
            <a:endParaRPr lang="en-US" dirty="0"/>
          </a:p>
        </p:txBody>
      </p:sp>
      <p:sp>
        <p:nvSpPr>
          <p:cNvPr id="3" name="Content Placeholder 2"/>
          <p:cNvSpPr>
            <a:spLocks noGrp="1"/>
          </p:cNvSpPr>
          <p:nvPr>
            <p:ph idx="1"/>
          </p:nvPr>
        </p:nvSpPr>
        <p:spPr/>
        <p:txBody>
          <a:bodyPr anchor="ctr">
            <a:normAutofit/>
          </a:bodyPr>
          <a:lstStyle/>
          <a:p>
            <a:pPr marL="0" indent="0">
              <a:buNone/>
            </a:pPr>
            <a:r>
              <a:rPr lang="en-US" sz="3600" b="1" dirty="0" smtClean="0"/>
              <a:t>Tuesday, </a:t>
            </a:r>
            <a:r>
              <a:rPr lang="en-US" sz="3600" b="1" dirty="0" smtClean="0"/>
              <a:t>April </a:t>
            </a:r>
            <a:r>
              <a:rPr lang="en-US" sz="3600" b="1" dirty="0" smtClean="0"/>
              <a:t>12, 2016</a:t>
            </a:r>
          </a:p>
          <a:p>
            <a:pPr marL="0" indent="0">
              <a:buNone/>
            </a:pPr>
            <a:r>
              <a:rPr lang="en-US" sz="3600" dirty="0" smtClean="0"/>
              <a:t>Time:</a:t>
            </a:r>
          </a:p>
          <a:p>
            <a:pPr marL="0" indent="0">
              <a:buNone/>
            </a:pPr>
            <a:r>
              <a:rPr lang="en-US" sz="3600" dirty="0" smtClean="0"/>
              <a:t>	2:30–4:30 PM</a:t>
            </a:r>
          </a:p>
          <a:p>
            <a:pPr marL="0" indent="0">
              <a:buNone/>
            </a:pPr>
            <a:r>
              <a:rPr lang="en-US" sz="3600" dirty="0" smtClean="0"/>
              <a:t>Location:</a:t>
            </a:r>
          </a:p>
          <a:p>
            <a:pPr marL="0" indent="0">
              <a:buNone/>
            </a:pPr>
            <a:r>
              <a:rPr lang="en-US" sz="3600" dirty="0" smtClean="0"/>
              <a:t>	</a:t>
            </a:r>
            <a:r>
              <a:rPr lang="en-US" sz="3600" dirty="0" smtClean="0"/>
              <a:t>TBD</a:t>
            </a:r>
            <a:endParaRPr lang="en-US" sz="3600" dirty="0"/>
          </a:p>
        </p:txBody>
      </p:sp>
    </p:spTree>
    <p:extLst>
      <p:ext uri="{BB962C8B-B14F-4D97-AF65-F5344CB8AC3E}">
        <p14:creationId xmlns:p14="http://schemas.microsoft.com/office/powerpoint/2010/main" val="22764608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DOJ ANPRM</a:t>
            </a:r>
            <a:endParaRPr lang="en-US" dirty="0"/>
          </a:p>
        </p:txBody>
      </p:sp>
      <p:sp>
        <p:nvSpPr>
          <p:cNvPr id="3" name="Content Placeholder 2"/>
          <p:cNvSpPr>
            <a:spLocks noGrp="1"/>
          </p:cNvSpPr>
          <p:nvPr>
            <p:ph idx="1"/>
          </p:nvPr>
        </p:nvSpPr>
        <p:spPr/>
        <p:txBody>
          <a:bodyPr/>
          <a:lstStyle/>
          <a:p>
            <a:pPr marL="0" indent="0">
              <a:buNone/>
            </a:pPr>
            <a:r>
              <a:rPr lang="en-US" dirty="0" smtClean="0"/>
              <a:t>Accessibility of Web Information and Services of State and Local Governments</a:t>
            </a:r>
          </a:p>
          <a:p>
            <a:pPr lvl="1"/>
            <a:r>
              <a:rPr lang="en-US" dirty="0" smtClean="0"/>
              <a:t>Listing in the Fall 2015 Reginfo.gov agenda changed the date for NPRM from unspecified May to an unspecified date </a:t>
            </a:r>
            <a:r>
              <a:rPr lang="en-US" i="1" dirty="0" smtClean="0"/>
              <a:t>this month</a:t>
            </a:r>
            <a:r>
              <a:rPr lang="en-US" dirty="0" smtClean="0"/>
              <a:t>, but no NPRM has been published yet.</a:t>
            </a:r>
          </a:p>
          <a:p>
            <a:pPr lvl="1"/>
            <a:r>
              <a:rPr lang="en-US" dirty="0" smtClean="0">
                <a:hlinkClick r:id="rId3"/>
              </a:rPr>
              <a:t>http://go.usa.gov/cnQQC</a:t>
            </a:r>
            <a:endParaRPr lang="en-US" dirty="0" smtClean="0"/>
          </a:p>
        </p:txBody>
      </p:sp>
    </p:spTree>
    <p:extLst>
      <p:ext uri="{BB962C8B-B14F-4D97-AF65-F5344CB8AC3E}">
        <p14:creationId xmlns:p14="http://schemas.microsoft.com/office/powerpoint/2010/main" val="358601761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Refresh</a:t>
            </a:r>
            <a:endParaRPr lang="en-US" dirty="0"/>
          </a:p>
        </p:txBody>
      </p:sp>
      <p:sp>
        <p:nvSpPr>
          <p:cNvPr id="3" name="Content Placeholder 2"/>
          <p:cNvSpPr>
            <a:spLocks noGrp="1"/>
          </p:cNvSpPr>
          <p:nvPr>
            <p:ph idx="1"/>
          </p:nvPr>
        </p:nvSpPr>
        <p:spPr/>
        <p:txBody>
          <a:bodyPr/>
          <a:lstStyle/>
          <a:p>
            <a:pPr marL="0" indent="0">
              <a:buNone/>
            </a:pPr>
            <a:r>
              <a:rPr lang="en-US" dirty="0" smtClean="0"/>
              <a:t>Federal ICT Standards and Guidelines</a:t>
            </a:r>
          </a:p>
          <a:p>
            <a:pPr lvl="1"/>
            <a:r>
              <a:rPr lang="en-US" dirty="0" smtClean="0"/>
              <a:t>The Fall 2015 Reginfo.gov agenda lists an unspecified date in October for final action.</a:t>
            </a:r>
          </a:p>
          <a:p>
            <a:pPr lvl="1"/>
            <a:r>
              <a:rPr lang="en-US" dirty="0" smtClean="0">
                <a:hlinkClick r:id="rId3"/>
              </a:rPr>
              <a:t>http://go.usa.gov/cnQUT</a:t>
            </a:r>
            <a:endParaRPr lang="en-US" dirty="0" smtClean="0"/>
          </a:p>
        </p:txBody>
      </p:sp>
    </p:spTree>
    <p:extLst>
      <p:ext uri="{BB962C8B-B14F-4D97-AF65-F5344CB8AC3E}">
        <p14:creationId xmlns:p14="http://schemas.microsoft.com/office/powerpoint/2010/main" val="18326203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400" y="164592"/>
            <a:ext cx="8709720" cy="685800"/>
          </a:xfrm>
        </p:spPr>
        <p:txBody>
          <a:bodyPr>
            <a:noAutofit/>
          </a:bodyPr>
          <a:lstStyle/>
          <a:p>
            <a:r>
              <a:rPr lang="en-US" dirty="0" smtClean="0"/>
              <a:t>G3ict Global Procurement Charter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Global charter announced December 3 by the Global Initiative for Inclusive Information and Communication Technologies (G3ict)</a:t>
            </a:r>
          </a:p>
          <a:p>
            <a:r>
              <a:rPr lang="en-US" dirty="0" smtClean="0"/>
              <a:t>Calls on governments at all levels to promote the digital inclusion of persons with disabilities by adopting ICT procurement policies that include requirements for accessibility.</a:t>
            </a:r>
          </a:p>
          <a:p>
            <a:r>
              <a:rPr lang="en-US" dirty="0"/>
              <a:t>Charter: </a:t>
            </a:r>
            <a:r>
              <a:rPr lang="en-US" dirty="0" smtClean="0">
                <a:hlinkClick r:id="rId3"/>
              </a:rPr>
              <a:t>http://bit.ly/1n8ACbf</a:t>
            </a:r>
            <a:endParaRPr lang="en-US" dirty="0" smtClean="0"/>
          </a:p>
          <a:p>
            <a:r>
              <a:rPr lang="en-US" dirty="0" smtClean="0"/>
              <a:t>Press release</a:t>
            </a:r>
            <a:r>
              <a:rPr lang="en-US" dirty="0"/>
              <a:t>: </a:t>
            </a:r>
            <a:r>
              <a:rPr lang="en-US" dirty="0">
                <a:hlinkClick r:id="rId4"/>
              </a:rPr>
              <a:t>http://</a:t>
            </a:r>
            <a:r>
              <a:rPr lang="en-US" dirty="0" smtClean="0">
                <a:hlinkClick r:id="rId4"/>
              </a:rPr>
              <a:t>bit.ly/1Zgpcn6</a:t>
            </a:r>
            <a:endParaRPr lang="en-US" dirty="0" smtClean="0"/>
          </a:p>
          <a:p>
            <a:pPr lvl="1"/>
            <a:endParaRPr lang="en-US" dirty="0"/>
          </a:p>
        </p:txBody>
      </p:sp>
    </p:spTree>
    <p:extLst>
      <p:ext uri="{BB962C8B-B14F-4D97-AF65-F5344CB8AC3E}">
        <p14:creationId xmlns:p14="http://schemas.microsoft.com/office/powerpoint/2010/main" val="366224814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400" y="164592"/>
            <a:ext cx="8709720" cy="685800"/>
          </a:xfrm>
        </p:spPr>
        <p:txBody>
          <a:bodyPr>
            <a:noAutofit/>
          </a:bodyPr>
          <a:lstStyle/>
          <a:p>
            <a:r>
              <a:rPr lang="en-US" sz="3600" dirty="0" smtClean="0"/>
              <a:t>G3ict Global Procurement Charter Text</a:t>
            </a:r>
            <a:endParaRPr lang="en-US" sz="3600" dirty="0"/>
          </a:p>
        </p:txBody>
      </p:sp>
      <p:sp>
        <p:nvSpPr>
          <p:cNvPr id="3" name="Content Placeholder 2"/>
          <p:cNvSpPr>
            <a:spLocks noGrp="1"/>
          </p:cNvSpPr>
          <p:nvPr>
            <p:ph idx="1"/>
          </p:nvPr>
        </p:nvSpPr>
        <p:spPr/>
        <p:txBody>
          <a:bodyPr>
            <a:normAutofit fontScale="85000" lnSpcReduction="20000"/>
          </a:bodyPr>
          <a:lstStyle/>
          <a:p>
            <a:pPr marL="0" indent="0">
              <a:buNone/>
            </a:pPr>
            <a:r>
              <a:rPr lang="en-US" i="1" dirty="0"/>
              <a:t>We believe that governments should use their purchasing power to support the innovation of accessible technology and the creation of more robust accessible technology markets in every country.  </a:t>
            </a:r>
            <a:br>
              <a:rPr lang="en-US" i="1" dirty="0"/>
            </a:br>
            <a:r>
              <a:rPr lang="en-US" i="1" dirty="0"/>
              <a:t/>
            </a:r>
            <a:br>
              <a:rPr lang="en-US" i="1" dirty="0"/>
            </a:br>
            <a:r>
              <a:rPr lang="en-US" i="1" dirty="0"/>
              <a:t>We encourage governments at all levels and around the world to promote the digital inclusion of persons with disabilities and older persons by adopting effective policies for the public procurement of accessible ICT and an international accessibility standard to support them.</a:t>
            </a:r>
            <a:endParaRPr lang="en-US" dirty="0"/>
          </a:p>
        </p:txBody>
      </p:sp>
    </p:spTree>
    <p:extLst>
      <p:ext uri="{BB962C8B-B14F-4D97-AF65-F5344CB8AC3E}">
        <p14:creationId xmlns:p14="http://schemas.microsoft.com/office/powerpoint/2010/main" val="366224814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Upcoming Training</a:t>
            </a:r>
            <a:endParaRPr lang="en-US" dirty="0"/>
          </a:p>
        </p:txBody>
      </p:sp>
      <p:sp>
        <p:nvSpPr>
          <p:cNvPr id="3" name="Content Placeholder 2"/>
          <p:cNvSpPr>
            <a:spLocks noGrp="1"/>
          </p:cNvSpPr>
          <p:nvPr>
            <p:ph idx="1"/>
          </p:nvPr>
        </p:nvSpPr>
        <p:spPr/>
        <p:txBody>
          <a:bodyPr>
            <a:normAutofit/>
          </a:bodyPr>
          <a:lstStyle/>
          <a:p>
            <a:r>
              <a:rPr lang="en-US" dirty="0" smtClean="0"/>
              <a:t>Using AMP for Web Accessibility</a:t>
            </a:r>
          </a:p>
          <a:p>
            <a:pPr lvl="1"/>
            <a:r>
              <a:rPr lang="en-US" dirty="0" smtClean="0"/>
              <a:t>Tuesday, February 23</a:t>
            </a:r>
            <a:endParaRPr lang="en-US" b="1" dirty="0" smtClean="0"/>
          </a:p>
          <a:p>
            <a:pPr lvl="1"/>
            <a:r>
              <a:rPr lang="en-US" dirty="0" smtClean="0"/>
              <a:t>Info: </a:t>
            </a:r>
            <a:r>
              <a:rPr lang="en-US" dirty="0" smtClean="0">
                <a:hlinkClick r:id="rId3"/>
              </a:rPr>
              <a:t>http</a:t>
            </a:r>
            <a:r>
              <a:rPr lang="en-US" dirty="0">
                <a:hlinkClick r:id="rId3"/>
              </a:rPr>
              <a:t>://</a:t>
            </a:r>
            <a:r>
              <a:rPr lang="en-US" dirty="0" smtClean="0">
                <a:hlinkClick r:id="rId3"/>
              </a:rPr>
              <a:t>oits.ks.gov/kpat/tool/training</a:t>
            </a:r>
            <a:endParaRPr lang="en-US" dirty="0" smtClean="0"/>
          </a:p>
        </p:txBody>
      </p:sp>
    </p:spTree>
    <p:extLst>
      <p:ext uri="{BB962C8B-B14F-4D97-AF65-F5344CB8AC3E}">
        <p14:creationId xmlns:p14="http://schemas.microsoft.com/office/powerpoint/2010/main" val="81901870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smtClean="0"/>
              <a:t>AMP Release</a:t>
            </a:r>
            <a:endParaRPr lang="en-US" dirty="0"/>
          </a:p>
        </p:txBody>
      </p:sp>
      <p:sp>
        <p:nvSpPr>
          <p:cNvPr id="5" name="Content Placeholder 4"/>
          <p:cNvSpPr>
            <a:spLocks noGrp="1"/>
          </p:cNvSpPr>
          <p:nvPr>
            <p:ph idx="1"/>
          </p:nvPr>
        </p:nvSpPr>
        <p:spPr/>
        <p:txBody>
          <a:bodyPr>
            <a:normAutofit/>
          </a:bodyPr>
          <a:lstStyle/>
          <a:p>
            <a:r>
              <a:rPr lang="en-US" dirty="0" smtClean="0"/>
              <a:t>AMP is scheduled to be updated to the 2016.1.0 release </a:t>
            </a:r>
            <a:r>
              <a:rPr lang="en-US" i="1" dirty="0" smtClean="0"/>
              <a:t>tomorrow</a:t>
            </a:r>
            <a:r>
              <a:rPr lang="en-US" dirty="0" smtClean="0"/>
              <a:t>.</a:t>
            </a:r>
          </a:p>
          <a:p>
            <a:pPr lvl="1"/>
            <a:r>
              <a:rPr lang="en-US" dirty="0" smtClean="0"/>
              <a:t>Introduces Alchemy</a:t>
            </a:r>
          </a:p>
          <a:p>
            <a:pPr lvl="1"/>
            <a:r>
              <a:rPr lang="en-US" dirty="0" smtClean="0"/>
              <a:t>Integrates SSB University</a:t>
            </a:r>
          </a:p>
          <a:p>
            <a:pPr lvl="1"/>
            <a:r>
              <a:rPr lang="en-US" dirty="0" smtClean="0"/>
              <a:t>Integrates Help Desk</a:t>
            </a:r>
          </a:p>
          <a:p>
            <a:pPr lvl="1"/>
            <a:r>
              <a:rPr lang="en-US" dirty="0" smtClean="0"/>
              <a:t>Info on what’s new at </a:t>
            </a:r>
            <a:r>
              <a:rPr lang="en-US" dirty="0" smtClean="0">
                <a:hlinkClick r:id="rId3"/>
              </a:rPr>
              <a:t>http://bit.ly/1JzFqjV</a:t>
            </a:r>
            <a:endParaRPr lang="en-US" dirty="0" smtClean="0"/>
          </a:p>
          <a:p>
            <a:pPr lvl="1"/>
            <a:r>
              <a:rPr lang="en-US" b="1" dirty="0" smtClean="0"/>
              <a:t>Notice: AMP Desktop to be retired with a future release, currently scheduled for March.</a:t>
            </a:r>
          </a:p>
        </p:txBody>
      </p:sp>
    </p:spTree>
    <p:extLst>
      <p:ext uri="{BB962C8B-B14F-4D97-AF65-F5344CB8AC3E}">
        <p14:creationId xmlns:p14="http://schemas.microsoft.com/office/powerpoint/2010/main" val="287594411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CommonLook PDF Validator</a:t>
            </a:r>
            <a:endParaRPr lang="en-US" dirty="0"/>
          </a:p>
        </p:txBody>
      </p:sp>
      <p:sp>
        <p:nvSpPr>
          <p:cNvPr id="3" name="Content Placeholder 2"/>
          <p:cNvSpPr>
            <a:spLocks noGrp="1"/>
          </p:cNvSpPr>
          <p:nvPr>
            <p:ph idx="1"/>
          </p:nvPr>
        </p:nvSpPr>
        <p:spPr/>
        <p:txBody>
          <a:bodyPr/>
          <a:lstStyle/>
          <a:p>
            <a:r>
              <a:rPr lang="en-US" dirty="0" smtClean="0"/>
              <a:t>New, free PDF checker from CommonLook</a:t>
            </a:r>
          </a:p>
          <a:p>
            <a:r>
              <a:rPr lang="en-US" dirty="0" smtClean="0"/>
              <a:t>Tests against Section 508, WCAG 2.0 AA, PDF/UA and HHS standards</a:t>
            </a:r>
          </a:p>
          <a:p>
            <a:r>
              <a:rPr lang="en-US" dirty="0" smtClean="0"/>
              <a:t>Overview</a:t>
            </a:r>
            <a:r>
              <a:rPr lang="en-US" dirty="0"/>
              <a:t>: </a:t>
            </a:r>
            <a:r>
              <a:rPr lang="en-US" dirty="0">
                <a:hlinkClick r:id="rId3"/>
              </a:rPr>
              <a:t>http://</a:t>
            </a:r>
            <a:r>
              <a:rPr lang="en-US" dirty="0" smtClean="0">
                <a:hlinkClick r:id="rId3"/>
              </a:rPr>
              <a:t>bit.ly/1P38Pnx</a:t>
            </a:r>
            <a:endParaRPr lang="en-US" dirty="0" smtClean="0"/>
          </a:p>
          <a:p>
            <a:r>
              <a:rPr lang="en-US" dirty="0" smtClean="0"/>
              <a:t>Installation</a:t>
            </a:r>
            <a:r>
              <a:rPr lang="en-US" dirty="0"/>
              <a:t>: </a:t>
            </a:r>
            <a:r>
              <a:rPr lang="en-US" dirty="0">
                <a:hlinkClick r:id="rId4"/>
              </a:rPr>
              <a:t>http://</a:t>
            </a:r>
            <a:r>
              <a:rPr lang="en-US" dirty="0" smtClean="0">
                <a:hlinkClick r:id="rId4"/>
              </a:rPr>
              <a:t>bit.ly/1O9pRyh</a:t>
            </a:r>
            <a:endParaRPr lang="en-US" dirty="0"/>
          </a:p>
        </p:txBody>
      </p:sp>
    </p:spTree>
    <p:extLst>
      <p:ext uri="{BB962C8B-B14F-4D97-AF65-F5344CB8AC3E}">
        <p14:creationId xmlns:p14="http://schemas.microsoft.com/office/powerpoint/2010/main" val="659365922"/>
      </p:ext>
    </p:extLst>
  </p:cSld>
  <p:clrMapOvr>
    <a:masterClrMapping/>
  </p:clrMapOvr>
  <p:transition/>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25063</TotalTime>
  <Words>1035</Words>
  <Application>Microsoft Office PowerPoint</Application>
  <PresentationFormat>On-screen Show (4:3)</PresentationFormat>
  <Paragraphs>155</Paragraphs>
  <Slides>29</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MS PGothic</vt:lpstr>
      <vt:lpstr>Arial</vt:lpstr>
      <vt:lpstr>Calibri</vt:lpstr>
      <vt:lpstr>Times</vt:lpstr>
      <vt:lpstr>Wingdings</vt:lpstr>
      <vt:lpstr>OITS</vt:lpstr>
      <vt:lpstr>Kansas Partnership for Accessible Technology</vt:lpstr>
      <vt:lpstr>Status Updates and Announcements</vt:lpstr>
      <vt:lpstr>DOJ ANPRM</vt:lpstr>
      <vt:lpstr>ICT Refresh</vt:lpstr>
      <vt:lpstr>G3ict Global Procurement Charter</vt:lpstr>
      <vt:lpstr>G3ict Global Procurement Charter Text</vt:lpstr>
      <vt:lpstr>Upcoming Training</vt:lpstr>
      <vt:lpstr>AMP Release</vt:lpstr>
      <vt:lpstr>CommonLook PDF Validator</vt:lpstr>
      <vt:lpstr>Survey</vt:lpstr>
      <vt:lpstr>State ADA Coordinator Report</vt:lpstr>
      <vt:lpstr>ITEC Policy 1210</vt:lpstr>
      <vt:lpstr>Revision Proposal</vt:lpstr>
      <vt:lpstr>IT Project Planning for COTS Items</vt:lpstr>
      <vt:lpstr>Best Meets</vt:lpstr>
      <vt:lpstr>Required Documentation</vt:lpstr>
      <vt:lpstr>Changes for Entities</vt:lpstr>
      <vt:lpstr>Recommended Process</vt:lpstr>
      <vt:lpstr>Other Changes</vt:lpstr>
      <vt:lpstr>Questions</vt:lpstr>
      <vt:lpstr>Alchemy</vt:lpstr>
      <vt:lpstr>What Is Alchemy?</vt:lpstr>
      <vt:lpstr>What Is Included?</vt:lpstr>
      <vt:lpstr>How Does it Work?</vt:lpstr>
      <vt:lpstr>How Does Alchemy Streamline the Process?</vt:lpstr>
      <vt:lpstr>Browser Extensions</vt:lpstr>
      <vt:lpstr>For More Information</vt:lpstr>
      <vt:lpstr>Open Discussion</vt:lpstr>
      <vt:lpstr>Next Meeting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Cole Robison</cp:lastModifiedBy>
  <cp:revision>439</cp:revision>
  <dcterms:created xsi:type="dcterms:W3CDTF">2011-05-09T15:14:44Z</dcterms:created>
  <dcterms:modified xsi:type="dcterms:W3CDTF">2016-01-11T20:42:39Z</dcterms:modified>
</cp:coreProperties>
</file>