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8"/>
  </p:notesMasterIdLst>
  <p:sldIdLst>
    <p:sldId id="256" r:id="rId3"/>
    <p:sldId id="394" r:id="rId4"/>
    <p:sldId id="447" r:id="rId5"/>
    <p:sldId id="470" r:id="rId6"/>
    <p:sldId id="471" r:id="rId7"/>
    <p:sldId id="468" r:id="rId8"/>
    <p:sldId id="398" r:id="rId9"/>
    <p:sldId id="469" r:id="rId10"/>
    <p:sldId id="472" r:id="rId11"/>
    <p:sldId id="473" r:id="rId12"/>
    <p:sldId id="406" r:id="rId13"/>
    <p:sldId id="474" r:id="rId14"/>
    <p:sldId id="404" r:id="rId15"/>
    <p:sldId id="475" r:id="rId16"/>
    <p:sldId id="476" r:id="rId17"/>
    <p:sldId id="477" r:id="rId18"/>
    <p:sldId id="478" r:id="rId19"/>
    <p:sldId id="479" r:id="rId20"/>
    <p:sldId id="480" r:id="rId21"/>
    <p:sldId id="481" r:id="rId22"/>
    <p:sldId id="482" r:id="rId23"/>
    <p:sldId id="483" r:id="rId24"/>
    <p:sldId id="448" r:id="rId25"/>
    <p:sldId id="484" r:id="rId26"/>
    <p:sldId id="279" r:id="rId27"/>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le Robison" initials="CDR"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C8C8"/>
    <a:srgbClr val="898989"/>
    <a:srgbClr val="717174"/>
    <a:srgbClr val="E62E26"/>
    <a:srgbClr val="0072BC"/>
    <a:srgbClr val="55A1D2"/>
    <a:srgbClr val="AAD0E9"/>
    <a:srgbClr val="F7B85C"/>
    <a:srgbClr val="00A256"/>
    <a:srgbClr val="3BA0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267" autoAdjust="0"/>
    <p:restoredTop sz="88549" autoAdjust="0"/>
  </p:normalViewPr>
  <p:slideViewPr>
    <p:cSldViewPr showGuides="1">
      <p:cViewPr varScale="1">
        <p:scale>
          <a:sx n="81" d="100"/>
          <a:sy n="81" d="100"/>
        </p:scale>
        <p:origin x="318" y="78"/>
      </p:cViewPr>
      <p:guideLst>
        <p:guide orient="horz"/>
        <p:guide/>
      </p:guideLst>
    </p:cSldViewPr>
  </p:slideViewPr>
  <p:outlineViewPr>
    <p:cViewPr>
      <p:scale>
        <a:sx n="33" d="100"/>
        <a:sy n="33" d="100"/>
      </p:scale>
      <p:origin x="0" y="-8316"/>
    </p:cViewPr>
  </p:outlineViewPr>
  <p:notesTextViewPr>
    <p:cViewPr>
      <p:scale>
        <a:sx n="100" d="100"/>
        <a:sy n="100" d="100"/>
      </p:scale>
      <p:origin x="0" y="0"/>
    </p:cViewPr>
  </p:notesTextViewPr>
  <p:sorterViewPr>
    <p:cViewPr>
      <p:scale>
        <a:sx n="80" d="100"/>
        <a:sy n="80" d="100"/>
      </p:scale>
      <p:origin x="0" y="0"/>
    </p:cViewPr>
  </p:sorter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Violation Severity</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424-44D4-8D13-8403D391ABA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424-44D4-8D13-8403D391ABA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424-44D4-8D13-8403D391ABA4}"/>
              </c:ext>
            </c:extLst>
          </c:dPt>
          <c:dLbls>
            <c:dLbl>
              <c:idx val="0"/>
              <c:tx>
                <c:rich>
                  <a:bodyPr/>
                  <a:lstStyle/>
                  <a:p>
                    <a:fld id="{EACD2D43-D980-49B3-883A-99370BB1FBB2}" type="CATEGORYNAME">
                      <a:rPr lang="en-US" sz="1800"/>
                      <a:pPr/>
                      <a:t>[CATEGORY NAME]</a:t>
                    </a:fld>
                    <a:r>
                      <a:rPr lang="en-US" sz="1800" baseline="0" dirty="0"/>
                      <a:t>
</a:t>
                    </a:r>
                    <a:fld id="{DACA51E9-CDB4-490D-8303-DB866AEAB7B7}" type="PERCENTAGE">
                      <a:rPr lang="en-US" sz="1800" baseline="0"/>
                      <a:pPr/>
                      <a:t>[PERCENTAGE]</a:t>
                    </a:fld>
                    <a:endParaRPr lang="en-US" sz="1800" baseline="0" dirty="0"/>
                  </a:p>
                </c:rich>
              </c:tx>
              <c:dLblPos val="in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5424-44D4-8D13-8403D391ABA4}"/>
                </c:ext>
              </c:extLst>
            </c:dLbl>
            <c:dLbl>
              <c:idx val="1"/>
              <c:tx>
                <c:rich>
                  <a:bodyPr/>
                  <a:lstStyle/>
                  <a:p>
                    <a:fld id="{F63C2F7E-56AF-4EA7-950A-A455677AD3C6}" type="CATEGORYNAME">
                      <a:rPr lang="en-US" sz="1800"/>
                      <a:pPr/>
                      <a:t>[CATEGORY NAME]</a:t>
                    </a:fld>
                    <a:r>
                      <a:rPr lang="en-US" sz="1800" baseline="0" dirty="0"/>
                      <a:t>
</a:t>
                    </a:r>
                    <a:fld id="{353ED1DA-39BB-4C2A-A67C-10B1F6EAFDCF}" type="PERCENTAGE">
                      <a:rPr lang="en-US" sz="1800" baseline="0"/>
                      <a:pPr/>
                      <a:t>[PERCENTAGE]</a:t>
                    </a:fld>
                    <a:endParaRPr lang="en-US" sz="1800" baseline="0" dirty="0"/>
                  </a:p>
                </c:rich>
              </c:tx>
              <c:dLblPos val="in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5424-44D4-8D13-8403D391ABA4}"/>
                </c:ext>
              </c:extLst>
            </c:dLbl>
            <c:dLbl>
              <c:idx val="2"/>
              <c:tx>
                <c:rich>
                  <a:bodyPr/>
                  <a:lstStyle/>
                  <a:p>
                    <a:fld id="{4889719B-6878-41D7-8595-5F20F5B78A48}" type="CATEGORYNAME">
                      <a:rPr lang="en-US" sz="1800"/>
                      <a:pPr/>
                      <a:t>[CATEGORY NAME]</a:t>
                    </a:fld>
                    <a:r>
                      <a:rPr lang="en-US" sz="1800" baseline="0" dirty="0"/>
                      <a:t>
</a:t>
                    </a:r>
                    <a:fld id="{A82EA817-2925-48B1-9133-992F50B371EC}" type="PERCENTAGE">
                      <a:rPr lang="en-US" sz="1800" baseline="0"/>
                      <a:pPr/>
                      <a:t>[PERCENTAGE]</a:t>
                    </a:fld>
                    <a:endParaRPr lang="en-US" sz="1800" baseline="0" dirty="0"/>
                  </a:p>
                </c:rich>
              </c:tx>
              <c:dLblPos val="in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5424-44D4-8D13-8403D391ABA4}"/>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in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Sheet1!$A$2:$A$4</c:f>
              <c:strCache>
                <c:ptCount val="3"/>
                <c:pt idx="0">
                  <c:v>Low</c:v>
                </c:pt>
                <c:pt idx="1">
                  <c:v>Medium</c:v>
                </c:pt>
                <c:pt idx="2">
                  <c:v>High</c:v>
                </c:pt>
              </c:strCache>
            </c:strRef>
          </c:cat>
          <c:val>
            <c:numRef>
              <c:f>Sheet1!$B$2:$B$4</c:f>
              <c:numCache>
                <c:formatCode>General</c:formatCode>
                <c:ptCount val="3"/>
                <c:pt idx="0">
                  <c:v>297735</c:v>
                </c:pt>
                <c:pt idx="1">
                  <c:v>1240768</c:v>
                </c:pt>
                <c:pt idx="2">
                  <c:v>3170581</c:v>
                </c:pt>
              </c:numCache>
            </c:numRef>
          </c:val>
          <c:extLst>
            <c:ext xmlns:c16="http://schemas.microsoft.com/office/drawing/2014/chart" uri="{C3380CC4-5D6E-409C-BE32-E72D297353CC}">
              <c16:uniqueId val="{00000000-8559-4015-BAA8-B69C6F48A057}"/>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A723967-CE7D-4A71-A8B4-FC81B008E3AE}" type="datetimeFigureOut">
              <a:rPr lang="fr-FR"/>
              <a:pPr>
                <a:defRPr/>
              </a:pPr>
              <a:t>12/07/2016</a:t>
            </a:fld>
            <a:endParaRPr lang="fr-FR"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F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655695-19F4-4A33-8651-718F84746D26}" type="slidenum">
              <a:rPr lang="fr-FR"/>
              <a:pPr>
                <a:defRPr/>
              </a:pPr>
              <a:t>‹#›</a:t>
            </a:fld>
            <a:endParaRPr lang="fr-FR" dirty="0"/>
          </a:p>
        </p:txBody>
      </p:sp>
    </p:spTree>
    <p:extLst>
      <p:ext uri="{BB962C8B-B14F-4D97-AF65-F5344CB8AC3E}">
        <p14:creationId xmlns:p14="http://schemas.microsoft.com/office/powerpoint/2010/main" val="5178836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info.ssbbartgroup.com/2016-Trends-Update_Gateway"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http://go.usa.gov/xcVck → </a:t>
            </a:r>
            <a:r>
              <a:rPr lang="en-US" sz="1200" dirty="0"/>
              <a:t>http://www.reginfo.gov/public/do/eAgendaViewRule?pubId=201604&amp;RIN=3014-AA37</a:t>
            </a:r>
          </a:p>
          <a:p>
            <a:r>
              <a:rPr lang="en-US" sz="1200" dirty="0"/>
              <a:t>OIRA = Office of Information and Regulatory</a:t>
            </a:r>
            <a:r>
              <a:rPr lang="en-US" sz="1200" baseline="0" dirty="0"/>
              <a:t> Affairs</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3</a:t>
            </a:fld>
            <a:endParaRPr lang="fr-FR" dirty="0"/>
          </a:p>
        </p:txBody>
      </p:sp>
    </p:spTree>
    <p:extLst>
      <p:ext uri="{BB962C8B-B14F-4D97-AF65-F5344CB8AC3E}">
        <p14:creationId xmlns:p14="http://schemas.microsoft.com/office/powerpoint/2010/main" val="531916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16</a:t>
            </a:fld>
            <a:endParaRPr lang="fr-FR" dirty="0"/>
          </a:p>
        </p:txBody>
      </p:sp>
    </p:spTree>
    <p:extLst>
      <p:ext uri="{BB962C8B-B14F-4D97-AF65-F5344CB8AC3E}">
        <p14:creationId xmlns:p14="http://schemas.microsoft.com/office/powerpoint/2010/main" val="29503583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all 293 Best Practices in AMP, 24% are high severity, 48% are medium, and 28% are low. This does not reflect</a:t>
            </a:r>
            <a:r>
              <a:rPr lang="en-US" baseline="0" dirty="0"/>
              <a:t> their relative typical or natural occurrence rates, applicability, etc.</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18</a:t>
            </a:fld>
            <a:endParaRPr lang="fr-FR" dirty="0"/>
          </a:p>
        </p:txBody>
      </p:sp>
    </p:spTree>
    <p:extLst>
      <p:ext uri="{BB962C8B-B14F-4D97-AF65-F5344CB8AC3E}">
        <p14:creationId xmlns:p14="http://schemas.microsoft.com/office/powerpoint/2010/main" val="3038887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NPRM = Notice of Proposed Rulemaking</a:t>
            </a:r>
          </a:p>
          <a:p>
            <a:r>
              <a:rPr lang="en-US" dirty="0"/>
              <a:t>SANPRM</a:t>
            </a:r>
            <a:r>
              <a:rPr lang="en-US" baseline="0" dirty="0"/>
              <a:t> = Supplemental Advance Notice of Public Rulemaking</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21</a:t>
            </a:fld>
            <a:endParaRPr lang="fr-FR" dirty="0"/>
          </a:p>
        </p:txBody>
      </p:sp>
    </p:spTree>
    <p:extLst>
      <p:ext uri="{BB962C8B-B14F-4D97-AF65-F5344CB8AC3E}">
        <p14:creationId xmlns:p14="http://schemas.microsoft.com/office/powerpoint/2010/main" val="10908836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a:t>
            </a:r>
            <a:r>
              <a:rPr lang="en-US" dirty="0" err="1"/>
              <a:t>go.usa.gov</a:t>
            </a:r>
            <a:r>
              <a:rPr lang="en-US" dirty="0"/>
              <a:t>/xcvP5 → https://</a:t>
            </a:r>
            <a:r>
              <a:rPr lang="en-US" dirty="0" err="1"/>
              <a:t>www.ada.gov</a:t>
            </a:r>
            <a:r>
              <a:rPr lang="en-US" dirty="0"/>
              <a:t>/regs2016/</a:t>
            </a:r>
            <a:r>
              <a:rPr lang="en-US" dirty="0" err="1"/>
              <a:t>sanprm_statement.html</a:t>
            </a:r>
            <a:endParaRPr lang="en-US" dirty="0"/>
          </a:p>
          <a:p>
            <a:r>
              <a:rPr lang="en-US" dirty="0"/>
              <a:t>http://</a:t>
            </a:r>
            <a:r>
              <a:rPr lang="en-US" dirty="0" err="1"/>
              <a:t>go.usa.gov</a:t>
            </a:r>
            <a:r>
              <a:rPr lang="en-US" dirty="0"/>
              <a:t>/xcvy3 → https://</a:t>
            </a:r>
            <a:r>
              <a:rPr lang="en-US" dirty="0" err="1"/>
              <a:t>www.ada.gov</a:t>
            </a:r>
            <a:r>
              <a:rPr lang="en-US" dirty="0"/>
              <a:t>/regs2016/</a:t>
            </a:r>
            <a:r>
              <a:rPr lang="en-US" dirty="0" err="1"/>
              <a:t>sanprm.html</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22</a:t>
            </a:fld>
            <a:endParaRPr lang="fr-FR" dirty="0"/>
          </a:p>
        </p:txBody>
      </p:sp>
    </p:spTree>
    <p:extLst>
      <p:ext uri="{BB962C8B-B14F-4D97-AF65-F5344CB8AC3E}">
        <p14:creationId xmlns:p14="http://schemas.microsoft.com/office/powerpoint/2010/main" val="7554139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http://</a:t>
            </a:r>
            <a:r>
              <a:rPr lang="en-US" baseline="0" dirty="0" err="1"/>
              <a:t>go.usa.gov</a:t>
            </a:r>
            <a:r>
              <a:rPr lang="en-US" baseline="0" dirty="0"/>
              <a:t>/</a:t>
            </a:r>
            <a:r>
              <a:rPr lang="en-US" baseline="0" dirty="0" err="1"/>
              <a:t>xcvyJ</a:t>
            </a:r>
            <a:r>
              <a:rPr lang="en-US" baseline="0" dirty="0"/>
              <a:t> → </a:t>
            </a:r>
            <a:r>
              <a:rPr lang="en-US" sz="1200" dirty="0"/>
              <a:t>http://</a:t>
            </a:r>
            <a:r>
              <a:rPr lang="en-US" sz="1200" dirty="0" err="1"/>
              <a:t>www.reginfo.gov</a:t>
            </a:r>
            <a:r>
              <a:rPr lang="en-US" sz="1200" dirty="0"/>
              <a:t>/public/do/</a:t>
            </a:r>
            <a:r>
              <a:rPr lang="en-US" sz="1200" dirty="0" err="1"/>
              <a:t>eAgendaViewRule?pubId</a:t>
            </a:r>
            <a:r>
              <a:rPr lang="en-US" sz="1200" dirty="0"/>
              <a:t>=201604&amp;RIN=1190-AA65</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23</a:t>
            </a:fld>
            <a:endParaRPr lang="fr-FR" dirty="0"/>
          </a:p>
        </p:txBody>
      </p:sp>
    </p:spTree>
    <p:extLst>
      <p:ext uri="{BB962C8B-B14F-4D97-AF65-F5344CB8AC3E}">
        <p14:creationId xmlns:p14="http://schemas.microsoft.com/office/powerpoint/2010/main" val="2592554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Quoted from </a:t>
            </a:r>
            <a:r>
              <a:rPr lang="en-US" dirty="0">
                <a:hlinkClick r:id="rId3"/>
              </a:rPr>
              <a:t>http://info.ssbbartgroup.com/2016-Trends-Update_Gateway</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4</a:t>
            </a:fld>
            <a:endParaRPr lang="fr-FR" dirty="0"/>
          </a:p>
        </p:txBody>
      </p:sp>
    </p:spTree>
    <p:extLst>
      <p:ext uri="{BB962C8B-B14F-4D97-AF65-F5344CB8AC3E}">
        <p14:creationId xmlns:p14="http://schemas.microsoft.com/office/powerpoint/2010/main" val="4180067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http://go.usa.gov/xcVRQ → http://www.ed.gov/news/press-releases/settlements-reached-seven-states-one-territory-ensure-website-accessibility-people-disabilities</a:t>
            </a:r>
          </a:p>
          <a:p>
            <a:r>
              <a:rPr lang="en-US" dirty="0"/>
              <a:t>(H/t to Joe Oborny)</a:t>
            </a:r>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5</a:t>
            </a:fld>
            <a:endParaRPr lang="fr-FR" dirty="0"/>
          </a:p>
        </p:txBody>
      </p:sp>
    </p:spTree>
    <p:extLst>
      <p:ext uri="{BB962C8B-B14F-4D97-AF65-F5344CB8AC3E}">
        <p14:creationId xmlns:p14="http://schemas.microsoft.com/office/powerpoint/2010/main" val="10937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http://go.usa.gov/xcVCe → http://www.section508.gov/content/technology-accessibility-playbook</a:t>
            </a:r>
          </a:p>
          <a:p>
            <a:r>
              <a:rPr lang="en-US" dirty="0"/>
              <a:t>http://go.usa.gov/xcVrx → http://section508.gov/content/it-accessibility-playbook</a:t>
            </a:r>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6</a:t>
            </a:fld>
            <a:endParaRPr lang="fr-FR" dirty="0"/>
          </a:p>
        </p:txBody>
      </p:sp>
    </p:spTree>
    <p:extLst>
      <p:ext uri="{BB962C8B-B14F-4D97-AF65-F5344CB8AC3E}">
        <p14:creationId xmlns:p14="http://schemas.microsoft.com/office/powerpoint/2010/main" val="2397574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http://bit.ly/1JzFqjV → </a:t>
            </a:r>
            <a:r>
              <a:rPr lang="en-US" dirty="0"/>
              <a:t>https://support.ssbbartgroup.com/hc/en-us/articles/205725309</a:t>
            </a:r>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7</a:t>
            </a:fld>
            <a:endParaRPr lang="fr-FR" dirty="0"/>
          </a:p>
        </p:txBody>
      </p:sp>
    </p:spTree>
    <p:extLst>
      <p:ext uri="{BB962C8B-B14F-4D97-AF65-F5344CB8AC3E}">
        <p14:creationId xmlns:p14="http://schemas.microsoft.com/office/powerpoint/2010/main" val="1092776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http://bit.ly/29oH1I1 → https://support.ssbbartgroup.com/hc/en-us/sections/201265479-AMP-for-Mobile</a:t>
            </a:r>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8</a:t>
            </a:fld>
            <a:endParaRPr lang="fr-FR" dirty="0"/>
          </a:p>
        </p:txBody>
      </p:sp>
    </p:spTree>
    <p:extLst>
      <p:ext uri="{BB962C8B-B14F-4D97-AF65-F5344CB8AC3E}">
        <p14:creationId xmlns:p14="http://schemas.microsoft.com/office/powerpoint/2010/main" val="282522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http://bit.ly/295ouRq → http://www.heydonworks.com/</a:t>
            </a:r>
          </a:p>
          <a:p>
            <a:r>
              <a:rPr lang="en-US" dirty="0"/>
              <a:t>article/responses-to-the-screen-reader-strategy-survey</a:t>
            </a:r>
          </a:p>
          <a:p>
            <a:r>
              <a:rPr lang="en-US" dirty="0"/>
              <a:t>(H/t to Joe Oborny)</a:t>
            </a:r>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9</a:t>
            </a:fld>
            <a:endParaRPr lang="fr-FR" dirty="0"/>
          </a:p>
        </p:txBody>
      </p:sp>
    </p:spTree>
    <p:extLst>
      <p:ext uri="{BB962C8B-B14F-4D97-AF65-F5344CB8AC3E}">
        <p14:creationId xmlns:p14="http://schemas.microsoft.com/office/powerpoint/2010/main" val="3130546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WAI = Web Accessibility Initiative</a:t>
            </a:r>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10</a:t>
            </a:fld>
            <a:endParaRPr lang="fr-FR" dirty="0"/>
          </a:p>
        </p:txBody>
      </p:sp>
    </p:spTree>
    <p:extLst>
      <p:ext uri="{BB962C8B-B14F-4D97-AF65-F5344CB8AC3E}">
        <p14:creationId xmlns:p14="http://schemas.microsoft.com/office/powerpoint/2010/main" val="32818095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ITIL = Information Technology Infrastructure Library</a:t>
            </a:r>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12</a:t>
            </a:fld>
            <a:endParaRPr lang="fr-FR" dirty="0"/>
          </a:p>
        </p:txBody>
      </p:sp>
    </p:spTree>
    <p:extLst>
      <p:ext uri="{BB962C8B-B14F-4D97-AF65-F5344CB8AC3E}">
        <p14:creationId xmlns:p14="http://schemas.microsoft.com/office/powerpoint/2010/main" val="333234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a:t>Click to edit Master title style</a:t>
            </a:r>
            <a:endParaRPr lang="fr-F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r-FR"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3239717-3A9E-4EE9-B526-A250208D2F8A}" type="datetimeFigureOut">
              <a:rPr lang="fr-FR"/>
              <a:pPr>
                <a:defRPr/>
              </a:pPr>
              <a:t>12/07/2016</a:t>
            </a:fld>
            <a:endParaRPr lang="fr-FR"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56327D7-3B07-4F06-8103-74D6D6F06E13}" type="slidenum">
              <a:rPr lang="fr-FR"/>
              <a:pPr>
                <a:defRPr/>
              </a:pPr>
              <a:t>‹#›</a:t>
            </a:fld>
            <a:endParaRPr lang="fr-FR"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a:t>Click to edit Master title style</a:t>
            </a:r>
          </a:p>
        </p:txBody>
      </p:sp>
      <p:sp>
        <p:nvSpPr>
          <p:cNvPr id="5" name="Text Placeholder 4"/>
          <p:cNvSpPr>
            <a:spLocks noGrp="1"/>
          </p:cNvSpPr>
          <p:nvPr>
            <p:ph type="body" sz="quarter" idx="10"/>
          </p:nvPr>
        </p:nvSpPr>
        <p:spPr>
          <a:xfrm>
            <a:off x="3962400" y="1295400"/>
            <a:ext cx="5181600" cy="381000"/>
          </a:xfrm>
        </p:spPr>
        <p:txBody>
          <a:bodyPr/>
          <a:lstStyle>
            <a:lvl1pPr marL="0" indent="0" algn="r">
              <a:buNone/>
              <a:defRPr sz="1800" b="1">
                <a:solidFill>
                  <a:schemeClr val="bg1"/>
                </a:solidFill>
                <a:latin typeface="+mj-lt"/>
              </a:defRPr>
            </a:lvl1pPr>
          </a:lstStyle>
          <a:p>
            <a:pPr lvl="0"/>
            <a:r>
              <a:rPr lang="en-US" dirty="0"/>
              <a:t>Click to edit Master text</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53028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F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0F732B1F-E52A-4BF9-8CCC-BA7E13C93834}" type="datetimeFigureOut">
              <a:rPr lang="fr-FR"/>
              <a:pPr>
                <a:defRPr/>
              </a:pPr>
              <a:t>12/07/2016</a:t>
            </a:fld>
            <a:endParaRPr lang="fr-FR"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01CF40E-01F6-4311-A266-80EEA2838C0E}" type="slidenum">
              <a:rPr lang="fr-FR"/>
              <a:pPr>
                <a:defRPr/>
              </a:pPr>
              <a:t>‹#›</a:t>
            </a:fld>
            <a:endParaRPr lang="fr-FR"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CAF9ED5-0AE2-49BF-8A64-9A446670FCC1}" type="datetimeFigureOut">
              <a:rPr lang="fr-FR"/>
              <a:pPr>
                <a:defRPr/>
              </a:pPr>
              <a:t>12/07/2016</a:t>
            </a:fld>
            <a:endParaRPr lang="fr-FR"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48B0FA7-BAB9-4431-8F0F-FCEEB415456B}" type="slidenum">
              <a:rPr lang="fr-FR"/>
              <a:pPr>
                <a:defRPr/>
              </a:pPr>
              <a:t>‹#›</a:t>
            </a:fld>
            <a:endParaRPr lang="fr-FR"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E32B7D9-73C5-4611-BE3E-BA9C341544D2}" type="datetimeFigureOut">
              <a:rPr lang="fr-FR"/>
              <a:pPr>
                <a:defRPr/>
              </a:pPr>
              <a:t>12/07/2016</a:t>
            </a:fld>
            <a:endParaRPr lang="fr-FR"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64BD93F-B79A-490B-95A5-07E07F614D1A}" type="slidenum">
              <a:rPr lang="fr-FR"/>
              <a:pPr>
                <a:defRPr/>
              </a:pPr>
              <a:t>‹#›</a:t>
            </a:fld>
            <a:endParaRPr lang="fr-FR"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7265257F-1982-4C87-8393-D72C01404573}" type="datetimeFigureOut">
              <a:rPr lang="fr-FR"/>
              <a:pPr>
                <a:defRPr/>
              </a:pPr>
              <a:t>12/07/2016</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E6318FB6-C1AF-4B6F-AB35-47F4B1AE2706}" type="slidenum">
              <a:rPr lang="fr-FR"/>
              <a:pPr>
                <a:defRPr/>
              </a:pPr>
              <a:t>‹#›</a:t>
            </a:fld>
            <a:endParaRPr lang="fr-FR"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Drag picture to placeholder or click icon to add</a:t>
            </a:r>
            <a:endParaRPr lang="fr-FR"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122D4F2-120E-4475-9477-F0D58FCAC0EB}" type="datetimeFigureOut">
              <a:rPr lang="fr-FR"/>
              <a:pPr>
                <a:defRPr/>
              </a:pPr>
              <a:t>12/07/2016</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E1AE213-C0F7-42A1-B7C1-FC1EEC477DE0}" type="slidenum">
              <a:rPr lang="fr-FR"/>
              <a:pPr>
                <a:defRPr/>
              </a:pPr>
              <a:t>‹#›</a:t>
            </a:fld>
            <a:endParaRPr lang="fr-FR"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21408" y="164592"/>
            <a:ext cx="6839712"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fr-FR" dirty="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34647" y="116540"/>
            <a:ext cx="1092278" cy="7921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xStyles>
    <p:titleStyle>
      <a:lvl1pPr algn="r" rtl="0" eaLnBrk="1" fontAlgn="base" hangingPunct="1">
        <a:spcBef>
          <a:spcPct val="0"/>
        </a:spcBef>
        <a:spcAft>
          <a:spcPct val="0"/>
        </a:spcAft>
        <a:defRPr sz="4400" kern="1200">
          <a:solidFill>
            <a:schemeClr val="bg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Wingdings" pitchFamily="2" charset="2"/>
        <a:buChar char="§"/>
        <a:defRPr sz="3200" kern="1200">
          <a:solidFill>
            <a:schemeClr val="bg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
        <a:defRPr sz="2800" kern="1200">
          <a:solidFill>
            <a:schemeClr val="bg1"/>
          </a:solidFill>
          <a:latin typeface="+mn-lt"/>
          <a:ea typeface="+mn-ea"/>
          <a:cs typeface="+mn-cs"/>
        </a:defRPr>
      </a:lvl2pPr>
      <a:lvl3pPr marL="1143000" indent="-228600" algn="l" rtl="0" eaLnBrk="1" fontAlgn="base" hangingPunct="1">
        <a:spcBef>
          <a:spcPct val="20000"/>
        </a:spcBef>
        <a:spcAft>
          <a:spcPct val="0"/>
        </a:spcAft>
        <a:buFont typeface="Wingdings" pitchFamily="2" charset="2"/>
        <a:buChar char="§"/>
        <a:defRPr sz="2400" kern="1200">
          <a:solidFill>
            <a:schemeClr val="bg1"/>
          </a:solidFill>
          <a:latin typeface="+mn-lt"/>
          <a:ea typeface="+mn-ea"/>
          <a:cs typeface="+mn-cs"/>
        </a:defRPr>
      </a:lvl3pPr>
      <a:lvl4pPr marL="16002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4pPr>
      <a:lvl5pPr marL="20574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video" Target="https://www.youtube.com/embed/93UgG72os8M" TargetMode="External"/><Relationship Id="rId5" Type="http://schemas.openxmlformats.org/officeDocument/2006/relationships/image" Target="../media/image3.jpeg"/><Relationship Id="rId4" Type="http://schemas.openxmlformats.org/officeDocument/2006/relationships/hyperlink" Target="https://www.w3.org/WAI/perspective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go.usa.gov/xcvP5"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go.usa.gov/xcvy3"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go.usa.gov/xcvyJ"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go.usa.gov/xcVck"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info.ssbbartgroup.com/2016-Trends-Update_Gateway"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go.usa.gov/xcVRQ"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go.usa.gov/xcVC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go.usa.gov/xcVrx"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bit.ly/1JzFqjV"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bit.ly/29oH1I1"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bit.ly/295ouRq"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Kansas Partnership for Accessible Technology</a:t>
            </a:r>
          </a:p>
        </p:txBody>
      </p:sp>
      <p:sp>
        <p:nvSpPr>
          <p:cNvPr id="3" name="Subtitle 2"/>
          <p:cNvSpPr>
            <a:spLocks noGrp="1"/>
          </p:cNvSpPr>
          <p:nvPr>
            <p:ph type="subTitle" idx="1"/>
          </p:nvPr>
        </p:nvSpPr>
        <p:spPr/>
        <p:txBody>
          <a:bodyPr/>
          <a:lstStyle/>
          <a:p>
            <a:r>
              <a:rPr lang="en-US" dirty="0">
                <a:solidFill>
                  <a:srgbClr val="C8C8C8"/>
                </a:solidFill>
              </a:rPr>
              <a:t>July 11, 2016 Meeting</a:t>
            </a:r>
          </a:p>
        </p:txBody>
      </p:sp>
    </p:spTree>
    <p:extLst>
      <p:ext uri="{BB962C8B-B14F-4D97-AF65-F5344CB8AC3E}">
        <p14:creationId xmlns:p14="http://schemas.microsoft.com/office/powerpoint/2010/main" val="314514432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3600" dirty="0"/>
              <a:t>Web Accessibility Perspectives Videos</a:t>
            </a:r>
          </a:p>
        </p:txBody>
      </p:sp>
      <p:sp>
        <p:nvSpPr>
          <p:cNvPr id="3" name="Content Placeholder 2"/>
          <p:cNvSpPr>
            <a:spLocks noGrp="1"/>
          </p:cNvSpPr>
          <p:nvPr>
            <p:ph sz="half" idx="1"/>
          </p:nvPr>
        </p:nvSpPr>
        <p:spPr/>
        <p:txBody>
          <a:bodyPr/>
          <a:lstStyle/>
          <a:p>
            <a:r>
              <a:rPr lang="en-US" dirty="0"/>
              <a:t>New page from WAI exploring the impact and benefits of web accessibility for everyone through a series of videos.</a:t>
            </a:r>
          </a:p>
          <a:p>
            <a:r>
              <a:rPr lang="en-US" dirty="0">
                <a:hlinkClick r:id="rId4"/>
              </a:rPr>
              <a:t>https://www.w3.org/</a:t>
            </a:r>
            <a:br>
              <a:rPr lang="en-US" dirty="0">
                <a:hlinkClick r:id="rId4"/>
              </a:rPr>
            </a:br>
            <a:r>
              <a:rPr lang="en-US" dirty="0">
                <a:hlinkClick r:id="rId4"/>
              </a:rPr>
              <a:t>WAI/perspectives/</a:t>
            </a:r>
            <a:endParaRPr lang="en-US" dirty="0"/>
          </a:p>
          <a:p>
            <a:r>
              <a:rPr lang="en-US" dirty="0"/>
              <a:t>Example: Keyboard Compatibility</a:t>
            </a:r>
          </a:p>
        </p:txBody>
      </p:sp>
      <p:pic>
        <p:nvPicPr>
          <p:cNvPr id="8" name="93UgG72os8M"/>
          <p:cNvPicPr>
            <a:picLocks noGrp="1" noRot="1" noChangeAspect="1"/>
          </p:cNvPicPr>
          <p:nvPr>
            <p:ph sz="half" idx="2"/>
            <a:videoFile r:link="rId1"/>
          </p:nvPr>
        </p:nvPicPr>
        <p:blipFill>
          <a:blip r:embed="rId5"/>
          <a:stretch>
            <a:fillRect/>
          </a:stretch>
        </p:blipFill>
        <p:spPr>
          <a:xfrm>
            <a:off x="4381500" y="2576513"/>
            <a:ext cx="4572000" cy="2571750"/>
          </a:xfrm>
          <a:prstGeom prst="rect">
            <a:avLst/>
          </a:prstGeom>
        </p:spPr>
      </p:pic>
    </p:spTree>
    <p:extLst>
      <p:ext uri="{BB962C8B-B14F-4D97-AF65-F5344CB8AC3E}">
        <p14:creationId xmlns:p14="http://schemas.microsoft.com/office/powerpoint/2010/main" val="248007846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ITEC Policy 1210 Update</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45558063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ITEC Policy 1210 Update</a:t>
            </a:r>
          </a:p>
        </p:txBody>
      </p:sp>
      <p:sp>
        <p:nvSpPr>
          <p:cNvPr id="5" name="Content Placeholder 4"/>
          <p:cNvSpPr>
            <a:spLocks noGrp="1"/>
          </p:cNvSpPr>
          <p:nvPr>
            <p:ph idx="1"/>
          </p:nvPr>
        </p:nvSpPr>
        <p:spPr/>
        <p:txBody>
          <a:bodyPr/>
          <a:lstStyle/>
          <a:p>
            <a:r>
              <a:rPr lang="en-US" dirty="0"/>
              <a:t>Presented to ITAB February 16</a:t>
            </a:r>
          </a:p>
          <a:p>
            <a:r>
              <a:rPr lang="en-US" dirty="0"/>
              <a:t>Presented to Performance and Process Improvement ITIL Committee May 16</a:t>
            </a:r>
          </a:p>
          <a:p>
            <a:r>
              <a:rPr lang="en-US" dirty="0"/>
              <a:t>ITEC?</a:t>
            </a:r>
          </a:p>
        </p:txBody>
      </p:sp>
    </p:spTree>
    <p:extLst>
      <p:ext uri="{BB962C8B-B14F-4D97-AF65-F5344CB8AC3E}">
        <p14:creationId xmlns:p14="http://schemas.microsoft.com/office/powerpoint/2010/main" val="44241574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Accessibility of State of Kansas </a:t>
            </a:r>
            <a:r>
              <a:rPr lang="en-US" dirty="0" err="1"/>
              <a:t>WEbsites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7837936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a:t>
            </a:r>
          </a:p>
        </p:txBody>
      </p:sp>
      <p:sp>
        <p:nvSpPr>
          <p:cNvPr id="3" name="Content Placeholder 2"/>
          <p:cNvSpPr>
            <a:spLocks noGrp="1"/>
          </p:cNvSpPr>
          <p:nvPr>
            <p:ph idx="1"/>
          </p:nvPr>
        </p:nvSpPr>
        <p:spPr/>
        <p:txBody>
          <a:bodyPr>
            <a:normAutofit lnSpcReduction="10000"/>
          </a:bodyPr>
          <a:lstStyle/>
          <a:p>
            <a:r>
              <a:rPr lang="en-US" dirty="0"/>
              <a:t>60 entity home page domains</a:t>
            </a:r>
          </a:p>
          <a:p>
            <a:pPr lvl="1"/>
            <a:r>
              <a:rPr lang="en-US" dirty="0"/>
              <a:t>OITS 3-Year IT Management and Budget Plans</a:t>
            </a:r>
          </a:p>
          <a:p>
            <a:pPr lvl="1"/>
            <a:r>
              <a:rPr lang="en-US" dirty="0"/>
              <a:t>KPAT member entities</a:t>
            </a:r>
          </a:p>
          <a:p>
            <a:pPr lvl="1"/>
            <a:r>
              <a:rPr lang="en-US" dirty="0"/>
              <a:t>52 matched to previous year</a:t>
            </a:r>
          </a:p>
          <a:p>
            <a:r>
              <a:rPr lang="en-US" dirty="0"/>
              <a:t>Tested with AMP</a:t>
            </a:r>
          </a:p>
          <a:p>
            <a:r>
              <a:rPr lang="en-US" dirty="0"/>
              <a:t>Automated testing</a:t>
            </a:r>
          </a:p>
          <a:p>
            <a:r>
              <a:rPr lang="en-US" dirty="0" err="1"/>
              <a:t>Spidered</a:t>
            </a:r>
            <a:r>
              <a:rPr lang="en-US" dirty="0"/>
              <a:t> each site up 50,000 pages</a:t>
            </a:r>
          </a:p>
          <a:p>
            <a:r>
              <a:rPr lang="en-US" dirty="0"/>
              <a:t>455,897 pages scanned</a:t>
            </a:r>
          </a:p>
        </p:txBody>
      </p:sp>
    </p:spTree>
    <p:extLst>
      <p:ext uri="{BB962C8B-B14F-4D97-AF65-F5344CB8AC3E}">
        <p14:creationId xmlns:p14="http://schemas.microsoft.com/office/powerpoint/2010/main" val="149210686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Summary</a:t>
            </a:r>
          </a:p>
        </p:txBody>
      </p:sp>
      <p:sp>
        <p:nvSpPr>
          <p:cNvPr id="3" name="Content Placeholder 2"/>
          <p:cNvSpPr>
            <a:spLocks noGrp="1"/>
          </p:cNvSpPr>
          <p:nvPr>
            <p:ph idx="1"/>
          </p:nvPr>
        </p:nvSpPr>
        <p:spPr/>
        <p:txBody>
          <a:bodyPr/>
          <a:lstStyle/>
          <a:p>
            <a:r>
              <a:rPr lang="en-US" dirty="0"/>
              <a:t>The average adjusted AMP Compliance Score was </a:t>
            </a:r>
            <a:r>
              <a:rPr lang="en-US" b="1" dirty="0"/>
              <a:t>91%</a:t>
            </a:r>
            <a:r>
              <a:rPr lang="en-US" dirty="0"/>
              <a:t>, up </a:t>
            </a:r>
            <a:r>
              <a:rPr lang="en-US" b="1" dirty="0"/>
              <a:t>1 </a:t>
            </a:r>
            <a:r>
              <a:rPr lang="en-US" dirty="0"/>
              <a:t>percentage point from 90% the previous year.</a:t>
            </a:r>
          </a:p>
          <a:p>
            <a:r>
              <a:rPr lang="en-US" dirty="0"/>
              <a:t>The average number of violations per page was </a:t>
            </a:r>
            <a:r>
              <a:rPr lang="en-US" b="1" dirty="0"/>
              <a:t>5.59</a:t>
            </a:r>
            <a:r>
              <a:rPr lang="en-US" dirty="0"/>
              <a:t>, down </a:t>
            </a:r>
            <a:r>
              <a:rPr lang="en-US" b="1" dirty="0"/>
              <a:t>1.17</a:t>
            </a:r>
            <a:r>
              <a:rPr lang="en-US" dirty="0"/>
              <a:t>, or </a:t>
            </a:r>
            <a:r>
              <a:rPr lang="en-US" b="1" dirty="0"/>
              <a:t>17%</a:t>
            </a:r>
            <a:r>
              <a:rPr lang="en-US" dirty="0"/>
              <a:t>, from 6.77 the previous year.</a:t>
            </a:r>
          </a:p>
          <a:p>
            <a:r>
              <a:rPr lang="en-US" b="1" dirty="0"/>
              <a:t>487,916 </a:t>
            </a:r>
            <a:r>
              <a:rPr lang="en-US" dirty="0"/>
              <a:t>violations were eliminated compared to previous year, a </a:t>
            </a:r>
            <a:r>
              <a:rPr lang="en-US" b="1" dirty="0"/>
              <a:t>10% </a:t>
            </a:r>
            <a:r>
              <a:rPr lang="en-US" dirty="0"/>
              <a:t>drop.</a:t>
            </a:r>
          </a:p>
        </p:txBody>
      </p:sp>
    </p:spTree>
    <p:extLst>
      <p:ext uri="{BB962C8B-B14F-4D97-AF65-F5344CB8AC3E}">
        <p14:creationId xmlns:p14="http://schemas.microsoft.com/office/powerpoint/2010/main" val="27799693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Entity Results Summary</a:t>
            </a:r>
          </a:p>
        </p:txBody>
      </p:sp>
      <p:sp>
        <p:nvSpPr>
          <p:cNvPr id="3" name="Content Placeholder 2"/>
          <p:cNvSpPr>
            <a:spLocks noGrp="1"/>
          </p:cNvSpPr>
          <p:nvPr>
            <p:ph idx="1"/>
          </p:nvPr>
        </p:nvSpPr>
        <p:spPr/>
        <p:txBody>
          <a:bodyPr>
            <a:normAutofit/>
          </a:bodyPr>
          <a:lstStyle/>
          <a:p>
            <a:r>
              <a:rPr lang="en-US" b="1" dirty="0"/>
              <a:t>51 </a:t>
            </a:r>
            <a:r>
              <a:rPr lang="en-US" dirty="0"/>
              <a:t>of 60 entities (</a:t>
            </a:r>
            <a:r>
              <a:rPr lang="en-US" b="1" dirty="0"/>
              <a:t>85%</a:t>
            </a:r>
            <a:r>
              <a:rPr lang="en-US" dirty="0"/>
              <a:t>) had an adjusted AMP Compliance Score greater than 85%.</a:t>
            </a:r>
          </a:p>
          <a:p>
            <a:r>
              <a:rPr lang="en-US" b="1" dirty="0"/>
              <a:t>19 </a:t>
            </a:r>
            <a:r>
              <a:rPr lang="en-US" dirty="0"/>
              <a:t>of 52 entities (</a:t>
            </a:r>
            <a:r>
              <a:rPr lang="en-US" b="1" dirty="0"/>
              <a:t>37%</a:t>
            </a:r>
            <a:r>
              <a:rPr lang="en-US" dirty="0"/>
              <a:t>) improved their adjusted AMP Compliance Score since the previous year.</a:t>
            </a:r>
          </a:p>
          <a:p>
            <a:r>
              <a:rPr lang="en-US" b="1" dirty="0"/>
              <a:t>26 </a:t>
            </a:r>
            <a:r>
              <a:rPr lang="en-US" dirty="0"/>
              <a:t>of 52 entities (</a:t>
            </a:r>
            <a:r>
              <a:rPr lang="en-US" b="1" dirty="0"/>
              <a:t>50%</a:t>
            </a:r>
            <a:r>
              <a:rPr lang="en-US" dirty="0"/>
              <a:t>) decreased their average number of violations per page.</a:t>
            </a:r>
          </a:p>
        </p:txBody>
      </p:sp>
    </p:spTree>
    <p:extLst>
      <p:ext uri="{BB962C8B-B14F-4D97-AF65-F5344CB8AC3E}">
        <p14:creationId xmlns:p14="http://schemas.microsoft.com/office/powerpoint/2010/main" val="42317062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Entity Highlights</a:t>
            </a:r>
          </a:p>
        </p:txBody>
      </p:sp>
      <p:sp>
        <p:nvSpPr>
          <p:cNvPr id="3" name="Content Placeholder 2"/>
          <p:cNvSpPr>
            <a:spLocks noGrp="1"/>
          </p:cNvSpPr>
          <p:nvPr>
            <p:ph idx="1"/>
          </p:nvPr>
        </p:nvSpPr>
        <p:spPr/>
        <p:txBody>
          <a:bodyPr>
            <a:normAutofit fontScale="70000" lnSpcReduction="20000"/>
          </a:bodyPr>
          <a:lstStyle/>
          <a:p>
            <a:r>
              <a:rPr lang="en-US" dirty="0"/>
              <a:t>The highest adjusted AMP Compliance Score, </a:t>
            </a:r>
            <a:r>
              <a:rPr lang="en-US" b="1" dirty="0"/>
              <a:t>97%</a:t>
            </a:r>
            <a:r>
              <a:rPr lang="en-US" dirty="0"/>
              <a:t>, was achieved by:</a:t>
            </a:r>
          </a:p>
          <a:p>
            <a:pPr lvl="1"/>
            <a:r>
              <a:rPr lang="en-US" b="1" dirty="0"/>
              <a:t>State Board of Indigents’ Defense Services</a:t>
            </a:r>
          </a:p>
          <a:p>
            <a:pPr lvl="1"/>
            <a:r>
              <a:rPr lang="en-US" b="1" dirty="0"/>
              <a:t>Department of Labor</a:t>
            </a:r>
          </a:p>
          <a:p>
            <a:pPr lvl="1"/>
            <a:r>
              <a:rPr lang="en-US" b="1" dirty="0"/>
              <a:t>Kansas Board of Optometry</a:t>
            </a:r>
          </a:p>
          <a:p>
            <a:pPr lvl="1"/>
            <a:r>
              <a:rPr lang="en-US" b="1" dirty="0"/>
              <a:t>Kansas Commission on Veterans Affairs Office</a:t>
            </a:r>
          </a:p>
          <a:p>
            <a:pPr lvl="1"/>
            <a:r>
              <a:rPr lang="en-US" b="1" dirty="0"/>
              <a:t>Kansas Real Estate Appraisal Board</a:t>
            </a:r>
          </a:p>
          <a:p>
            <a:r>
              <a:rPr lang="en-US" dirty="0"/>
              <a:t>The lowest average number of violations per page, </a:t>
            </a:r>
            <a:r>
              <a:rPr lang="en-US" b="1" dirty="0"/>
              <a:t>0.01</a:t>
            </a:r>
            <a:r>
              <a:rPr lang="en-US" dirty="0"/>
              <a:t>, was achieved by the </a:t>
            </a:r>
            <a:r>
              <a:rPr lang="en-US" b="1" dirty="0"/>
              <a:t>Department of Labor</a:t>
            </a:r>
            <a:r>
              <a:rPr lang="en-US" dirty="0"/>
              <a:t>.</a:t>
            </a:r>
          </a:p>
          <a:p>
            <a:r>
              <a:rPr lang="en-US" dirty="0"/>
              <a:t>The greatest year-over-year improvement, by both average number of violations per page (down </a:t>
            </a:r>
            <a:r>
              <a:rPr lang="en-US" b="1" dirty="0"/>
              <a:t>24.40</a:t>
            </a:r>
            <a:r>
              <a:rPr lang="en-US" dirty="0"/>
              <a:t>) and adjusted AMP Compliance Score (up </a:t>
            </a:r>
            <a:r>
              <a:rPr lang="en-US" b="1" dirty="0"/>
              <a:t>18 </a:t>
            </a:r>
            <a:r>
              <a:rPr lang="en-US" dirty="0"/>
              <a:t>percentage points), was achieved by the </a:t>
            </a:r>
            <a:r>
              <a:rPr lang="en-US" b="1" dirty="0"/>
              <a:t>Kansas Water Office</a:t>
            </a:r>
            <a:r>
              <a:rPr lang="en-US" dirty="0"/>
              <a:t>.</a:t>
            </a:r>
          </a:p>
        </p:txBody>
      </p:sp>
    </p:spTree>
    <p:extLst>
      <p:ext uri="{BB962C8B-B14F-4D97-AF65-F5344CB8AC3E}">
        <p14:creationId xmlns:p14="http://schemas.microsoft.com/office/powerpoint/2010/main" val="221090242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Violation Severity</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4459298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3686156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 Violations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1731218"/>
              </p:ext>
            </p:extLst>
          </p:nvPr>
        </p:nvGraphicFramePr>
        <p:xfrm>
          <a:off x="457200" y="1600200"/>
          <a:ext cx="8227060" cy="3032760"/>
        </p:xfrm>
        <a:graphic>
          <a:graphicData uri="http://schemas.openxmlformats.org/drawingml/2006/table">
            <a:tbl>
              <a:tblPr firstRow="1">
                <a:tableStyleId>{68D230F3-CF80-4859-8CE7-A43EE81993B5}</a:tableStyleId>
              </a:tblPr>
              <a:tblGrid>
                <a:gridCol w="4032504">
                  <a:extLst>
                    <a:ext uri="{9D8B030D-6E8A-4147-A177-3AD203B41FA5}">
                      <a16:colId xmlns:a16="http://schemas.microsoft.com/office/drawing/2014/main" val="3582118768"/>
                    </a:ext>
                  </a:extLst>
                </a:gridCol>
                <a:gridCol w="1135380">
                  <a:extLst>
                    <a:ext uri="{9D8B030D-6E8A-4147-A177-3AD203B41FA5}">
                      <a16:colId xmlns:a16="http://schemas.microsoft.com/office/drawing/2014/main" val="2129758842"/>
                    </a:ext>
                  </a:extLst>
                </a:gridCol>
                <a:gridCol w="1605280">
                  <a:extLst>
                    <a:ext uri="{9D8B030D-6E8A-4147-A177-3AD203B41FA5}">
                      <a16:colId xmlns:a16="http://schemas.microsoft.com/office/drawing/2014/main" val="781654786"/>
                    </a:ext>
                  </a:extLst>
                </a:gridCol>
                <a:gridCol w="1453896">
                  <a:extLst>
                    <a:ext uri="{9D8B030D-6E8A-4147-A177-3AD203B41FA5}">
                      <a16:colId xmlns:a16="http://schemas.microsoft.com/office/drawing/2014/main" val="2071404225"/>
                    </a:ext>
                  </a:extLst>
                </a:gridCol>
              </a:tblGrid>
              <a:tr h="370840">
                <a:tc>
                  <a:txBody>
                    <a:bodyPr/>
                    <a:lstStyle/>
                    <a:p>
                      <a:r>
                        <a:rPr lang="en-US" sz="1800" dirty="0">
                          <a:solidFill>
                            <a:schemeClr val="bg1"/>
                          </a:solidFill>
                        </a:rPr>
                        <a:t>Best </a:t>
                      </a:r>
                      <a:r>
                        <a:rPr lang="en-US" sz="1800" b="1" i="0" u="none" strike="noStrike" kern="1200" dirty="0">
                          <a:solidFill>
                            <a:schemeClr val="bg1"/>
                          </a:solidFill>
                          <a:effectLst/>
                          <a:latin typeface="+mn-lt"/>
                          <a:ea typeface="+mn-ea"/>
                          <a:cs typeface="+mn-cs"/>
                        </a:rPr>
                        <a:t>Practice</a:t>
                      </a:r>
                    </a:p>
                  </a:txBody>
                  <a:tcPr/>
                </a:tc>
                <a:tc>
                  <a:txBody>
                    <a:bodyPr/>
                    <a:lstStyle/>
                    <a:p>
                      <a:r>
                        <a:rPr lang="en-US" sz="1800" dirty="0">
                          <a:solidFill>
                            <a:schemeClr val="bg1"/>
                          </a:solidFill>
                        </a:rPr>
                        <a:t>Severity</a:t>
                      </a:r>
                    </a:p>
                  </a:txBody>
                  <a:tcPr/>
                </a:tc>
                <a:tc>
                  <a:txBody>
                    <a:bodyPr/>
                    <a:lstStyle/>
                    <a:p>
                      <a:r>
                        <a:rPr lang="en-US" sz="1800" dirty="0">
                          <a:solidFill>
                            <a:schemeClr val="bg1"/>
                          </a:solidFill>
                        </a:rPr>
                        <a:t>Noticeability</a:t>
                      </a:r>
                    </a:p>
                  </a:txBody>
                  <a:tcPr/>
                </a:tc>
                <a:tc>
                  <a:txBody>
                    <a:bodyPr/>
                    <a:lstStyle/>
                    <a:p>
                      <a:r>
                        <a:rPr lang="en-US" sz="1800" dirty="0">
                          <a:solidFill>
                            <a:schemeClr val="bg1"/>
                          </a:solidFill>
                        </a:rPr>
                        <a:t>Tractability</a:t>
                      </a:r>
                    </a:p>
                  </a:txBody>
                  <a:tcPr/>
                </a:tc>
                <a:extLst>
                  <a:ext uri="{0D108BD9-81ED-4DB2-BD59-A6C34878D82A}">
                    <a16:rowId xmlns:a16="http://schemas.microsoft.com/office/drawing/2014/main" val="1095637552"/>
                  </a:ext>
                </a:extLst>
              </a:tr>
              <a:tr h="370840">
                <a:tc>
                  <a:txBody>
                    <a:bodyPr/>
                    <a:lstStyle/>
                    <a:p>
                      <a:r>
                        <a:rPr lang="en-US" dirty="0">
                          <a:solidFill>
                            <a:schemeClr val="bg1"/>
                          </a:solidFill>
                        </a:rPr>
                        <a:t>1. Provide alternative</a:t>
                      </a:r>
                      <a:r>
                        <a:rPr lang="en-US" baseline="0" dirty="0">
                          <a:solidFill>
                            <a:schemeClr val="bg1"/>
                          </a:solidFill>
                        </a:rPr>
                        <a:t> text for images</a:t>
                      </a:r>
                      <a:endParaRPr lang="en-US" dirty="0">
                        <a:solidFill>
                          <a:schemeClr val="bg1"/>
                        </a:solidFill>
                      </a:endParaRPr>
                    </a:p>
                  </a:txBody>
                  <a:tcPr/>
                </a:tc>
                <a:tc>
                  <a:txBody>
                    <a:bodyPr/>
                    <a:lstStyle/>
                    <a:p>
                      <a:pPr algn="r"/>
                      <a:r>
                        <a:rPr lang="en-US" dirty="0">
                          <a:solidFill>
                            <a:schemeClr val="bg1"/>
                          </a:solidFill>
                        </a:rPr>
                        <a:t>10</a:t>
                      </a:r>
                    </a:p>
                  </a:txBody>
                  <a:tcPr>
                    <a:solidFill>
                      <a:schemeClr val="accent3"/>
                    </a:solidFill>
                  </a:tcPr>
                </a:tc>
                <a:tc>
                  <a:txBody>
                    <a:bodyPr/>
                    <a:lstStyle/>
                    <a:p>
                      <a:pPr algn="r"/>
                      <a:r>
                        <a:rPr lang="en-US" dirty="0">
                          <a:solidFill>
                            <a:schemeClr val="bg1"/>
                          </a:solidFill>
                        </a:rPr>
                        <a:t>10</a:t>
                      </a:r>
                    </a:p>
                  </a:txBody>
                  <a:tcPr/>
                </a:tc>
                <a:tc>
                  <a:txBody>
                    <a:bodyPr/>
                    <a:lstStyle/>
                    <a:p>
                      <a:pPr algn="r"/>
                      <a:r>
                        <a:rPr lang="en-US" dirty="0">
                          <a:solidFill>
                            <a:schemeClr val="bg1"/>
                          </a:solidFill>
                        </a:rPr>
                        <a:t>2</a:t>
                      </a:r>
                    </a:p>
                  </a:txBody>
                  <a:tcPr/>
                </a:tc>
                <a:extLst>
                  <a:ext uri="{0D108BD9-81ED-4DB2-BD59-A6C34878D82A}">
                    <a16:rowId xmlns:a16="http://schemas.microsoft.com/office/drawing/2014/main" val="3462755911"/>
                  </a:ext>
                </a:extLst>
              </a:tr>
              <a:tr h="370840">
                <a:tc>
                  <a:txBody>
                    <a:bodyPr/>
                    <a:lstStyle/>
                    <a:p>
                      <a:r>
                        <a:rPr lang="en-US" dirty="0">
                          <a:solidFill>
                            <a:schemeClr val="bg1"/>
                          </a:solidFill>
                        </a:rPr>
                        <a:t>2. Provide a valid label for form fields</a:t>
                      </a:r>
                    </a:p>
                  </a:txBody>
                  <a:tcPr/>
                </a:tc>
                <a:tc>
                  <a:txBody>
                    <a:bodyPr/>
                    <a:lstStyle/>
                    <a:p>
                      <a:pPr algn="r"/>
                      <a:r>
                        <a:rPr lang="en-US" dirty="0">
                          <a:solidFill>
                            <a:schemeClr val="bg1"/>
                          </a:solidFill>
                        </a:rPr>
                        <a:t>10</a:t>
                      </a:r>
                    </a:p>
                  </a:txBody>
                  <a:tcPr>
                    <a:solidFill>
                      <a:schemeClr val="accent3"/>
                    </a:solidFill>
                  </a:tcPr>
                </a:tc>
                <a:tc>
                  <a:txBody>
                    <a:bodyPr/>
                    <a:lstStyle/>
                    <a:p>
                      <a:pPr algn="r"/>
                      <a:r>
                        <a:rPr lang="en-US" dirty="0">
                          <a:solidFill>
                            <a:schemeClr val="bg1"/>
                          </a:solidFill>
                        </a:rPr>
                        <a:t>6</a:t>
                      </a:r>
                    </a:p>
                  </a:txBody>
                  <a:tcPr/>
                </a:tc>
                <a:tc>
                  <a:txBody>
                    <a:bodyPr/>
                    <a:lstStyle/>
                    <a:p>
                      <a:pPr algn="r"/>
                      <a:r>
                        <a:rPr lang="en-US" dirty="0">
                          <a:solidFill>
                            <a:schemeClr val="bg1"/>
                          </a:solidFill>
                        </a:rPr>
                        <a:t>2</a:t>
                      </a:r>
                    </a:p>
                  </a:txBody>
                  <a:tcPr/>
                </a:tc>
                <a:extLst>
                  <a:ext uri="{0D108BD9-81ED-4DB2-BD59-A6C34878D82A}">
                    <a16:rowId xmlns:a16="http://schemas.microsoft.com/office/drawing/2014/main" val="54823442"/>
                  </a:ext>
                </a:extLst>
              </a:tr>
              <a:tr h="370840">
                <a:tc>
                  <a:txBody>
                    <a:bodyPr/>
                    <a:lstStyle/>
                    <a:p>
                      <a:r>
                        <a:rPr lang="en-US" dirty="0">
                          <a:solidFill>
                            <a:schemeClr val="bg1"/>
                          </a:solidFill>
                        </a:rPr>
                        <a:t>3. Avoid the sole</a:t>
                      </a:r>
                      <a:r>
                        <a:rPr lang="en-US" baseline="0" dirty="0">
                          <a:solidFill>
                            <a:schemeClr val="bg1"/>
                          </a:solidFill>
                        </a:rPr>
                        <a:t> use of device-dependent event handlers</a:t>
                      </a:r>
                      <a:endParaRPr lang="en-US" dirty="0">
                        <a:solidFill>
                          <a:schemeClr val="bg1"/>
                        </a:solidFill>
                      </a:endParaRPr>
                    </a:p>
                  </a:txBody>
                  <a:tcPr/>
                </a:tc>
                <a:tc>
                  <a:txBody>
                    <a:bodyPr/>
                    <a:lstStyle/>
                    <a:p>
                      <a:pPr algn="r"/>
                      <a:r>
                        <a:rPr lang="en-US" dirty="0">
                          <a:solidFill>
                            <a:schemeClr val="bg1"/>
                          </a:solidFill>
                        </a:rPr>
                        <a:t>8</a:t>
                      </a:r>
                    </a:p>
                  </a:txBody>
                  <a:tcPr>
                    <a:solidFill>
                      <a:schemeClr val="accent3"/>
                    </a:solidFill>
                  </a:tcPr>
                </a:tc>
                <a:tc>
                  <a:txBody>
                    <a:bodyPr/>
                    <a:lstStyle/>
                    <a:p>
                      <a:pPr algn="r"/>
                      <a:r>
                        <a:rPr lang="en-US" dirty="0">
                          <a:solidFill>
                            <a:schemeClr val="bg1"/>
                          </a:solidFill>
                        </a:rPr>
                        <a:t>7</a:t>
                      </a:r>
                    </a:p>
                  </a:txBody>
                  <a:tcPr/>
                </a:tc>
                <a:tc>
                  <a:txBody>
                    <a:bodyPr/>
                    <a:lstStyle/>
                    <a:p>
                      <a:pPr algn="r"/>
                      <a:r>
                        <a:rPr lang="en-US" dirty="0">
                          <a:solidFill>
                            <a:schemeClr val="bg1"/>
                          </a:solidFill>
                        </a:rPr>
                        <a:t>2</a:t>
                      </a:r>
                    </a:p>
                  </a:txBody>
                  <a:tcPr/>
                </a:tc>
                <a:extLst>
                  <a:ext uri="{0D108BD9-81ED-4DB2-BD59-A6C34878D82A}">
                    <a16:rowId xmlns:a16="http://schemas.microsoft.com/office/drawing/2014/main" val="785994249"/>
                  </a:ext>
                </a:extLst>
              </a:tr>
              <a:tr h="370840">
                <a:tc>
                  <a:txBody>
                    <a:bodyPr/>
                    <a:lstStyle/>
                    <a:p>
                      <a:r>
                        <a:rPr lang="en-US" dirty="0">
                          <a:solidFill>
                            <a:schemeClr val="bg1"/>
                          </a:solidFill>
                        </a:rPr>
                        <a:t>4. Ensure headers and cells are properly associated</a:t>
                      </a:r>
                    </a:p>
                  </a:txBody>
                  <a:tcPr/>
                </a:tc>
                <a:tc>
                  <a:txBody>
                    <a:bodyPr/>
                    <a:lstStyle/>
                    <a:p>
                      <a:pPr algn="r"/>
                      <a:r>
                        <a:rPr lang="en-US" dirty="0">
                          <a:solidFill>
                            <a:schemeClr val="bg1"/>
                          </a:solidFill>
                        </a:rPr>
                        <a:t>10</a:t>
                      </a:r>
                    </a:p>
                  </a:txBody>
                  <a:tcPr>
                    <a:solidFill>
                      <a:schemeClr val="accent3"/>
                    </a:solidFill>
                  </a:tcPr>
                </a:tc>
                <a:tc>
                  <a:txBody>
                    <a:bodyPr/>
                    <a:lstStyle/>
                    <a:p>
                      <a:pPr algn="r"/>
                      <a:r>
                        <a:rPr lang="en-US" dirty="0">
                          <a:solidFill>
                            <a:schemeClr val="bg1"/>
                          </a:solidFill>
                        </a:rPr>
                        <a:t>7</a:t>
                      </a:r>
                    </a:p>
                  </a:txBody>
                  <a:tcPr/>
                </a:tc>
                <a:tc>
                  <a:txBody>
                    <a:bodyPr/>
                    <a:lstStyle/>
                    <a:p>
                      <a:pPr algn="r"/>
                      <a:r>
                        <a:rPr lang="en-US" dirty="0">
                          <a:solidFill>
                            <a:schemeClr val="bg1"/>
                          </a:solidFill>
                        </a:rPr>
                        <a:t>4</a:t>
                      </a:r>
                    </a:p>
                  </a:txBody>
                  <a:tcPr/>
                </a:tc>
                <a:extLst>
                  <a:ext uri="{0D108BD9-81ED-4DB2-BD59-A6C34878D82A}">
                    <a16:rowId xmlns:a16="http://schemas.microsoft.com/office/drawing/2014/main" val="294009582"/>
                  </a:ext>
                </a:extLst>
              </a:tr>
              <a:tr h="370840">
                <a:tc>
                  <a:txBody>
                    <a:bodyPr/>
                    <a:lstStyle/>
                    <a:p>
                      <a:r>
                        <a:rPr lang="en-US" dirty="0">
                          <a:solidFill>
                            <a:schemeClr val="bg1"/>
                          </a:solidFill>
                        </a:rPr>
                        <a:t>5. Ensure link text is meaningful within context</a:t>
                      </a:r>
                    </a:p>
                  </a:txBody>
                  <a:tcPr/>
                </a:tc>
                <a:tc>
                  <a:txBody>
                    <a:bodyPr/>
                    <a:lstStyle/>
                    <a:p>
                      <a:pPr algn="r"/>
                      <a:r>
                        <a:rPr lang="en-US" dirty="0">
                          <a:solidFill>
                            <a:sysClr val="windowText" lastClr="000000"/>
                          </a:solidFill>
                        </a:rPr>
                        <a:t>6</a:t>
                      </a:r>
                    </a:p>
                  </a:txBody>
                  <a:tcPr>
                    <a:solidFill>
                      <a:schemeClr val="accent6"/>
                    </a:solidFill>
                  </a:tcPr>
                </a:tc>
                <a:tc>
                  <a:txBody>
                    <a:bodyPr/>
                    <a:lstStyle/>
                    <a:p>
                      <a:pPr algn="r"/>
                      <a:r>
                        <a:rPr lang="en-US" dirty="0">
                          <a:solidFill>
                            <a:schemeClr val="bg1"/>
                          </a:solidFill>
                        </a:rPr>
                        <a:t>6</a:t>
                      </a:r>
                    </a:p>
                  </a:txBody>
                  <a:tcPr/>
                </a:tc>
                <a:tc>
                  <a:txBody>
                    <a:bodyPr/>
                    <a:lstStyle/>
                    <a:p>
                      <a:pPr algn="r"/>
                      <a:r>
                        <a:rPr lang="en-US" dirty="0">
                          <a:solidFill>
                            <a:schemeClr val="bg1"/>
                          </a:solidFill>
                        </a:rPr>
                        <a:t>2</a:t>
                      </a:r>
                    </a:p>
                  </a:txBody>
                  <a:tcPr/>
                </a:tc>
                <a:extLst>
                  <a:ext uri="{0D108BD9-81ED-4DB2-BD59-A6C34878D82A}">
                    <a16:rowId xmlns:a16="http://schemas.microsoft.com/office/drawing/2014/main" val="3410298156"/>
                  </a:ext>
                </a:extLst>
              </a:tr>
            </a:tbl>
          </a:graphicData>
        </a:graphic>
      </p:graphicFrame>
    </p:spTree>
    <p:extLst>
      <p:ext uri="{BB962C8B-B14F-4D97-AF65-F5344CB8AC3E}">
        <p14:creationId xmlns:p14="http://schemas.microsoft.com/office/powerpoint/2010/main" val="205805898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Status Updates and Announcements</a:t>
            </a:r>
          </a:p>
        </p:txBody>
      </p:sp>
    </p:spTree>
    <p:extLst>
      <p:ext uri="{BB962C8B-B14F-4D97-AF65-F5344CB8AC3E}">
        <p14:creationId xmlns:p14="http://schemas.microsoft.com/office/powerpoint/2010/main" val="293819291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Department of Justice SANPRM</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771672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DOJ SANPRM</a:t>
            </a:r>
          </a:p>
        </p:txBody>
      </p:sp>
      <p:sp>
        <p:nvSpPr>
          <p:cNvPr id="5" name="Content Placeholder 4"/>
          <p:cNvSpPr>
            <a:spLocks noGrp="1"/>
          </p:cNvSpPr>
          <p:nvPr>
            <p:ph idx="1"/>
          </p:nvPr>
        </p:nvSpPr>
        <p:spPr/>
        <p:txBody>
          <a:bodyPr>
            <a:normAutofit fontScale="92500" lnSpcReduction="20000"/>
          </a:bodyPr>
          <a:lstStyle/>
          <a:p>
            <a:r>
              <a:rPr lang="en-US" dirty="0"/>
              <a:t>On April 28, the Department of Justice withdrew its NPRM on </a:t>
            </a:r>
            <a:r>
              <a:rPr lang="en-US" i="1" dirty="0"/>
              <a:t>Accessibility of Web Information and Services of State and Local Government Entities</a:t>
            </a:r>
            <a:r>
              <a:rPr lang="en-US" dirty="0"/>
              <a:t>.</a:t>
            </a:r>
          </a:p>
          <a:p>
            <a:r>
              <a:rPr lang="en-US" dirty="0"/>
              <a:t>The next day, it issued a SANPRM to replace it.</a:t>
            </a:r>
          </a:p>
          <a:p>
            <a:r>
              <a:rPr lang="en-US" dirty="0"/>
              <a:t>The stated purpose is to “solicit additional public comment on various issues to help the Department shape and further its rulemaking efforts.”</a:t>
            </a:r>
          </a:p>
          <a:p>
            <a:r>
              <a:rPr lang="en-US" dirty="0"/>
              <a:t>Comments due </a:t>
            </a:r>
            <a:r>
              <a:rPr lang="en-US" b="1" dirty="0"/>
              <a:t>August 8</a:t>
            </a:r>
            <a:r>
              <a:rPr lang="en-US" dirty="0"/>
              <a:t>.</a:t>
            </a:r>
          </a:p>
        </p:txBody>
      </p:sp>
    </p:spTree>
    <p:extLst>
      <p:ext uri="{BB962C8B-B14F-4D97-AF65-F5344CB8AC3E}">
        <p14:creationId xmlns:p14="http://schemas.microsoft.com/office/powerpoint/2010/main" val="174992776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DOJ SANPRM Links</a:t>
            </a:r>
          </a:p>
        </p:txBody>
      </p:sp>
      <p:sp>
        <p:nvSpPr>
          <p:cNvPr id="3" name="Content Placeholder 2"/>
          <p:cNvSpPr>
            <a:spLocks noGrp="1"/>
          </p:cNvSpPr>
          <p:nvPr>
            <p:ph idx="1"/>
          </p:nvPr>
        </p:nvSpPr>
        <p:spPr/>
        <p:txBody>
          <a:bodyPr/>
          <a:lstStyle/>
          <a:p>
            <a:r>
              <a:rPr lang="en-US" dirty="0"/>
              <a:t>Announcement statement: </a:t>
            </a:r>
            <a:r>
              <a:rPr lang="en-US" dirty="0">
                <a:hlinkClick r:id="rId3"/>
              </a:rPr>
              <a:t>http://go.usa.gov/xcvP5</a:t>
            </a:r>
            <a:endParaRPr lang="en-US" dirty="0"/>
          </a:p>
          <a:p>
            <a:r>
              <a:rPr lang="en-US" dirty="0"/>
              <a:t>SANPRM: </a:t>
            </a:r>
            <a:r>
              <a:rPr lang="en-US" dirty="0">
                <a:hlinkClick r:id="rId4"/>
              </a:rPr>
              <a:t>http://go.usa.gov/xcvy3</a:t>
            </a:r>
            <a:endParaRPr lang="en-US" dirty="0"/>
          </a:p>
        </p:txBody>
      </p:sp>
    </p:spTree>
    <p:extLst>
      <p:ext uri="{BB962C8B-B14F-4D97-AF65-F5344CB8AC3E}">
        <p14:creationId xmlns:p14="http://schemas.microsoft.com/office/powerpoint/2010/main" val="828133526"/>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DOJ SANPRM Schedule</a:t>
            </a:r>
          </a:p>
        </p:txBody>
      </p:sp>
      <p:sp>
        <p:nvSpPr>
          <p:cNvPr id="3" name="Content Placeholder 2"/>
          <p:cNvSpPr>
            <a:spLocks noGrp="1"/>
          </p:cNvSpPr>
          <p:nvPr>
            <p:ph idx="1"/>
          </p:nvPr>
        </p:nvSpPr>
        <p:spPr>
          <a:xfrm>
            <a:off x="457200" y="1600200"/>
            <a:ext cx="8229600" cy="1077218"/>
          </a:xfrm>
        </p:spPr>
        <p:txBody>
          <a:bodyPr>
            <a:spAutoFit/>
          </a:bodyPr>
          <a:lstStyle/>
          <a:p>
            <a:r>
              <a:rPr lang="en-US" dirty="0"/>
              <a:t>Listing in the Spring 2016 </a:t>
            </a:r>
            <a:r>
              <a:rPr lang="en-US" dirty="0" err="1"/>
              <a:t>Reginfo.gov</a:t>
            </a:r>
            <a:r>
              <a:rPr lang="en-US" dirty="0"/>
              <a:t> agenda now reads as follows:</a:t>
            </a:r>
          </a:p>
        </p:txBody>
      </p:sp>
      <p:graphicFrame>
        <p:nvGraphicFramePr>
          <p:cNvPr id="4" name="Table 3"/>
          <p:cNvGraphicFramePr>
            <a:graphicFrameLocks noGrp="1"/>
          </p:cNvGraphicFramePr>
          <p:nvPr>
            <p:extLst>
              <p:ext uri="{D42A27DB-BD31-4B8C-83A1-F6EECF244321}">
                <p14:modId xmlns:p14="http://schemas.microsoft.com/office/powerpoint/2010/main" val="506292900"/>
              </p:ext>
            </p:extLst>
          </p:nvPr>
        </p:nvGraphicFramePr>
        <p:xfrm>
          <a:off x="1804606" y="2852920"/>
          <a:ext cx="5534787" cy="1849120"/>
        </p:xfrm>
        <a:graphic>
          <a:graphicData uri="http://schemas.openxmlformats.org/drawingml/2006/table">
            <a:tbl>
              <a:tblPr firstRow="1">
                <a:tableStyleId>{0E3FDE45-AF77-4B5C-9715-49D594BDF05E}</a:tableStyleId>
              </a:tblPr>
              <a:tblGrid>
                <a:gridCol w="4145407">
                  <a:extLst>
                    <a:ext uri="{9D8B030D-6E8A-4147-A177-3AD203B41FA5}">
                      <a16:colId xmlns:a16="http://schemas.microsoft.com/office/drawing/2014/main" val="20000"/>
                    </a:ext>
                  </a:extLst>
                </a:gridCol>
                <a:gridCol w="1389380">
                  <a:extLst>
                    <a:ext uri="{9D8B030D-6E8A-4147-A177-3AD203B41FA5}">
                      <a16:colId xmlns:a16="http://schemas.microsoft.com/office/drawing/2014/main" val="20001"/>
                    </a:ext>
                  </a:extLst>
                </a:gridCol>
              </a:tblGrid>
              <a:tr h="139090">
                <a:tc>
                  <a:txBody>
                    <a:bodyPr/>
                    <a:lstStyle/>
                    <a:p>
                      <a:r>
                        <a:rPr lang="en-US" dirty="0">
                          <a:solidFill>
                            <a:schemeClr val="bg1"/>
                          </a:solidFill>
                        </a:rPr>
                        <a:t>Action</a:t>
                      </a:r>
                    </a:p>
                  </a:txBody>
                  <a:tcPr/>
                </a:tc>
                <a:tc>
                  <a:txBody>
                    <a:bodyPr/>
                    <a:lstStyle/>
                    <a:p>
                      <a:r>
                        <a:rPr lang="en-US" dirty="0">
                          <a:solidFill>
                            <a:schemeClr val="bg1"/>
                          </a:solidFill>
                        </a:rPr>
                        <a:t>Date</a:t>
                      </a:r>
                    </a:p>
                  </a:txBody>
                  <a:tcPr/>
                </a:tc>
                <a:extLst>
                  <a:ext uri="{0D108BD9-81ED-4DB2-BD59-A6C34878D82A}">
                    <a16:rowId xmlns:a16="http://schemas.microsoft.com/office/drawing/2014/main" val="10000"/>
                  </a:ext>
                </a:extLst>
              </a:tr>
              <a:tr h="370840">
                <a:tc>
                  <a:txBody>
                    <a:bodyPr/>
                    <a:lstStyle/>
                    <a:p>
                      <a:r>
                        <a:rPr lang="en-US" dirty="0">
                          <a:solidFill>
                            <a:schemeClr val="bg1"/>
                          </a:solidFill>
                        </a:rPr>
                        <a:t>Second ANPRM</a:t>
                      </a:r>
                    </a:p>
                  </a:txBody>
                  <a:tcPr/>
                </a:tc>
                <a:tc>
                  <a:txBody>
                    <a:bodyPr/>
                    <a:lstStyle/>
                    <a:p>
                      <a:r>
                        <a:rPr lang="en-US" dirty="0">
                          <a:solidFill>
                            <a:schemeClr val="bg1"/>
                          </a:solidFill>
                        </a:rPr>
                        <a:t>05/00/2016</a:t>
                      </a:r>
                    </a:p>
                  </a:txBody>
                  <a:tcPr/>
                </a:tc>
                <a:extLst>
                  <a:ext uri="{0D108BD9-81ED-4DB2-BD59-A6C34878D82A}">
                    <a16:rowId xmlns:a16="http://schemas.microsoft.com/office/drawing/2014/main" val="10001"/>
                  </a:ext>
                </a:extLst>
              </a:tr>
              <a:tr h="370840">
                <a:tc>
                  <a:txBody>
                    <a:bodyPr/>
                    <a:lstStyle/>
                    <a:p>
                      <a:r>
                        <a:rPr lang="en-US" dirty="0">
                          <a:solidFill>
                            <a:schemeClr val="bg1"/>
                          </a:solidFill>
                        </a:rPr>
                        <a:t>Second ANPRM Comment Period End</a:t>
                      </a:r>
                    </a:p>
                  </a:txBody>
                  <a:tcPr/>
                </a:tc>
                <a:tc>
                  <a:txBody>
                    <a:bodyPr/>
                    <a:lstStyle/>
                    <a:p>
                      <a:r>
                        <a:rPr lang="en-US" dirty="0">
                          <a:solidFill>
                            <a:schemeClr val="bg1"/>
                          </a:solidFill>
                        </a:rPr>
                        <a:t>08/00/2016</a:t>
                      </a:r>
                    </a:p>
                  </a:txBody>
                  <a:tcPr/>
                </a:tc>
                <a:extLst>
                  <a:ext uri="{0D108BD9-81ED-4DB2-BD59-A6C34878D82A}">
                    <a16:rowId xmlns:a16="http://schemas.microsoft.com/office/drawing/2014/main" val="10002"/>
                  </a:ext>
                </a:extLst>
              </a:tr>
              <a:tr h="370840">
                <a:tc>
                  <a:txBody>
                    <a:bodyPr/>
                    <a:lstStyle/>
                    <a:p>
                      <a:r>
                        <a:rPr lang="en-US" dirty="0">
                          <a:solidFill>
                            <a:schemeClr val="bg1"/>
                          </a:solidFill>
                        </a:rPr>
                        <a:t>NPRM</a:t>
                      </a:r>
                    </a:p>
                  </a:txBody>
                  <a:tcPr/>
                </a:tc>
                <a:tc>
                  <a:txBody>
                    <a:bodyPr/>
                    <a:lstStyle/>
                    <a:p>
                      <a:r>
                        <a:rPr lang="en-US" dirty="0">
                          <a:solidFill>
                            <a:schemeClr val="bg1"/>
                          </a:solidFill>
                        </a:rPr>
                        <a:t>07/00/2017</a:t>
                      </a:r>
                    </a:p>
                  </a:txBody>
                  <a:tcPr/>
                </a:tc>
                <a:extLst>
                  <a:ext uri="{0D108BD9-81ED-4DB2-BD59-A6C34878D82A}">
                    <a16:rowId xmlns:a16="http://schemas.microsoft.com/office/drawing/2014/main" val="10003"/>
                  </a:ext>
                </a:extLst>
              </a:tr>
              <a:tr h="370840">
                <a:tc>
                  <a:txBody>
                    <a:bodyPr/>
                    <a:lstStyle/>
                    <a:p>
                      <a:r>
                        <a:rPr lang="en-US" dirty="0">
                          <a:solidFill>
                            <a:schemeClr val="bg1"/>
                          </a:solidFill>
                        </a:rPr>
                        <a:t>NPRM Comment Period End</a:t>
                      </a:r>
                    </a:p>
                  </a:txBody>
                  <a:tcPr/>
                </a:tc>
                <a:tc>
                  <a:txBody>
                    <a:bodyPr/>
                    <a:lstStyle/>
                    <a:p>
                      <a:r>
                        <a:rPr lang="en-US" dirty="0">
                          <a:solidFill>
                            <a:schemeClr val="bg1"/>
                          </a:solidFill>
                        </a:rPr>
                        <a:t>09/00/2017</a:t>
                      </a:r>
                    </a:p>
                  </a:txBody>
                  <a:tcPr/>
                </a:tc>
                <a:extLst>
                  <a:ext uri="{0D108BD9-81ED-4DB2-BD59-A6C34878D82A}">
                    <a16:rowId xmlns:a16="http://schemas.microsoft.com/office/drawing/2014/main" val="10004"/>
                  </a:ext>
                </a:extLst>
              </a:tr>
            </a:tbl>
          </a:graphicData>
        </a:graphic>
      </p:graphicFrame>
      <p:sp>
        <p:nvSpPr>
          <p:cNvPr id="6" name="Content Placeholder 2"/>
          <p:cNvSpPr txBox="1">
            <a:spLocks/>
          </p:cNvSpPr>
          <p:nvPr/>
        </p:nvSpPr>
        <p:spPr bwMode="auto">
          <a:xfrm>
            <a:off x="457200" y="5416022"/>
            <a:ext cx="8229600" cy="5847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342900" indent="-342900" algn="l" rtl="0" eaLnBrk="1" fontAlgn="base" hangingPunct="1">
              <a:spcBef>
                <a:spcPct val="20000"/>
              </a:spcBef>
              <a:spcAft>
                <a:spcPct val="0"/>
              </a:spcAft>
              <a:buFont typeface="Wingdings" pitchFamily="2" charset="2"/>
              <a:buChar char="§"/>
              <a:defRPr sz="3200" kern="1200">
                <a:solidFill>
                  <a:schemeClr val="bg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
              <a:defRPr sz="2800" kern="1200">
                <a:solidFill>
                  <a:schemeClr val="bg1"/>
                </a:solidFill>
                <a:latin typeface="+mn-lt"/>
                <a:ea typeface="+mn-ea"/>
                <a:cs typeface="+mn-cs"/>
              </a:defRPr>
            </a:lvl2pPr>
            <a:lvl3pPr marL="1143000" indent="-228600" algn="l" rtl="0" eaLnBrk="1" fontAlgn="base" hangingPunct="1">
              <a:spcBef>
                <a:spcPct val="20000"/>
              </a:spcBef>
              <a:spcAft>
                <a:spcPct val="0"/>
              </a:spcAft>
              <a:buFont typeface="Wingdings" pitchFamily="2" charset="2"/>
              <a:buChar char="§"/>
              <a:defRPr sz="2400" kern="1200">
                <a:solidFill>
                  <a:schemeClr val="bg1"/>
                </a:solidFill>
                <a:latin typeface="+mn-lt"/>
                <a:ea typeface="+mn-ea"/>
                <a:cs typeface="+mn-cs"/>
              </a:defRPr>
            </a:lvl3pPr>
            <a:lvl4pPr marL="16002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4pPr>
            <a:lvl5pPr marL="20574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hlinkClick r:id="rId3"/>
              </a:rPr>
              <a:t>http://go.usa.gov/xcvyJ</a:t>
            </a:r>
            <a:endParaRPr lang="en-US" dirty="0"/>
          </a:p>
        </p:txBody>
      </p:sp>
    </p:spTree>
    <p:extLst>
      <p:ext uri="{BB962C8B-B14F-4D97-AF65-F5344CB8AC3E}">
        <p14:creationId xmlns:p14="http://schemas.microsoft.com/office/powerpoint/2010/main" val="3586017619"/>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DOJ SANPRM Response</a:t>
            </a:r>
          </a:p>
        </p:txBody>
      </p:sp>
      <p:pic>
        <p:nvPicPr>
          <p:cNvPr id="11" name="Content Placeholder 10"/>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918832" y="1600200"/>
            <a:ext cx="3497335" cy="4525963"/>
          </a:xfrm>
        </p:spPr>
      </p:pic>
      <p:pic>
        <p:nvPicPr>
          <p:cNvPr id="10" name="Content Placeholder 9"/>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727832" y="1600200"/>
            <a:ext cx="3497335" cy="4525963"/>
          </a:xfrm>
        </p:spPr>
      </p:pic>
    </p:spTree>
    <p:extLst>
      <p:ext uri="{BB962C8B-B14F-4D97-AF65-F5344CB8AC3E}">
        <p14:creationId xmlns:p14="http://schemas.microsoft.com/office/powerpoint/2010/main" val="1540967652"/>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 Discussion</a:t>
            </a:r>
          </a:p>
        </p:txBody>
      </p:sp>
    </p:spTree>
    <p:extLst>
      <p:ext uri="{BB962C8B-B14F-4D97-AF65-F5344CB8AC3E}">
        <p14:creationId xmlns:p14="http://schemas.microsoft.com/office/powerpoint/2010/main" val="17360719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ICT Refresh</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Federal ICT Standards and Guidelines</a:t>
            </a:r>
          </a:p>
          <a:p>
            <a:pPr lvl="1"/>
            <a:r>
              <a:rPr lang="en-US" dirty="0"/>
              <a:t>The Spring 2016 Reginfo.gov agenda still lists an unspecified date in October for final action.</a:t>
            </a:r>
          </a:p>
          <a:p>
            <a:pPr lvl="2"/>
            <a:r>
              <a:rPr lang="en-US" dirty="0">
                <a:hlinkClick r:id="rId3"/>
              </a:rPr>
              <a:t>http://go.usa.gov/xcVck</a:t>
            </a:r>
            <a:endParaRPr lang="en-US" dirty="0"/>
          </a:p>
          <a:p>
            <a:pPr lvl="1"/>
            <a:r>
              <a:rPr lang="en-US" dirty="0"/>
              <a:t>The Access Board is saying October as well, according to Tim Springer, CEO of SSB BART Group.</a:t>
            </a:r>
          </a:p>
          <a:p>
            <a:pPr lvl="2"/>
            <a:r>
              <a:rPr lang="en-US" dirty="0"/>
              <a:t>Here’s his estimated timing:</a:t>
            </a:r>
          </a:p>
          <a:p>
            <a:pPr lvl="3"/>
            <a:r>
              <a:rPr lang="en-US" dirty="0"/>
              <a:t>OIRA completes final regulation review (90 Days): </a:t>
            </a:r>
            <a:r>
              <a:rPr lang="en-US" b="1" dirty="0"/>
              <a:t>9/24/2016</a:t>
            </a:r>
          </a:p>
          <a:p>
            <a:pPr lvl="3"/>
            <a:r>
              <a:rPr lang="en-US" dirty="0"/>
              <a:t>OIRA review notes incorporated into draft NPRM (15 Days): </a:t>
            </a:r>
            <a:r>
              <a:rPr lang="en-US" b="1" dirty="0"/>
              <a:t>10/9/2016</a:t>
            </a:r>
          </a:p>
          <a:p>
            <a:pPr lvl="3"/>
            <a:r>
              <a:rPr lang="en-US" dirty="0"/>
              <a:t>Rule approved by Board (Varies): </a:t>
            </a:r>
            <a:r>
              <a:rPr lang="en-US" b="1" dirty="0"/>
              <a:t>11/8/2016</a:t>
            </a:r>
          </a:p>
          <a:p>
            <a:pPr lvl="3"/>
            <a:r>
              <a:rPr lang="en-US" dirty="0"/>
              <a:t>Final rule published in Federal Register (5 Days): </a:t>
            </a:r>
            <a:r>
              <a:rPr lang="en-US" b="1" dirty="0"/>
              <a:t>11/13/2016</a:t>
            </a:r>
          </a:p>
          <a:p>
            <a:pPr lvl="3"/>
            <a:r>
              <a:rPr lang="en-US" dirty="0"/>
              <a:t>Rule effective date (60 Days): </a:t>
            </a:r>
            <a:r>
              <a:rPr lang="en-US" b="1" dirty="0"/>
              <a:t>1/12/2017</a:t>
            </a:r>
          </a:p>
          <a:p>
            <a:pPr lvl="3"/>
            <a:r>
              <a:rPr lang="en-US" dirty="0"/>
              <a:t>Complaints allowed under new rules (182 Days): </a:t>
            </a:r>
            <a:r>
              <a:rPr lang="en-US" b="1" dirty="0"/>
              <a:t>5/14/2017</a:t>
            </a:r>
          </a:p>
          <a:p>
            <a:pPr lvl="3"/>
            <a:r>
              <a:rPr lang="en-US" dirty="0"/>
              <a:t>FAR and procurement policy updates due (182 Days): </a:t>
            </a:r>
            <a:r>
              <a:rPr lang="en-US" b="1" dirty="0"/>
              <a:t>5/14/2017</a:t>
            </a:r>
          </a:p>
          <a:p>
            <a:pPr lvl="2"/>
            <a:r>
              <a:rPr lang="en-US" dirty="0"/>
              <a:t>From “2016 Accessibility Trends Mid-Year Update” webinar</a:t>
            </a:r>
            <a:endParaRPr lang="en-US" b="1" dirty="0"/>
          </a:p>
          <a:p>
            <a:pPr lvl="3"/>
            <a:r>
              <a:rPr lang="en-US" dirty="0">
                <a:hlinkClick r:id="rId4"/>
              </a:rPr>
              <a:t>http://info.ssbbartgroup.com/2016-Trends-Update_Gateway</a:t>
            </a:r>
            <a:endParaRPr lang="en-US" dirty="0"/>
          </a:p>
        </p:txBody>
      </p:sp>
    </p:spTree>
    <p:extLst>
      <p:ext uri="{BB962C8B-B14F-4D97-AF65-F5344CB8AC3E}">
        <p14:creationId xmlns:p14="http://schemas.microsoft.com/office/powerpoint/2010/main" val="18326203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a:t>Enforcement Environment: ADA</a:t>
            </a:r>
          </a:p>
        </p:txBody>
      </p:sp>
      <p:sp>
        <p:nvSpPr>
          <p:cNvPr id="3" name="Content Placeholder 2"/>
          <p:cNvSpPr>
            <a:spLocks noGrp="1"/>
          </p:cNvSpPr>
          <p:nvPr>
            <p:ph idx="1"/>
          </p:nvPr>
        </p:nvSpPr>
        <p:spPr/>
        <p:txBody>
          <a:bodyPr>
            <a:normAutofit fontScale="92500" lnSpcReduction="10000"/>
          </a:bodyPr>
          <a:lstStyle/>
          <a:p>
            <a:r>
              <a:rPr lang="en-US" dirty="0"/>
              <a:t>That webinar also included these comments:</a:t>
            </a:r>
          </a:p>
          <a:p>
            <a:pPr lvl="1"/>
            <a:r>
              <a:rPr lang="en-US" dirty="0"/>
              <a:t>Public (Title II) and private (Title III) sector orgs continues to see active litigation under ADA, related state statutes</a:t>
            </a:r>
          </a:p>
          <a:p>
            <a:pPr lvl="2"/>
            <a:r>
              <a:rPr lang="en-US" dirty="0" err="1"/>
              <a:t>DoJ</a:t>
            </a:r>
            <a:r>
              <a:rPr lang="en-US" dirty="0"/>
              <a:t> continues to actively pursuing [</a:t>
            </a:r>
            <a:r>
              <a:rPr lang="en-US" i="1" dirty="0"/>
              <a:t>sic</a:t>
            </a:r>
            <a:r>
              <a:rPr lang="en-US" dirty="0"/>
              <a:t>] web-related litigation</a:t>
            </a:r>
          </a:p>
          <a:p>
            <a:pPr lvl="2"/>
            <a:r>
              <a:rPr lang="en-US" dirty="0"/>
              <a:t>Advocacy groups actively using litigation to </a:t>
            </a:r>
            <a:br>
              <a:rPr lang="en-US" dirty="0"/>
            </a:br>
            <a:r>
              <a:rPr lang="en-US" dirty="0"/>
              <a:t>accomplish access</a:t>
            </a:r>
          </a:p>
          <a:p>
            <a:pPr lvl="2"/>
            <a:r>
              <a:rPr lang="en-US" dirty="0"/>
              <a:t>ADA focused attorneys now actively pursuing web-related litigation</a:t>
            </a:r>
          </a:p>
          <a:p>
            <a:pPr lvl="1"/>
            <a:r>
              <a:rPr lang="en-US" dirty="0"/>
              <a:t>We expect </a:t>
            </a:r>
            <a:r>
              <a:rPr lang="en-US" b="1" u="sng" dirty="0"/>
              <a:t>accelerated</a:t>
            </a:r>
            <a:r>
              <a:rPr lang="en-US" dirty="0"/>
              <a:t> litigation activity in this area</a:t>
            </a:r>
          </a:p>
          <a:p>
            <a:pPr lvl="1"/>
            <a:endParaRPr lang="en-US" dirty="0"/>
          </a:p>
        </p:txBody>
      </p:sp>
    </p:spTree>
    <p:extLst>
      <p:ext uri="{BB962C8B-B14F-4D97-AF65-F5344CB8AC3E}">
        <p14:creationId xmlns:p14="http://schemas.microsoft.com/office/powerpoint/2010/main" val="221430892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a:t>Enforcement Environment: OCR</a:t>
            </a:r>
          </a:p>
        </p:txBody>
      </p:sp>
      <p:sp>
        <p:nvSpPr>
          <p:cNvPr id="3" name="Content Placeholder 2"/>
          <p:cNvSpPr>
            <a:spLocks noGrp="1"/>
          </p:cNvSpPr>
          <p:nvPr>
            <p:ph idx="1"/>
          </p:nvPr>
        </p:nvSpPr>
        <p:spPr/>
        <p:txBody>
          <a:bodyPr>
            <a:normAutofit fontScale="77500" lnSpcReduction="20000"/>
          </a:bodyPr>
          <a:lstStyle/>
          <a:p>
            <a:r>
              <a:rPr lang="en-US" dirty="0"/>
              <a:t>The U.S. Department of Education’s Office for Civil Rights announced website accessibility settlements with 11 organizations in seven states and one territory June 29.</a:t>
            </a:r>
          </a:p>
          <a:p>
            <a:pPr lvl="1"/>
            <a:r>
              <a:rPr lang="en-US" dirty="0">
                <a:hlinkClick r:id="rId3"/>
              </a:rPr>
              <a:t>http://go.usa.gov/xcVRQ</a:t>
            </a:r>
            <a:endParaRPr lang="en-US" dirty="0"/>
          </a:p>
          <a:p>
            <a:pPr lvl="1"/>
            <a:r>
              <a:rPr lang="en-US" dirty="0"/>
              <a:t>OCR investigations found that on all 11 websites important images were missing </a:t>
            </a:r>
            <a:r>
              <a:rPr lang="en-US" b="1" dirty="0">
                <a:latin typeface="Consolas" panose="020B0609020204030204" pitchFamily="49" charset="0"/>
                <a:cs typeface="Consolas" panose="020B0609020204030204" pitchFamily="49" charset="0"/>
              </a:rPr>
              <a:t>alt</a:t>
            </a:r>
            <a:r>
              <a:rPr lang="en-US" dirty="0"/>
              <a:t> attributes. Common problems affecting many of the websites included:</a:t>
            </a:r>
          </a:p>
          <a:p>
            <a:pPr lvl="2"/>
            <a:r>
              <a:rPr lang="en-US" dirty="0"/>
              <a:t>Some important content could only be accessed by mouse, affecting those who are blind, many who have low-vision, and those with disabilities affecting fine motor control;</a:t>
            </a:r>
          </a:p>
          <a:p>
            <a:pPr lvl="2"/>
            <a:r>
              <a:rPr lang="en-US" dirty="0"/>
              <a:t>Color combinations that made text difficult or impossible for people with low vision to see; and</a:t>
            </a:r>
          </a:p>
          <a:p>
            <a:pPr lvl="2"/>
            <a:r>
              <a:rPr lang="en-US" dirty="0"/>
              <a:t>Videos were not accurately captioned, so they were inaccessible to people who are deaf.</a:t>
            </a:r>
          </a:p>
        </p:txBody>
      </p:sp>
    </p:spTree>
    <p:extLst>
      <p:ext uri="{BB962C8B-B14F-4D97-AF65-F5344CB8AC3E}">
        <p14:creationId xmlns:p14="http://schemas.microsoft.com/office/powerpoint/2010/main" val="306587226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a:t>Technology Accessibility Playbook</a:t>
            </a:r>
          </a:p>
        </p:txBody>
      </p:sp>
      <p:sp>
        <p:nvSpPr>
          <p:cNvPr id="3" name="Content Placeholder 2"/>
          <p:cNvSpPr>
            <a:spLocks noGrp="1"/>
          </p:cNvSpPr>
          <p:nvPr>
            <p:ph idx="1"/>
          </p:nvPr>
        </p:nvSpPr>
        <p:spPr/>
        <p:txBody>
          <a:bodyPr/>
          <a:lstStyle/>
          <a:p>
            <a:r>
              <a:rPr lang="en-US" dirty="0"/>
              <a:t>On June 30, the Federal CIO Council Accessibility Community of Practice announced the release of the Technology Accessibility Playbook, to provide guidance on what is needed to build and manage effective Section 508 Programs.</a:t>
            </a:r>
          </a:p>
          <a:p>
            <a:r>
              <a:rPr lang="en-US" dirty="0"/>
              <a:t>Announcement: </a:t>
            </a:r>
            <a:r>
              <a:rPr lang="en-US" dirty="0">
                <a:hlinkClick r:id="rId3"/>
              </a:rPr>
              <a:t>http://go.usa.gov/xcVCe</a:t>
            </a:r>
            <a:endParaRPr lang="en-US" dirty="0"/>
          </a:p>
          <a:p>
            <a:r>
              <a:rPr lang="en-US" dirty="0"/>
              <a:t>Playbook: </a:t>
            </a:r>
            <a:r>
              <a:rPr lang="en-US" dirty="0">
                <a:hlinkClick r:id="rId4"/>
              </a:rPr>
              <a:t>http://go.usa.gov/xcVrx</a:t>
            </a:r>
            <a:endParaRPr lang="en-US" dirty="0"/>
          </a:p>
        </p:txBody>
      </p:sp>
    </p:spTree>
    <p:extLst>
      <p:ext uri="{BB962C8B-B14F-4D97-AF65-F5344CB8AC3E}">
        <p14:creationId xmlns:p14="http://schemas.microsoft.com/office/powerpoint/2010/main" val="224033674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91600" y="164592"/>
            <a:ext cx="7269520" cy="685800"/>
          </a:xfrm>
        </p:spPr>
        <p:txBody>
          <a:bodyPr/>
          <a:lstStyle/>
          <a:p>
            <a:r>
              <a:rPr lang="en-US" dirty="0"/>
              <a:t>AMP Release</a:t>
            </a:r>
          </a:p>
        </p:txBody>
      </p:sp>
      <p:sp>
        <p:nvSpPr>
          <p:cNvPr id="5" name="Content Placeholder 4"/>
          <p:cNvSpPr>
            <a:spLocks noGrp="1"/>
          </p:cNvSpPr>
          <p:nvPr>
            <p:ph idx="1"/>
          </p:nvPr>
        </p:nvSpPr>
        <p:spPr/>
        <p:txBody>
          <a:bodyPr>
            <a:normAutofit/>
          </a:bodyPr>
          <a:lstStyle/>
          <a:p>
            <a:r>
              <a:rPr lang="en-US" dirty="0"/>
              <a:t>AMP was updated to the 2016.5.0 release July 1.</a:t>
            </a:r>
          </a:p>
          <a:p>
            <a:pPr lvl="1"/>
            <a:r>
              <a:rPr lang="en-US" dirty="0"/>
              <a:t>Scalability</a:t>
            </a:r>
          </a:p>
          <a:p>
            <a:pPr lvl="1"/>
            <a:r>
              <a:rPr lang="en-US" dirty="0"/>
              <a:t>Security</a:t>
            </a:r>
          </a:p>
          <a:p>
            <a:pPr lvl="1"/>
            <a:r>
              <a:rPr lang="en-US" dirty="0"/>
              <a:t>Overall user interface improvements</a:t>
            </a:r>
          </a:p>
          <a:p>
            <a:pPr lvl="1"/>
            <a:r>
              <a:rPr lang="en-US" dirty="0"/>
              <a:t>Info on what’s new at </a:t>
            </a:r>
            <a:r>
              <a:rPr lang="en-US" dirty="0">
                <a:hlinkClick r:id="rId3"/>
              </a:rPr>
              <a:t>http://bit.ly/1JzFqjV</a:t>
            </a:r>
            <a:endParaRPr lang="en-US" dirty="0"/>
          </a:p>
        </p:txBody>
      </p:sp>
    </p:spTree>
    <p:extLst>
      <p:ext uri="{BB962C8B-B14F-4D97-AF65-F5344CB8AC3E}">
        <p14:creationId xmlns:p14="http://schemas.microsoft.com/office/powerpoint/2010/main" val="287594411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AMP for Mobile</a:t>
            </a:r>
          </a:p>
        </p:txBody>
      </p:sp>
      <p:sp>
        <p:nvSpPr>
          <p:cNvPr id="3" name="Content Placeholder 2"/>
          <p:cNvSpPr>
            <a:spLocks noGrp="1"/>
          </p:cNvSpPr>
          <p:nvPr>
            <p:ph idx="1"/>
          </p:nvPr>
        </p:nvSpPr>
        <p:spPr/>
        <p:txBody>
          <a:bodyPr/>
          <a:lstStyle/>
          <a:p>
            <a:r>
              <a:rPr lang="en-US" dirty="0"/>
              <a:t>Available—Contact me to be included</a:t>
            </a:r>
          </a:p>
          <a:p>
            <a:r>
              <a:rPr lang="en-US" dirty="0"/>
              <a:t>Training webinar May 19</a:t>
            </a:r>
          </a:p>
          <a:p>
            <a:r>
              <a:rPr lang="en-US" dirty="0"/>
              <a:t>Documentation at </a:t>
            </a:r>
            <a:r>
              <a:rPr lang="en-US" dirty="0">
                <a:hlinkClick r:id="rId3"/>
              </a:rPr>
              <a:t>http://bit.ly/29oH1I1</a:t>
            </a:r>
            <a:endParaRPr lang="en-US" dirty="0"/>
          </a:p>
          <a:p>
            <a:r>
              <a:rPr lang="en-US" dirty="0"/>
              <a:t>21 users</a:t>
            </a:r>
          </a:p>
        </p:txBody>
      </p:sp>
    </p:spTree>
    <p:extLst>
      <p:ext uri="{BB962C8B-B14F-4D97-AF65-F5344CB8AC3E}">
        <p14:creationId xmlns:p14="http://schemas.microsoft.com/office/powerpoint/2010/main" val="13648219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a:t>Screen Reader Strategy Survey</a:t>
            </a:r>
          </a:p>
        </p:txBody>
      </p:sp>
      <p:sp>
        <p:nvSpPr>
          <p:cNvPr id="3" name="Content Placeholder 2"/>
          <p:cNvSpPr>
            <a:spLocks noGrp="1"/>
          </p:cNvSpPr>
          <p:nvPr>
            <p:ph idx="1"/>
          </p:nvPr>
        </p:nvSpPr>
        <p:spPr/>
        <p:txBody>
          <a:bodyPr/>
          <a:lstStyle/>
          <a:p>
            <a:r>
              <a:rPr lang="en-US" dirty="0" err="1"/>
              <a:t>Heydon</a:t>
            </a:r>
            <a:r>
              <a:rPr lang="en-US" dirty="0"/>
              <a:t> Pickering, a freelance web accessibility consultant, interface designer and writer who writes and edits for Smashing Magazine and works with The </a:t>
            </a:r>
            <a:r>
              <a:rPr lang="en-US" dirty="0" err="1"/>
              <a:t>Paciello</a:t>
            </a:r>
            <a:r>
              <a:rPr lang="en-US" dirty="0"/>
              <a:t> Group, did an informal screen reader strategy survey, the results of which are here: </a:t>
            </a:r>
            <a:r>
              <a:rPr lang="en-US" dirty="0">
                <a:hlinkClick r:id="rId3"/>
              </a:rPr>
              <a:t>http://bit.ly/295ouRq</a:t>
            </a:r>
            <a:endParaRPr lang="en-US" dirty="0"/>
          </a:p>
        </p:txBody>
      </p:sp>
    </p:spTree>
    <p:extLst>
      <p:ext uri="{BB962C8B-B14F-4D97-AF65-F5344CB8AC3E}">
        <p14:creationId xmlns:p14="http://schemas.microsoft.com/office/powerpoint/2010/main" val="2320483344"/>
      </p:ext>
    </p:extLst>
  </p:cSld>
  <p:clrMapOvr>
    <a:masterClrMapping/>
  </p:clrMapOvr>
  <p:transition/>
</p:sld>
</file>

<file path=ppt/theme/theme1.xml><?xml version="1.0" encoding="utf-8"?>
<a:theme xmlns:a="http://schemas.openxmlformats.org/drawingml/2006/main" name="OITS">
  <a:themeElements>
    <a:clrScheme name="Custom 2">
      <a:dk1>
        <a:sysClr val="windowText" lastClr="000000"/>
      </a:dk1>
      <a:lt1>
        <a:sysClr val="window" lastClr="FFFFFF"/>
      </a:lt1>
      <a:dk2>
        <a:srgbClr val="343434"/>
      </a:dk2>
      <a:lt2>
        <a:srgbClr val="EEECE1"/>
      </a:lt2>
      <a:accent1>
        <a:srgbClr val="9BBB59"/>
      </a:accent1>
      <a:accent2>
        <a:srgbClr val="F1AD02"/>
      </a:accent2>
      <a:accent3>
        <a:srgbClr val="C0504D"/>
      </a:accent3>
      <a:accent4>
        <a:srgbClr val="8064A2"/>
      </a:accent4>
      <a:accent5>
        <a:srgbClr val="4BACC6"/>
      </a:accent5>
      <a:accent6>
        <a:srgbClr val="F1AD02"/>
      </a:accent6>
      <a:hlink>
        <a:srgbClr val="F1AD02"/>
      </a:hlink>
      <a:folHlink>
        <a:srgbClr val="F0CD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cO8W/2gkdrRsoSWsBDlIy3F7xZg=" PDFTag="H2" order="_x0031_"/>
  <Shape xmlns="" id="eNYoPZsq3r9xaO6Gk686ihNLttw=" PDFTag=""/>
  <Shape xmlns="" id="nd7T0SEwaMvc1vE3X3CvCrEU6KQ=" PDFTag="H2" order="_x0031_"/>
  <Shape xmlns="" id="jcUuy3C4TQ0YARThFJr6NYV6URI=" PDFTag=""/>
  <Shape xmlns="" id="lB2AxQC9zuVOCurrXlZi7QB6szQ=" PDFTag="H2" order="_x0031_"/>
  <Shape xmlns="" id="tG2DklbH/hYhsheL1xK7gFfhLBk=" PDFTag="" order="_x0031_"/>
  <Shape xmlns="" id="6EG4IwUETzeLkNfvxQ4w01Lb6Oc=" PDFTag="H2" order="_x0031_"/>
  <Shape xmlns="" id="btW8a/hCdwN5n+hHIP7apiAMFXs=" PDFTag="" order="_x0031_"/>
  <Shape xmlns="" id="yZqVxhDrP2QCblfiR5aNcGT8iQI=" PDFTag="H1" Artifact="_x0030_" order="_x0031_"/>
  <Shape xmlns="" id="dEASjHSo6lar80b+i0cCvmRcigA=" PDFTag="H2" Artifact="_x0030_" order="_x0032_"/>
  <Shape xmlns="" id="4Yn7pjkeILvjzTCiW0hSi8aGqd0=" PDFTag="H2" order="_x0031_"/>
  <Shape xmlns="" id="b+UUPPAPxCgGvtT1whtgJmbWZx0=" PDFTag="H2" order="_x0031_"/>
  <Shape xmlns="" id="TeOKQzPnCvr3Ls4sAuJmatE0+LQ=" PDFTag="P" Artifact="_x0030_" order="_x0032_"/>
  <Shape xmlns="" id="O3hu90DE+iSBnMLExIEFc3Vg4Uo=" PDFTag="H2" order="_x0031_"/>
  <Shape xmlns="" id="P5Y2Q7BdEAZkB7PetW+0MReG2rI=" PDFTag="P" order="_x0032_"/>
  <Shape xmlns="" id="wt83yZjzPHlTvpildN/o1svACa4=" PDFTag="H2" order="_x0031_"/>
  <Shape xmlns="" id="Z4w2ics5bjqJPzdzcoFDP4HOBzo=" PDFTag="P" order="_x0032_"/>
  <Shape xmlns="" id="5ZT7l/BxJu2HJ4paRSabD2lCm00=" PDFTag="H2" order="_x0031_"/>
  <Shape xmlns="" id="ddL5n9Le3JuFqOx8t9kiVFxFnqU=" PDFTag="P" order="_x0032_"/>
  <Shape xmlns="" id="AB9E/9YsG1Eja6fvs6BWkBzczkU=" PDFTag="H2" order="_x0031_"/>
  <Shape xmlns="" id="pg7ClJs+NInuUcn/6dEKr2vqBWI=" PDFTag="P" order="_x0032_"/>
  <Shape xmlns="" id="sr4NqKIoEJGaxOi46OpuJ+OLXeo=" PDFTag="H2" order="_x0031_"/>
  <Shape xmlns="" id="j/fQAm+HE+lrS6tVycDGKKYNjRw=" PDFTag="P" order="_x0032_"/>
  <Shape xmlns="" id="Sp3EDu14LjWrjb7P1scplb9vT74=" PDFTag="H2" order="_x0031_"/>
  <Shape xmlns="" id="ftigaNqcjhazdtnkMqky9Wu+xqw=" PDFTag="P" order="_x0032_"/>
  <Shape xmlns="" id="1cyvssX6aUXfYKDtv2/Fopw1PF8=" PDFTag="H2" order="_x0031_"/>
  <Shape xmlns="" id="9peahEMoTJourDoL/PDyYxwdWB0=" PDFTag="P" Artifact="_x0030_" order="_x0033_"/>
  <Shape xmlns="" id="x8leeUMB0gQ38qPqMRG3092oFcc=" PDFTag="Figure" Artifact="_x0030_" inline="no" validated="yes" order="_x0032_"/>
  <Shape xmlns="" id="B4oYQrJrNBtG/8gS915dwHQFYVo=" PDFTag="H2" order="_x0031_"/>
  <Shape xmlns="" id="xR5KIQKV8OP5EMDPFVpmAAXYlNY=" PDFTag="P" order="_x0032_"/>
  <Shape xmlns="" id="76FeC0ECtA70YqPKe+stdueAlzE=" PDFTag="H2" order="_x0031_"/>
  <Shape xmlns="" id="Fv+Ky7LgYwYy6qb6/HPNWTlllNE=" PDFTag="P" order="_x0032_"/>
  <Shape xmlns="" id="1R9OnrZLJY/a37d/W7HnjUbOlqM=" PDFTag="H2" order="_x0031_"/>
  <Shape xmlns="" id="3C3PViQUG7gdA5ZrH1UGzUfFkwA=" PDFTag="P" order="_x0032_"/>
  <Shape xmlns="" id="BuBKm8CMVbENxRTNYwxv8UfTKOg=" PDFTag="H2" order="_x0031_"/>
  <Shape xmlns="" id="vPlktnHlM2ncQ3vFPmjTidXwgMI=" PDFTag="P" order="_x0032_"/>
  <Shape xmlns="" id="ToT2kx17xvDh+lroQGrl+8Td7WM=" PDFTag="H2" order="_x0031_"/>
  <Shape xmlns="" id="w03FH3/TRg67g+L/i8whi9g+PQU=" PDFTag="P" order="_x0032_"/>
  <Shape xmlns="" id="KcSWvHkYDg+UtqfdCw/gnpPnvvI=" order="_x0033_" PDFTag="_x005B_Artifact_x005D_" Artifact="_x0031_"/>
</PAW>
</file>

<file path=customXml/itemProps1.xml><?xml version="1.0" encoding="utf-8"?>
<ds:datastoreItem xmlns:ds="http://schemas.openxmlformats.org/officeDocument/2006/customXml" ds:itemID="{B4CED783-E688-4D3D-84C6-9C0E86813968}">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emplate>OITS.potx</Template>
  <TotalTime>25344</TotalTime>
  <Words>1138</Words>
  <Application>Microsoft Office PowerPoint</Application>
  <PresentationFormat>On-screen Show (4:3)</PresentationFormat>
  <Paragraphs>172</Paragraphs>
  <Slides>25</Slides>
  <Notes>14</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Consolas</vt:lpstr>
      <vt:lpstr>Wingdings</vt:lpstr>
      <vt:lpstr>OITS</vt:lpstr>
      <vt:lpstr>Kansas Partnership for Accessible Technology</vt:lpstr>
      <vt:lpstr>Status Updates and Announcements</vt:lpstr>
      <vt:lpstr>ICT Refresh</vt:lpstr>
      <vt:lpstr>Enforcement Environment: ADA</vt:lpstr>
      <vt:lpstr>Enforcement Environment: OCR</vt:lpstr>
      <vt:lpstr>Technology Accessibility Playbook</vt:lpstr>
      <vt:lpstr>AMP Release</vt:lpstr>
      <vt:lpstr>AMP for Mobile</vt:lpstr>
      <vt:lpstr>Screen Reader Strategy Survey</vt:lpstr>
      <vt:lpstr>Web Accessibility Perspectives Videos</vt:lpstr>
      <vt:lpstr>ITEC Policy 1210 Update</vt:lpstr>
      <vt:lpstr>ITEC Policy 1210 Update</vt:lpstr>
      <vt:lpstr>Accessibility of State of Kansas WEbsites</vt:lpstr>
      <vt:lpstr>Assessment</vt:lpstr>
      <vt:lpstr>Results Summary</vt:lpstr>
      <vt:lpstr>Entity Results Summary</vt:lpstr>
      <vt:lpstr>Entity Highlights</vt:lpstr>
      <vt:lpstr>Violation Severity</vt:lpstr>
      <vt:lpstr>Top Violations</vt:lpstr>
      <vt:lpstr>Department of Justice SANPRM</vt:lpstr>
      <vt:lpstr>DOJ SANPRM</vt:lpstr>
      <vt:lpstr>DOJ SANPRM Links</vt:lpstr>
      <vt:lpstr>DOJ SANPRM Schedule</vt:lpstr>
      <vt:lpstr>DOJ SANPRM Response</vt:lpstr>
      <vt:lpstr>Open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KPAT April 9, 2013 Meeting Presentation</dc:title>
  <dc:creator>Cole.Robison@ks.gov</dc:creator>
  <cp:lastModifiedBy>Robison, Cole [EISU]</cp:lastModifiedBy>
  <cp:revision>471</cp:revision>
  <dcterms:created xsi:type="dcterms:W3CDTF">2011-05-09T15:14:44Z</dcterms:created>
  <dcterms:modified xsi:type="dcterms:W3CDTF">2016-07-12T16:14:01Z</dcterms:modified>
</cp:coreProperties>
</file>