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394" r:id="rId3"/>
    <p:sldId id="485" r:id="rId4"/>
    <p:sldId id="486" r:id="rId5"/>
    <p:sldId id="487" r:id="rId6"/>
    <p:sldId id="488" r:id="rId7"/>
    <p:sldId id="489" r:id="rId8"/>
    <p:sldId id="490" r:id="rId9"/>
    <p:sldId id="491" r:id="rId10"/>
    <p:sldId id="492" r:id="rId11"/>
    <p:sldId id="398" r:id="rId12"/>
    <p:sldId id="469" r:id="rId13"/>
    <p:sldId id="493" r:id="rId14"/>
    <p:sldId id="494" r:id="rId15"/>
    <p:sldId id="495" r:id="rId16"/>
    <p:sldId id="472" r:id="rId17"/>
    <p:sldId id="496" r:id="rId18"/>
    <p:sldId id="497" r:id="rId19"/>
    <p:sldId id="498" r:id="rId20"/>
    <p:sldId id="500" r:id="rId21"/>
    <p:sldId id="404" r:id="rId22"/>
    <p:sldId id="475" r:id="rId23"/>
    <p:sldId id="476" r:id="rId24"/>
    <p:sldId id="477" r:id="rId25"/>
    <p:sldId id="478" r:id="rId26"/>
    <p:sldId id="479" r:id="rId27"/>
    <p:sldId id="480" r:id="rId28"/>
    <p:sldId id="279" r:id="rId2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e Robison" initials="CDR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C8C8C8"/>
    <a:srgbClr val="898989"/>
    <a:srgbClr val="717174"/>
    <a:srgbClr val="E62E26"/>
    <a:srgbClr val="0072BC"/>
    <a:srgbClr val="55A1D2"/>
    <a:srgbClr val="AAD0E9"/>
    <a:srgbClr val="F7B85C"/>
    <a:srgbClr val="00A2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67" autoAdjust="0"/>
    <p:restoredTop sz="92845" autoAdjust="0"/>
  </p:normalViewPr>
  <p:slideViewPr>
    <p:cSldViewPr showGuides="1">
      <p:cViewPr varScale="1">
        <p:scale>
          <a:sx n="91" d="100"/>
          <a:sy n="91" d="100"/>
        </p:scale>
        <p:origin x="468" y="84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-831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774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Violation Severity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424-44D4-8D13-8403D391ABA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424-44D4-8D13-8403D391ABA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424-44D4-8D13-8403D391ABA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ACD2D43-D980-49B3-883A-99370BB1FBB2}" type="CATEGORYNAME">
                      <a:rPr lang="en-US" sz="1800"/>
                      <a:pPr/>
                      <a:t>[CATEGORY NAME]</a:t>
                    </a:fld>
                    <a:r>
                      <a:rPr lang="en-US" sz="1800" baseline="0" dirty="0"/>
                      <a:t>
</a:t>
                    </a:r>
                    <a:fld id="{DACA51E9-CDB4-490D-8303-DB866AEAB7B7}" type="PERCENTAGE">
                      <a:rPr lang="en-US" sz="1800" baseline="0"/>
                      <a:pPr/>
                      <a:t>[PERCENTAGE]</a:t>
                    </a:fld>
                    <a:endParaRPr lang="en-US" sz="1800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424-44D4-8D13-8403D391ABA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63C2F7E-56AF-4EA7-950A-A455677AD3C6}" type="CATEGORYNAME">
                      <a:rPr lang="en-US" sz="1800"/>
                      <a:pPr/>
                      <a:t>[CATEGORY NAME]</a:t>
                    </a:fld>
                    <a:r>
                      <a:rPr lang="en-US" sz="1800" baseline="0" dirty="0"/>
                      <a:t>
</a:t>
                    </a:r>
                    <a:fld id="{353ED1DA-39BB-4C2A-A67C-10B1F6EAFDCF}" type="PERCENTAGE">
                      <a:rPr lang="en-US" sz="1800" baseline="0"/>
                      <a:pPr/>
                      <a:t>[PERCENTAGE]</a:t>
                    </a:fld>
                    <a:endParaRPr lang="en-US" sz="1800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424-44D4-8D13-8403D391ABA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4889719B-6878-41D7-8595-5F20F5B78A48}" type="CATEGORYNAME">
                      <a:rPr lang="en-US" sz="1800"/>
                      <a:pPr/>
                      <a:t>[CATEGORY NAME]</a:t>
                    </a:fld>
                    <a:r>
                      <a:rPr lang="en-US" sz="1800" baseline="0" dirty="0"/>
                      <a:t>
</a:t>
                    </a:r>
                    <a:fld id="{A82EA817-2925-48B1-9133-992F50B371EC}" type="PERCENTAGE">
                      <a:rPr lang="en-US" sz="1800" baseline="0"/>
                      <a:pPr/>
                      <a:t>[PERCENTAGE]</a:t>
                    </a:fld>
                    <a:endParaRPr lang="en-US" sz="1800" baseline="0" dirty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424-44D4-8D13-8403D391ABA4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Low</c:v>
                </c:pt>
                <c:pt idx="1">
                  <c:v>Medium</c:v>
                </c:pt>
                <c:pt idx="2">
                  <c:v>High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55</c:v>
                </c:pt>
                <c:pt idx="2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9-4015-BAA8-B69C6F48A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https://go.usa.gov/xXnHb → </a:t>
            </a:r>
            <a:r>
              <a:rPr lang="en-US" sz="1200" dirty="0"/>
              <a:t>https://www.reginfo.gov/public/do/eAgendaViewRule?pubId=201610&amp;RIN=1190-AA65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938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other two areas are the use of HTTPS and participation in the federal government’s Digital Analytics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3839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http://bit.ly/2nYVQdh → </a:t>
            </a:r>
            <a:r>
              <a:rPr lang="en-US" dirty="0"/>
              <a:t>https://support.ssbbartgroup.com/hc/en-us/articles/115001509743-AMP-8-0-Release-What-s-New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2776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5220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http://cnet.co/2enIEhX </a:t>
            </a:r>
            <a:r>
              <a:rPr lang="en-US" baseline="0" dirty="0"/>
              <a:t>→</a:t>
            </a:r>
            <a:r>
              <a:rPr lang="en-US" dirty="0"/>
              <a:t> https://www.cnet.com/news/for-the-disability-community-tech-is-the-great-equalizer/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14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0546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https://go.usa.gov/xXnuB → https://www.federalregister.gov/documents/2017/01/18/2017-00395/information-and-communication-technology-ict-standards-and-guidelines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3769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3583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all 293 Best Practices in AMP, 24% are high severity, 48% are medium, and 28% are low. This does not reflect</a:t>
            </a:r>
            <a:r>
              <a:rPr lang="en-US" baseline="0" dirty="0"/>
              <a:t> their relative typical or natural occurrence rates, applicability,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8887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62400" y="1295400"/>
            <a:ext cx="5181600" cy="381000"/>
          </a:xfrm>
        </p:spPr>
        <p:txBody>
          <a:bodyPr/>
          <a:lstStyle>
            <a:lvl1pPr marL="0" indent="0" algn="r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302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12/04/2017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oits.ks.gov/kpat/traini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nYVQdh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er1st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net.co/2enIEh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net.com/tech-enabled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valui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o.usa.gov/xXnuB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o.usa.gov/xXnH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atworks.org/resources/policy/DOJsettlemen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aging.pulse.cio.gov/a11y/domain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WCAG21/" TargetMode="External"/><Relationship Id="rId2" Type="http://schemas.openxmlformats.org/officeDocument/2006/relationships/hyperlink" Target="https://www.w3.org/blog/2017/02/wcag21-fpwd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aim.org/blog/wcag-2-1-feedback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community/silv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impl/pol" TargetMode="External"/><Relationship Id="rId2" Type="http://schemas.openxmlformats.org/officeDocument/2006/relationships/hyperlink" Target="https://www.w3.org/WAI/imp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.org/WAI/impl/improv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Kansas Partnership for Accessible Technology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C8C8C8"/>
                </a:solidFill>
              </a:rPr>
              <a:t>April 13, 2017 Meeting</a:t>
            </a:r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AMP training: will be offered again</a:t>
            </a:r>
          </a:p>
          <a:p>
            <a:r>
              <a:rPr lang="en-US" dirty="0"/>
              <a:t>Accessibility overview: KSDE, school district webinar</a:t>
            </a:r>
          </a:p>
          <a:p>
            <a:r>
              <a:rPr lang="en-US" dirty="0"/>
              <a:t>Third-party webinars on KPAT training page: </a:t>
            </a:r>
            <a:r>
              <a:rPr lang="en-US" dirty="0">
                <a:hlinkClick r:id="rId2"/>
              </a:rPr>
              <a:t>http://oits.ks.gov/kpat/training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86893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91600" y="164592"/>
            <a:ext cx="7269520" cy="685800"/>
          </a:xfrm>
        </p:spPr>
        <p:txBody>
          <a:bodyPr/>
          <a:lstStyle/>
          <a:p>
            <a:r>
              <a:rPr lang="en-US" dirty="0"/>
              <a:t>AMP Releases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AMP was updated to the 8.0 release Friday.</a:t>
            </a:r>
          </a:p>
          <a:p>
            <a:pPr lvl="1"/>
            <a:r>
              <a:rPr lang="en-US" dirty="0"/>
              <a:t>Access Assistant 2.0</a:t>
            </a:r>
          </a:p>
          <a:p>
            <a:pPr lvl="1"/>
            <a:r>
              <a:rPr lang="en-US" dirty="0"/>
              <a:t>Access Analytics</a:t>
            </a:r>
          </a:p>
          <a:p>
            <a:pPr lvl="1"/>
            <a:r>
              <a:rPr lang="en-US" dirty="0"/>
              <a:t>Bug fixes and enhancements</a:t>
            </a:r>
          </a:p>
          <a:p>
            <a:pPr lvl="1"/>
            <a:r>
              <a:rPr lang="en-US" dirty="0"/>
              <a:t>Info on what’s new at </a:t>
            </a:r>
            <a:r>
              <a:rPr lang="en-US" dirty="0">
                <a:hlinkClick r:id="rId3"/>
              </a:rPr>
              <a:t>http://bit.ly/2nYVQdh</a:t>
            </a:r>
            <a:endParaRPr lang="en-US" dirty="0"/>
          </a:p>
          <a:p>
            <a:r>
              <a:rPr lang="en-US" dirty="0"/>
              <a:t>Previous releases since we last met brought</a:t>
            </a:r>
          </a:p>
          <a:p>
            <a:pPr lvl="1"/>
            <a:r>
              <a:rPr lang="en-US" dirty="0"/>
              <a:t>Toolbar updates (Access Assistant)</a:t>
            </a:r>
          </a:p>
          <a:p>
            <a:pPr lvl="1"/>
            <a:r>
              <a:rPr lang="en-US" dirty="0"/>
              <a:t>Search widget</a:t>
            </a:r>
          </a:p>
          <a:p>
            <a:pPr lvl="1"/>
            <a:r>
              <a:rPr lang="en-US" dirty="0"/>
              <a:t>Product email opt-in</a:t>
            </a:r>
          </a:p>
          <a:p>
            <a:pPr lvl="1"/>
            <a:r>
              <a:rPr lang="en-US" dirty="0"/>
              <a:t>Improvements to:</a:t>
            </a:r>
          </a:p>
          <a:p>
            <a:pPr lvl="2"/>
            <a:r>
              <a:rPr lang="en-US" dirty="0" err="1"/>
              <a:t>Globals</a:t>
            </a:r>
            <a:r>
              <a:rPr lang="en-US" dirty="0"/>
              <a:t> and patterns</a:t>
            </a:r>
          </a:p>
          <a:p>
            <a:pPr lvl="2"/>
            <a:r>
              <a:rPr lang="en-US" dirty="0"/>
              <a:t>Test creation wizard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4411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 for Mobile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License expired April 8, was not renewed.</a:t>
            </a:r>
          </a:p>
        </p:txBody>
      </p:sp>
    </p:spTree>
    <p:extLst>
      <p:ext uri="{BB962C8B-B14F-4D97-AF65-F5344CB8AC3E}">
        <p14:creationId xmlns:p14="http://schemas.microsoft.com/office/powerpoint/2010/main" val="13648219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Access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FYI, SSB BART Group has announced that it will be rebranding to the name Level Access.</a:t>
            </a:r>
          </a:p>
        </p:txBody>
      </p:sp>
      <p:pic>
        <p:nvPicPr>
          <p:cNvPr id="1026" name="Picture 2" descr="Level Access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3268663"/>
            <a:ext cx="2857500" cy="2857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54792114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User1st Accessibility Suite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dirty="0" err="1"/>
              <a:t>AudioEye</a:t>
            </a:r>
            <a:r>
              <a:rPr lang="en-US" dirty="0"/>
              <a:t> (presented October 2014) and Alchemy (presented October 2015 and January 2016)</a:t>
            </a:r>
          </a:p>
          <a:p>
            <a:r>
              <a:rPr lang="en-US" dirty="0">
                <a:hlinkClick r:id="rId2"/>
              </a:rPr>
              <a:t>http://www.user1st.com/</a:t>
            </a:r>
            <a:endParaRPr lang="en-US" dirty="0"/>
          </a:p>
          <a:p>
            <a:r>
              <a:rPr lang="en-US" dirty="0"/>
              <a:t>Contact me for more info if desired.</a:t>
            </a:r>
          </a:p>
        </p:txBody>
      </p:sp>
    </p:spTree>
    <p:extLst>
      <p:ext uri="{BB962C8B-B14F-4D97-AF65-F5344CB8AC3E}">
        <p14:creationId xmlns:p14="http://schemas.microsoft.com/office/powerpoint/2010/main" val="113767846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CNET Tech Enabled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October, technology news site CNET announced its new Tech Enabled series chronicling the role tech plays in providing new kinds of accessibility.</a:t>
            </a:r>
          </a:p>
          <a:p>
            <a:pPr lvl="1"/>
            <a:r>
              <a:rPr lang="en-US" dirty="0"/>
              <a:t>Announcement story:</a:t>
            </a:r>
          </a:p>
          <a:p>
            <a:pPr lvl="2"/>
            <a:r>
              <a:rPr lang="en-US" dirty="0">
                <a:hlinkClick r:id="rId3"/>
              </a:rPr>
              <a:t>http://cnet.co/2enIEhX</a:t>
            </a:r>
            <a:endParaRPr lang="en-US" dirty="0"/>
          </a:p>
          <a:p>
            <a:pPr lvl="1"/>
            <a:r>
              <a:rPr lang="en-US" dirty="0"/>
              <a:t>Series home:</a:t>
            </a:r>
          </a:p>
          <a:p>
            <a:pPr lvl="2"/>
            <a:r>
              <a:rPr lang="en-US" dirty="0">
                <a:hlinkClick r:id="rId4"/>
              </a:rPr>
              <a:t>https://www.cnet.com/tech-enabled/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84041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Self-Driving Cars Survey for the Blind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University of Florida survey of blind respondents about autonomous and self driving vehicles in the United States</a:t>
            </a:r>
          </a:p>
          <a:p>
            <a:pPr lvl="1"/>
            <a:r>
              <a:rPr lang="en-US" dirty="0">
                <a:hlinkClick r:id="rId3"/>
              </a:rPr>
              <a:t>http://evalui.com/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483344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ADA Coordinator Report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Anthony Fadale</a:t>
            </a:r>
            <a:br>
              <a:rPr lang="en-US" dirty="0"/>
            </a:br>
            <a:r>
              <a:rPr lang="en-US" dirty="0"/>
              <a:t>State ADA Coordinator</a:t>
            </a:r>
          </a:p>
        </p:txBody>
      </p:sp>
    </p:spTree>
    <p:extLst>
      <p:ext uri="{BB962C8B-B14F-4D97-AF65-F5344CB8AC3E}">
        <p14:creationId xmlns:p14="http://schemas.microsoft.com/office/powerpoint/2010/main" val="391059616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938992"/>
          </a:xfrm>
        </p:spPr>
        <p:txBody>
          <a:bodyPr>
            <a:spAutoFit/>
          </a:bodyPr>
          <a:lstStyle/>
          <a:p>
            <a:r>
              <a:rPr lang="en-US" dirty="0"/>
              <a:t>Adopting ICT Standards and Guidelines in State Policy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4685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/>
          <a:lstStyle/>
          <a:p>
            <a:r>
              <a:rPr lang="en-US" sz="3600" dirty="0"/>
              <a:t>Review: ICT Standards and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Published in the Federal Register January 18</a:t>
            </a:r>
          </a:p>
          <a:p>
            <a:r>
              <a:rPr lang="en-US" dirty="0"/>
              <a:t>The final rule went into effect March 20</a:t>
            </a:r>
          </a:p>
          <a:p>
            <a:r>
              <a:rPr lang="en-US" dirty="0"/>
              <a:t>Compliance required January 18, 2018</a:t>
            </a:r>
          </a:p>
          <a:p>
            <a:r>
              <a:rPr lang="en-US" dirty="0">
                <a:hlinkClick r:id="rId3"/>
              </a:rPr>
              <a:t>https://go.usa.gov/xXnuB</a:t>
            </a:r>
            <a:endParaRPr lang="en-US" dirty="0"/>
          </a:p>
          <a:p>
            <a:r>
              <a:rPr lang="en-US" dirty="0"/>
              <a:t>Proposed policy draft based on proposed rule was presented October 2015.</a:t>
            </a:r>
          </a:p>
        </p:txBody>
      </p:sp>
    </p:spTree>
    <p:extLst>
      <p:ext uri="{BB962C8B-B14F-4D97-AF65-F5344CB8AC3E}">
        <p14:creationId xmlns:p14="http://schemas.microsoft.com/office/powerpoint/2010/main" val="1790717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Updates and Announcements</a:t>
            </a:r>
          </a:p>
        </p:txBody>
      </p:sp>
    </p:spTree>
    <p:extLst>
      <p:ext uri="{BB962C8B-B14F-4D97-AF65-F5344CB8AC3E}">
        <p14:creationId xmlns:p14="http://schemas.microsoft.com/office/powerpoint/2010/main" val="2938192914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Policy Draft</a:t>
            </a:r>
          </a:p>
        </p:txBody>
      </p:sp>
      <p:pic>
        <p:nvPicPr>
          <p:cNvPr id="4" name="Content Placeholder 3" descr="Thumbnail image of the first page of the proposed policy draft document entitled &quot;Information and Communicaitons Technology Accessibility Standards&quot;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0509" y="1600200"/>
            <a:ext cx="3402980" cy="4525963"/>
          </a:xfrm>
        </p:spPr>
      </p:pic>
    </p:spTree>
    <p:extLst>
      <p:ext uri="{BB962C8B-B14F-4D97-AF65-F5344CB8AC3E}">
        <p14:creationId xmlns:p14="http://schemas.microsoft.com/office/powerpoint/2010/main" val="350398924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of State of Kansas </a:t>
            </a:r>
            <a:r>
              <a:rPr lang="en-US" dirty="0" err="1"/>
              <a:t>WEbsites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936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60 entity home page domains</a:t>
            </a:r>
          </a:p>
          <a:p>
            <a:pPr lvl="1"/>
            <a:r>
              <a:rPr lang="en-US" dirty="0"/>
              <a:t>OITS 3-Year IT Management and Budget Plans</a:t>
            </a:r>
          </a:p>
          <a:p>
            <a:pPr lvl="1"/>
            <a:r>
              <a:rPr lang="en-US" dirty="0"/>
              <a:t>KPAT member entities</a:t>
            </a:r>
          </a:p>
          <a:p>
            <a:pPr lvl="1"/>
            <a:r>
              <a:rPr lang="en-US" dirty="0"/>
              <a:t>Technical difficulties with 5 →</a:t>
            </a:r>
            <a:br>
              <a:rPr lang="en-US" dirty="0"/>
            </a:br>
            <a:r>
              <a:rPr lang="en-US" dirty="0"/>
              <a:t>55 matched to previous year</a:t>
            </a:r>
          </a:p>
          <a:p>
            <a:r>
              <a:rPr lang="en-US" dirty="0"/>
              <a:t>Tested with AMP</a:t>
            </a:r>
          </a:p>
          <a:p>
            <a:r>
              <a:rPr lang="en-US" dirty="0"/>
              <a:t>Automated testing</a:t>
            </a:r>
          </a:p>
          <a:p>
            <a:r>
              <a:rPr lang="en-US" dirty="0" err="1"/>
              <a:t>Spidered</a:t>
            </a:r>
            <a:r>
              <a:rPr lang="en-US" dirty="0"/>
              <a:t> each site up 50,000 pages</a:t>
            </a:r>
          </a:p>
          <a:p>
            <a:r>
              <a:rPr lang="en-US" dirty="0"/>
              <a:t>254,318 pages scanned</a:t>
            </a:r>
          </a:p>
        </p:txBody>
      </p:sp>
    </p:spTree>
    <p:extLst>
      <p:ext uri="{BB962C8B-B14F-4D97-AF65-F5344CB8AC3E}">
        <p14:creationId xmlns:p14="http://schemas.microsoft.com/office/powerpoint/2010/main" val="149210686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adjusted AMP Compliance Score was </a:t>
            </a:r>
            <a:r>
              <a:rPr lang="en-US" b="1" dirty="0"/>
              <a:t>93%</a:t>
            </a:r>
            <a:r>
              <a:rPr lang="en-US" dirty="0"/>
              <a:t>, up </a:t>
            </a:r>
            <a:r>
              <a:rPr lang="en-US" b="1" dirty="0"/>
              <a:t>1 </a:t>
            </a:r>
            <a:r>
              <a:rPr lang="en-US" dirty="0"/>
              <a:t>percentage point from 92% the previous year.</a:t>
            </a:r>
          </a:p>
          <a:p>
            <a:r>
              <a:rPr lang="en-US" dirty="0"/>
              <a:t>The average number of violations per page was </a:t>
            </a:r>
            <a:r>
              <a:rPr lang="en-US" b="1" dirty="0"/>
              <a:t>3.67</a:t>
            </a:r>
            <a:r>
              <a:rPr lang="en-US" dirty="0"/>
              <a:t>, down </a:t>
            </a:r>
            <a:r>
              <a:rPr lang="en-US" b="1" dirty="0"/>
              <a:t>0.50</a:t>
            </a:r>
            <a:r>
              <a:rPr lang="en-US" dirty="0"/>
              <a:t>, or </a:t>
            </a:r>
            <a:r>
              <a:rPr lang="en-US" b="1" dirty="0"/>
              <a:t>12%</a:t>
            </a:r>
            <a:r>
              <a:rPr lang="en-US" dirty="0"/>
              <a:t>, from 4.01 the previous year.</a:t>
            </a:r>
          </a:p>
        </p:txBody>
      </p:sp>
    </p:spTree>
    <p:extLst>
      <p:ext uri="{BB962C8B-B14F-4D97-AF65-F5344CB8AC3E}">
        <p14:creationId xmlns:p14="http://schemas.microsoft.com/office/powerpoint/2010/main" val="277996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Entity Results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48 </a:t>
            </a:r>
            <a:r>
              <a:rPr lang="en-US" dirty="0"/>
              <a:t>of 55 entities (</a:t>
            </a:r>
            <a:r>
              <a:rPr lang="en-US" b="1" dirty="0"/>
              <a:t>87%</a:t>
            </a:r>
            <a:r>
              <a:rPr lang="en-US" dirty="0"/>
              <a:t>) had an adjusted AMP Compliance Score greater than 85%.</a:t>
            </a:r>
          </a:p>
          <a:p>
            <a:r>
              <a:rPr lang="en-US" b="1" dirty="0"/>
              <a:t>37 </a:t>
            </a:r>
            <a:r>
              <a:rPr lang="en-US" dirty="0"/>
              <a:t>of 55 entities (</a:t>
            </a:r>
            <a:r>
              <a:rPr lang="en-US" b="1" dirty="0"/>
              <a:t>67%</a:t>
            </a:r>
            <a:r>
              <a:rPr lang="en-US" dirty="0"/>
              <a:t>) improved their adjusted AMP Compliance Score since the previous year.</a:t>
            </a:r>
          </a:p>
          <a:p>
            <a:r>
              <a:rPr lang="en-US" b="1" dirty="0"/>
              <a:t>23 </a:t>
            </a:r>
            <a:r>
              <a:rPr lang="en-US" dirty="0"/>
              <a:t>of 55 entities (</a:t>
            </a:r>
            <a:r>
              <a:rPr lang="en-US" b="1" dirty="0"/>
              <a:t>42%</a:t>
            </a:r>
            <a:r>
              <a:rPr lang="en-US" dirty="0"/>
              <a:t>) decreased their average number of violations per page.</a:t>
            </a:r>
          </a:p>
        </p:txBody>
      </p:sp>
    </p:spTree>
    <p:extLst>
      <p:ext uri="{BB962C8B-B14F-4D97-AF65-F5344CB8AC3E}">
        <p14:creationId xmlns:p14="http://schemas.microsoft.com/office/powerpoint/2010/main" val="42317062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Entity 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highest adjusted AMP Compliance Score, </a:t>
            </a:r>
            <a:r>
              <a:rPr lang="en-US" b="1" dirty="0"/>
              <a:t>99%</a:t>
            </a:r>
            <a:r>
              <a:rPr lang="en-US" dirty="0"/>
              <a:t>, was achieved by:</a:t>
            </a:r>
          </a:p>
          <a:p>
            <a:pPr lvl="1"/>
            <a:r>
              <a:rPr lang="en-US" b="1" dirty="0"/>
              <a:t>State Board of Indigents’ Defense Services</a:t>
            </a:r>
          </a:p>
          <a:p>
            <a:pPr lvl="1"/>
            <a:r>
              <a:rPr lang="en-US" b="1" dirty="0"/>
              <a:t>Department of Labor</a:t>
            </a:r>
          </a:p>
          <a:p>
            <a:r>
              <a:rPr lang="en-US" dirty="0"/>
              <a:t>These two also achieved the lowest average number of violations per page, </a:t>
            </a:r>
            <a:r>
              <a:rPr lang="en-US" b="1" dirty="0"/>
              <a:t>0.00</a:t>
            </a:r>
            <a:r>
              <a:rPr lang="en-US" dirty="0"/>
              <a:t>!</a:t>
            </a:r>
          </a:p>
          <a:p>
            <a:r>
              <a:rPr lang="en-US" dirty="0"/>
              <a:t>The greatest year-over-year improvement by average number of violations per page (down </a:t>
            </a:r>
            <a:r>
              <a:rPr lang="en-US" b="1" dirty="0"/>
              <a:t>13.43</a:t>
            </a:r>
            <a:r>
              <a:rPr lang="en-US" dirty="0"/>
              <a:t>), was achieved by the </a:t>
            </a:r>
            <a:r>
              <a:rPr lang="en-US" b="1" dirty="0"/>
              <a:t>Kansas Board of Barbering</a:t>
            </a:r>
            <a:r>
              <a:rPr lang="en-US" dirty="0"/>
              <a:t>.</a:t>
            </a:r>
          </a:p>
          <a:p>
            <a:r>
              <a:rPr lang="en-US" dirty="0"/>
              <a:t>The greatest year-over-year improvement by adjusted AMP Compliance Score (up </a:t>
            </a:r>
            <a:r>
              <a:rPr lang="en-US" b="1" dirty="0"/>
              <a:t>16 </a:t>
            </a:r>
            <a:r>
              <a:rPr lang="en-US" dirty="0"/>
              <a:t>percentage points) was achieved by the </a:t>
            </a:r>
            <a:r>
              <a:rPr lang="en-US" b="1" dirty="0"/>
              <a:t>Department for Children and Families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0902424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Violation Severity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34435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686156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Violations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747354"/>
              </p:ext>
            </p:extLst>
          </p:nvPr>
        </p:nvGraphicFramePr>
        <p:xfrm>
          <a:off x="457200" y="1600200"/>
          <a:ext cx="8227060" cy="3032760"/>
        </p:xfrm>
        <a:graphic>
          <a:graphicData uri="http://schemas.openxmlformats.org/drawingml/2006/table">
            <a:tbl>
              <a:tblPr firstRow="1">
                <a:tableStyleId>{68D230F3-CF80-4859-8CE7-A43EE81993B5}</a:tableStyleId>
              </a:tblPr>
              <a:tblGrid>
                <a:gridCol w="4032504">
                  <a:extLst>
                    <a:ext uri="{9D8B030D-6E8A-4147-A177-3AD203B41FA5}">
                      <a16:colId xmlns:a16="http://schemas.microsoft.com/office/drawing/2014/main" val="3582118768"/>
                    </a:ext>
                  </a:extLst>
                </a:gridCol>
                <a:gridCol w="1135380">
                  <a:extLst>
                    <a:ext uri="{9D8B030D-6E8A-4147-A177-3AD203B41FA5}">
                      <a16:colId xmlns:a16="http://schemas.microsoft.com/office/drawing/2014/main" val="2129758842"/>
                    </a:ext>
                  </a:extLst>
                </a:gridCol>
                <a:gridCol w="1605280">
                  <a:extLst>
                    <a:ext uri="{9D8B030D-6E8A-4147-A177-3AD203B41FA5}">
                      <a16:colId xmlns:a16="http://schemas.microsoft.com/office/drawing/2014/main" val="781654786"/>
                    </a:ext>
                  </a:extLst>
                </a:gridCol>
                <a:gridCol w="1453896">
                  <a:extLst>
                    <a:ext uri="{9D8B030D-6E8A-4147-A177-3AD203B41FA5}">
                      <a16:colId xmlns:a16="http://schemas.microsoft.com/office/drawing/2014/main" val="2071404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Best </a:t>
                      </a:r>
                      <a:r>
                        <a:rPr lang="en-US" sz="1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Severity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Noticeability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Tractability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63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1. Provide a valid label for form fields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329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2. Provide alternative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text for images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755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3. Avoid the sole</a:t>
                      </a:r>
                      <a:r>
                        <a:rPr lang="en-US" baseline="0" dirty="0">
                          <a:solidFill>
                            <a:schemeClr val="bg1"/>
                          </a:solidFill>
                        </a:rPr>
                        <a:t> use of device-dependent event handlers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994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4. Ensure headers and cells are properly associated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009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5. Ensure complex images provide sufficient descriptions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298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05898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DOJ ANPRM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Accessibility of Web Information and Services of State and Local Governments</a:t>
            </a:r>
          </a:p>
          <a:p>
            <a:pPr lvl="1"/>
            <a:r>
              <a:rPr lang="en-US" dirty="0"/>
              <a:t>Listing in the Fall 2016 Reginfo.gov agenda was unchanged from the previous one, with an NPRM date of 07/00/2017.</a:t>
            </a:r>
          </a:p>
          <a:p>
            <a:pPr lvl="1"/>
            <a:r>
              <a:rPr lang="en-US" dirty="0">
                <a:hlinkClick r:id="rId3"/>
              </a:rPr>
              <a:t>https://go.usa.gov/xXnHb</a:t>
            </a:r>
            <a:endParaRPr lang="en-US" dirty="0"/>
          </a:p>
          <a:p>
            <a:pPr lvl="1"/>
            <a:r>
              <a:rPr lang="en-US" dirty="0"/>
              <a:t>The future under the new administration is uncertain.</a:t>
            </a:r>
          </a:p>
        </p:txBody>
      </p:sp>
    </p:spTree>
    <p:extLst>
      <p:ext uri="{BB962C8B-B14F-4D97-AF65-F5344CB8AC3E}">
        <p14:creationId xmlns:p14="http://schemas.microsoft.com/office/powerpoint/2010/main" val="191873914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DOJ Settlements Resource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PEAT, the Partnership on Employment &amp; Accessible Technology, published a resource in December entitled “How is the Department of Justice Addressing Website and ICT Accessibility?”</a:t>
            </a:r>
          </a:p>
          <a:p>
            <a:pPr lvl="1"/>
            <a:r>
              <a:rPr lang="en-US" dirty="0"/>
              <a:t>Sections:</a:t>
            </a:r>
          </a:p>
          <a:p>
            <a:pPr lvl="2"/>
            <a:r>
              <a:rPr lang="en-US" dirty="0"/>
              <a:t>Accessibility of Websites and Other ICT</a:t>
            </a:r>
          </a:p>
          <a:p>
            <a:pPr lvl="2"/>
            <a:r>
              <a:rPr lang="en-US" dirty="0"/>
              <a:t>Technical Accessibility Standards</a:t>
            </a:r>
          </a:p>
          <a:p>
            <a:pPr lvl="2"/>
            <a:r>
              <a:rPr lang="en-US" dirty="0"/>
              <a:t>When is a Covered Entity Not Required to Provide Specified Services?</a:t>
            </a:r>
          </a:p>
          <a:p>
            <a:pPr lvl="2"/>
            <a:r>
              <a:rPr lang="en-US" dirty="0"/>
              <a:t>How to Implement Website/ICT Accessibility Policies</a:t>
            </a:r>
          </a:p>
          <a:p>
            <a:pPr lvl="2"/>
            <a:r>
              <a:rPr lang="en-US" dirty="0"/>
              <a:t>Appendix: View the Full List of 167 Settlement Agreements</a:t>
            </a:r>
          </a:p>
          <a:p>
            <a:r>
              <a:rPr lang="en-US" dirty="0">
                <a:hlinkClick r:id="rId2"/>
              </a:rPr>
              <a:t>http://www.peatworks.org/resources/policy/</a:t>
            </a:r>
            <a:br>
              <a:rPr lang="en-US" dirty="0">
                <a:hlinkClick r:id="rId2"/>
              </a:rPr>
            </a:br>
            <a:r>
              <a:rPr lang="en-US" dirty="0" err="1">
                <a:hlinkClick r:id="rId2"/>
              </a:rPr>
              <a:t>DOJsettlements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5772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rmAutofit fontScale="90000"/>
          </a:bodyPr>
          <a:lstStyle/>
          <a:p>
            <a:r>
              <a:rPr lang="en-US" dirty="0"/>
              <a:t>Federal Website Accessibility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GSA project called Pulse</a:t>
            </a:r>
          </a:p>
          <a:p>
            <a:r>
              <a:rPr lang="en-US" dirty="0"/>
              <a:t>Reports results of using automated tools to measure “how U.S. government domains are following best practices for federal websites”</a:t>
            </a:r>
          </a:p>
          <a:p>
            <a:r>
              <a:rPr lang="en-US" dirty="0"/>
              <a:t>Accessibility is now one of three areas</a:t>
            </a:r>
          </a:p>
          <a:p>
            <a:r>
              <a:rPr lang="en-US" dirty="0"/>
              <a:t>Currently in beta</a:t>
            </a:r>
          </a:p>
          <a:p>
            <a:r>
              <a:rPr lang="en-US" dirty="0">
                <a:hlinkClick r:id="rId3"/>
              </a:rPr>
              <a:t>https://staging.pulse.cio.gov/a11y/domains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935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WCAG 2.1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build on—not </a:t>
            </a:r>
            <a:r>
              <a:rPr lang="en-US" dirty="0" err="1"/>
              <a:t>supercede</a:t>
            </a:r>
            <a:r>
              <a:rPr lang="en-US" dirty="0"/>
              <a:t>—WCAG 2.0</a:t>
            </a:r>
          </a:p>
          <a:p>
            <a:r>
              <a:rPr lang="en-US" dirty="0"/>
              <a:t>Backward compatible with WCAG 2.0</a:t>
            </a:r>
          </a:p>
          <a:p>
            <a:r>
              <a:rPr lang="en-US" dirty="0"/>
              <a:t>To address technological evolution</a:t>
            </a:r>
          </a:p>
          <a:p>
            <a:r>
              <a:rPr lang="en-US" dirty="0"/>
              <a:t>Particular attention to:</a:t>
            </a:r>
          </a:p>
          <a:p>
            <a:pPr lvl="1"/>
            <a:r>
              <a:rPr lang="en-US" dirty="0"/>
              <a:t>Small-screen and touch mobile devices</a:t>
            </a:r>
          </a:p>
          <a:p>
            <a:pPr lvl="1"/>
            <a:r>
              <a:rPr lang="en-US" dirty="0"/>
              <a:t>Users with low vision</a:t>
            </a:r>
          </a:p>
          <a:p>
            <a:pPr lvl="1"/>
            <a:r>
              <a:rPr lang="en-US" dirty="0"/>
              <a:t>Users with cognitive or learning disabilities</a:t>
            </a:r>
          </a:p>
        </p:txBody>
      </p:sp>
    </p:spTree>
    <p:extLst>
      <p:ext uri="{BB962C8B-B14F-4D97-AF65-F5344CB8AC3E}">
        <p14:creationId xmlns:p14="http://schemas.microsoft.com/office/powerpoint/2010/main" val="426508337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00" y="164592"/>
            <a:ext cx="7269520" cy="685800"/>
          </a:xfrm>
        </p:spPr>
        <p:txBody>
          <a:bodyPr/>
          <a:lstStyle/>
          <a:p>
            <a:r>
              <a:rPr lang="en-US" dirty="0"/>
              <a:t>WCAG 2.1 Timeline &amp;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Development first proposed in October</a:t>
            </a:r>
          </a:p>
          <a:p>
            <a:r>
              <a:rPr lang="en-US" dirty="0"/>
              <a:t>Working Group charter approved in January</a:t>
            </a:r>
          </a:p>
          <a:p>
            <a:r>
              <a:rPr lang="en-US" dirty="0"/>
              <a:t>First Public Working Draft announced February 28</a:t>
            </a:r>
          </a:p>
          <a:p>
            <a:r>
              <a:rPr lang="en-US" dirty="0"/>
              <a:t>Likely to be completed in 2018</a:t>
            </a:r>
          </a:p>
          <a:p>
            <a:r>
              <a:rPr lang="en-US" dirty="0"/>
              <a:t>Blog post introducing the First Public Working Draft:</a:t>
            </a:r>
          </a:p>
          <a:p>
            <a:pPr lvl="1"/>
            <a:r>
              <a:rPr lang="en-US" dirty="0">
                <a:hlinkClick r:id="rId2"/>
              </a:rPr>
              <a:t>https://www.w3.org/blog/2017/02/wcag21-fpwd/</a:t>
            </a:r>
            <a:endParaRPr lang="en-US" dirty="0"/>
          </a:p>
          <a:p>
            <a:r>
              <a:rPr lang="en-US" dirty="0"/>
              <a:t>First Public Working Draft:</a:t>
            </a:r>
          </a:p>
          <a:p>
            <a:pPr lvl="1"/>
            <a:r>
              <a:rPr lang="en-US" dirty="0">
                <a:hlinkClick r:id="rId3"/>
              </a:rPr>
              <a:t>https://www.w3.org/TR/WCAG21/</a:t>
            </a:r>
            <a:endParaRPr lang="en-US" dirty="0"/>
          </a:p>
          <a:p>
            <a:r>
              <a:rPr lang="en-US" dirty="0" err="1"/>
              <a:t>WebAIM</a:t>
            </a:r>
            <a:r>
              <a:rPr lang="en-US" dirty="0"/>
              <a:t> feedback on First Public Working Draft:</a:t>
            </a:r>
          </a:p>
          <a:p>
            <a:pPr lvl="1"/>
            <a:r>
              <a:rPr lang="en-US" dirty="0">
                <a:hlinkClick r:id="rId4"/>
              </a:rPr>
              <a:t>http://webaim.org/blog/wcag-2-1-feedback/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4747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Silver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Project code name for next major accessibility guidelines after WCAG 2.1</a:t>
            </a:r>
          </a:p>
          <a:p>
            <a:pPr lvl="1"/>
            <a:r>
              <a:rPr lang="en-US" dirty="0"/>
              <a:t>(Name comes from periodic table)</a:t>
            </a:r>
          </a:p>
          <a:p>
            <a:r>
              <a:rPr lang="en-US" dirty="0"/>
              <a:t>Will expand scope beyond just web</a:t>
            </a:r>
          </a:p>
          <a:p>
            <a:pPr lvl="1"/>
            <a:r>
              <a:rPr lang="en-US" dirty="0"/>
              <a:t>Working Group already renamed Accessibility Guidelines Working Group (AGWG)</a:t>
            </a:r>
          </a:p>
          <a:p>
            <a:r>
              <a:rPr lang="en-US" dirty="0"/>
              <a:t>Task force doing advance research and aiming for First Public Working Draft in 2018, completion in 2020.</a:t>
            </a:r>
          </a:p>
          <a:p>
            <a:r>
              <a:rPr lang="en-US" dirty="0"/>
              <a:t>Community Group at </a:t>
            </a:r>
            <a:r>
              <a:rPr lang="en-US" dirty="0">
                <a:hlinkClick r:id="rId2"/>
              </a:rPr>
              <a:t>https://www.w3.org/community/silver/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6493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W3C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December, the Web Accessibility Initiative (WAI) Education &amp; Outreach Working Group (EOWG) announced three updated resources:</a:t>
            </a:r>
          </a:p>
          <a:p>
            <a:pPr lvl="1"/>
            <a:r>
              <a:rPr lang="en-US" dirty="0"/>
              <a:t>Planning and Managing Web Accessibility</a:t>
            </a:r>
          </a:p>
          <a:p>
            <a:pPr lvl="2"/>
            <a:r>
              <a:rPr lang="en-US" dirty="0">
                <a:hlinkClick r:id="rId2"/>
              </a:rPr>
              <a:t>https://www.w3.org/WAI/impl/</a:t>
            </a:r>
            <a:endParaRPr lang="en-US" dirty="0"/>
          </a:p>
          <a:p>
            <a:pPr lvl="1"/>
            <a:r>
              <a:rPr lang="en-US" dirty="0"/>
              <a:t>Developing Organizational Policies on Web Accessibility</a:t>
            </a:r>
          </a:p>
          <a:p>
            <a:pPr lvl="2"/>
            <a:r>
              <a:rPr lang="en-US" dirty="0">
                <a:hlinkClick r:id="rId3"/>
              </a:rPr>
              <a:t>https://www.w3.org/WAI/impl/pol</a:t>
            </a:r>
            <a:endParaRPr lang="en-US" dirty="0"/>
          </a:p>
          <a:p>
            <a:pPr lvl="1"/>
            <a:r>
              <a:rPr lang="en-US" dirty="0"/>
              <a:t>Web Accessibility First Aid: Approaches for Interim Repairs</a:t>
            </a:r>
          </a:p>
          <a:p>
            <a:pPr lvl="2"/>
            <a:r>
              <a:rPr lang="en-US" dirty="0">
                <a:hlinkClick r:id="rId4"/>
              </a:rPr>
              <a:t>https://www.w3.org/WAI/impl/improving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993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25726</TotalTime>
  <Words>1248</Words>
  <Application>Microsoft Office PowerPoint</Application>
  <PresentationFormat>On-screen Show (4:3)</PresentationFormat>
  <Paragraphs>170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Wingdings</vt:lpstr>
      <vt:lpstr>OITS</vt:lpstr>
      <vt:lpstr>Kansas Partnership for Accessible Technology</vt:lpstr>
      <vt:lpstr>Status Updates and Announcements</vt:lpstr>
      <vt:lpstr>DOJ ANPRM</vt:lpstr>
      <vt:lpstr>DOJ Settlements Resource</vt:lpstr>
      <vt:lpstr>Federal Website Accessibility Report</vt:lpstr>
      <vt:lpstr>WCAG 2.1</vt:lpstr>
      <vt:lpstr>WCAG 2.1 Timeline &amp; Links</vt:lpstr>
      <vt:lpstr>Silver</vt:lpstr>
      <vt:lpstr>Updated W3C Resources</vt:lpstr>
      <vt:lpstr>Training Update</vt:lpstr>
      <vt:lpstr>AMP Releases</vt:lpstr>
      <vt:lpstr>AMP for Mobile</vt:lpstr>
      <vt:lpstr>Level Access</vt:lpstr>
      <vt:lpstr>User1st Accessibility Suite</vt:lpstr>
      <vt:lpstr>CNET Tech Enabled</vt:lpstr>
      <vt:lpstr>Self-Driving Cars Survey for the Blind</vt:lpstr>
      <vt:lpstr>State ADA Coordinator Report</vt:lpstr>
      <vt:lpstr>Adopting ICT Standards and Guidelines in State Policy</vt:lpstr>
      <vt:lpstr>Review: ICT Standards and Guidelines</vt:lpstr>
      <vt:lpstr>Proposed Policy Draft</vt:lpstr>
      <vt:lpstr>Accessibility of State of Kansas WEbsites</vt:lpstr>
      <vt:lpstr>Assessment</vt:lpstr>
      <vt:lpstr>Results Summary</vt:lpstr>
      <vt:lpstr>Entity Results Summary</vt:lpstr>
      <vt:lpstr>Entity Highlights</vt:lpstr>
      <vt:lpstr>Violation Severity</vt:lpstr>
      <vt:lpstr>Top Violations</vt:lpstr>
      <vt:lpstr>Open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April 9, 2013 Meeting Presentation</dc:title>
  <dc:creator>Cole.Robison@ks.gov</dc:creator>
  <cp:lastModifiedBy>Robison, Cole [EISU]</cp:lastModifiedBy>
  <cp:revision>484</cp:revision>
  <dcterms:created xsi:type="dcterms:W3CDTF">2011-05-09T15:14:44Z</dcterms:created>
  <dcterms:modified xsi:type="dcterms:W3CDTF">2017-04-12T19:07:49Z</dcterms:modified>
</cp:coreProperties>
</file>